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768" r:id="rId2"/>
    <p:sldMasterId id="2147483773" r:id="rId3"/>
  </p:sldMasterIdLst>
  <p:notesMasterIdLst>
    <p:notesMasterId r:id="rId44"/>
  </p:notesMasterIdLst>
  <p:handoutMasterIdLst>
    <p:handoutMasterId r:id="rId45"/>
  </p:handoutMasterIdLst>
  <p:sldIdLst>
    <p:sldId id="276" r:id="rId4"/>
    <p:sldId id="266" r:id="rId5"/>
    <p:sldId id="277" r:id="rId6"/>
    <p:sldId id="352" r:id="rId7"/>
    <p:sldId id="305" r:id="rId8"/>
    <p:sldId id="329" r:id="rId9"/>
    <p:sldId id="334" r:id="rId10"/>
    <p:sldId id="353" r:id="rId11"/>
    <p:sldId id="354" r:id="rId12"/>
    <p:sldId id="332" r:id="rId13"/>
    <p:sldId id="292" r:id="rId14"/>
    <p:sldId id="293" r:id="rId15"/>
    <p:sldId id="355" r:id="rId16"/>
    <p:sldId id="356" r:id="rId17"/>
    <p:sldId id="357" r:id="rId18"/>
    <p:sldId id="361" r:id="rId19"/>
    <p:sldId id="341" r:id="rId20"/>
    <p:sldId id="359" r:id="rId21"/>
    <p:sldId id="360" r:id="rId22"/>
    <p:sldId id="342" r:id="rId23"/>
    <p:sldId id="362" r:id="rId24"/>
    <p:sldId id="363" r:id="rId25"/>
    <p:sldId id="364" r:id="rId26"/>
    <p:sldId id="365" r:id="rId27"/>
    <p:sldId id="366" r:id="rId28"/>
    <p:sldId id="381" r:id="rId29"/>
    <p:sldId id="367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51" r:id="rId43"/>
  </p:sldIdLst>
  <p:sldSz cx="9144000" cy="6858000" type="screen4x3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4723"/>
    <a:srgbClr val="E0E0E0"/>
    <a:srgbClr val="B9B9B9"/>
    <a:srgbClr val="FFA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91" autoAdjust="0"/>
  </p:normalViewPr>
  <p:slideViewPr>
    <p:cSldViewPr snapToGrid="0" snapToObjects="1">
      <p:cViewPr varScale="1">
        <p:scale>
          <a:sx n="97" d="100"/>
          <a:sy n="97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FCA44D1-3DBB-43DE-99AF-3328C402C483}" type="datetime1">
              <a:rPr lang="de-AT"/>
              <a:pPr>
                <a:defRPr/>
              </a:pPr>
              <a:t>25.11.2013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l-PL"/>
              <a:t>www.ffg.at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893BA4E-9E30-4FD9-A4F0-62A6A5CB49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27797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C1AED84-CEC9-4BE8-86EB-2E6D39FDF17B}" type="datetime1">
              <a:rPr lang="de-AT"/>
              <a:pPr>
                <a:defRPr/>
              </a:pPr>
              <a:t>25.11.2013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Mastertextformat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  <a:endParaRPr lang="de-DE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l-PL"/>
              <a:t>www.ffg.at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847D4CC-9A25-4AA8-B398-02CA7A8FA8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5624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>
              <a:ea typeface="ＭＳ Ｐゴシック" pitchFamily="34" charset="-128"/>
            </a:endParaRPr>
          </a:p>
        </p:txBody>
      </p:sp>
      <p:sp>
        <p:nvSpPr>
          <p:cNvPr id="13316" name="Fußzeilenplatzhalt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mtClean="0">
                <a:latin typeface="Calibri" pitchFamily="34" charset="0"/>
              </a:rPr>
              <a:t>www.ffg.at</a:t>
            </a:r>
            <a:endParaRPr lang="de-DE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Antragsstellung ausschließlich</a:t>
            </a:r>
            <a:r>
              <a:rPr lang="de-AT" baseline="0" dirty="0" smtClean="0"/>
              <a:t> über </a:t>
            </a:r>
            <a:r>
              <a:rPr lang="de-AT" baseline="0" dirty="0" err="1" smtClean="0"/>
              <a:t>eCall</a:t>
            </a:r>
            <a:endParaRPr lang="de-AT" baseline="0" dirty="0" smtClean="0"/>
          </a:p>
          <a:p>
            <a:r>
              <a:rPr lang="de-AT" baseline="0" dirty="0" smtClean="0"/>
              <a:t>Registrieren, wer noch nie FFG-projekt hat</a:t>
            </a:r>
            <a:endParaRPr lang="de-AT" dirty="0" smtClean="0"/>
          </a:p>
          <a:p>
            <a:r>
              <a:rPr lang="de-AT" dirty="0" smtClean="0"/>
              <a:t>Deadline 1: Kurzdarstellung, keine Anhänge – zur Deadline</a:t>
            </a:r>
            <a:r>
              <a:rPr lang="de-AT" baseline="0" dirty="0" smtClean="0"/>
              <a:t> 1 noch keine Partneranträge erforderlich</a:t>
            </a:r>
            <a:endParaRPr lang="de-AT" dirty="0" smtClean="0"/>
          </a:p>
          <a:p>
            <a:r>
              <a:rPr lang="de-AT" dirty="0" smtClean="0"/>
              <a:t>Deadline 2: Vollantrag, neue</a:t>
            </a:r>
            <a:r>
              <a:rPr lang="de-AT" baseline="0" dirty="0" smtClean="0"/>
              <a:t> Felder kommen hinzu, Upload des Antrags</a:t>
            </a:r>
          </a:p>
          <a:p>
            <a:r>
              <a:rPr lang="de-AT" baseline="0" dirty="0" smtClean="0"/>
              <a:t>Achtung Partneranträge!!!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www.ffg.at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066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>
              <a:ea typeface="ＭＳ Ｐゴシック" pitchFamily="34" charset="-128"/>
            </a:endParaRPr>
          </a:p>
        </p:txBody>
      </p:sp>
      <p:sp>
        <p:nvSpPr>
          <p:cNvPr id="17412" name="Fußzeilenplatzhalt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altLang="de-DE" smtClean="0"/>
              <a:t>www.ffg.at</a:t>
            </a:r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G Cover neutr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397600" y="4187224"/>
            <a:ext cx="4710334" cy="1275566"/>
          </a:xfrm>
        </p:spPr>
        <p:txBody>
          <a:bodyPr anchor="t"/>
          <a:lstStyle>
            <a:lvl1pPr marL="0" indent="0" algn="l">
              <a:buNone/>
              <a:defRPr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400900" y="2334833"/>
            <a:ext cx="4707034" cy="18062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300" b="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528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G Organigramm deutsch mit Na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4" descr="FFG_Organigramm_PP_D_M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286000"/>
            <a:ext cx="63579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32456" y="451555"/>
            <a:ext cx="5174867" cy="77140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D48E20-D0BE-4940-8CDD-58EEFA2E9152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4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G Organigramm deutsch ohne Na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4" descr="FFG_Organigramm_PP_D_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286000"/>
            <a:ext cx="63579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32456" y="451555"/>
            <a:ext cx="5174867" cy="77140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8E14E8-8693-40A9-9F54-25E96803995F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70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G Organigramm englisch mit Na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4" descr="FFG_Organigramm_PP_E_M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286000"/>
            <a:ext cx="63579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32456" y="451555"/>
            <a:ext cx="5174867" cy="77140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CD6C11-9473-4614-82F2-903FCFA2E3CE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10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G Organigramm englisch ohne Na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4" descr="FFG_Organigramm_PP_E_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286000"/>
            <a:ext cx="63579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32456" y="451555"/>
            <a:ext cx="5174867" cy="77140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7A57B3-43E3-49AC-8EBF-8415F265BFF7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30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1813" y="2327275"/>
            <a:ext cx="5175250" cy="342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4572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Kick-off Meeting am 31. März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F428CF51-FC7B-4917-9451-721353695D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273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FG 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 descr="Dank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450"/>
            <a:ext cx="859948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9DB351-45E9-49FE-839B-C49171D1193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FG Cover neutr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397600" y="4187224"/>
            <a:ext cx="4710334" cy="1275566"/>
          </a:xfrm>
        </p:spPr>
        <p:txBody>
          <a:bodyPr anchor="t"/>
          <a:lstStyle>
            <a:lvl1pPr marL="0" indent="0" algn="l">
              <a:buNone/>
              <a:defRPr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400900" y="2334833"/>
            <a:ext cx="4707034" cy="18062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300" b="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5325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4572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9C4F320-ECA5-49D7-B229-CBD50CDD06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205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FG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1371600" y="2540073"/>
            <a:ext cx="5635934" cy="3171147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29FA6-119B-4FF2-A7E5-89FF91E2FE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979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FG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371600" y="2358639"/>
            <a:ext cx="5174867" cy="34235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D2A09-AFDD-443E-BB74-B5215E7209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85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G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1371600" y="2540073"/>
            <a:ext cx="5635934" cy="3171147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E4CB8-4E8A-4B4A-8429-46E7B7651F6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731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FG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371600" y="2358639"/>
            <a:ext cx="5174867" cy="34235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277200" indent="-457200"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 marL="817200" indent="-457200">
              <a:buFont typeface="+mj-lt"/>
              <a:buAutoNum type="arabicParenR"/>
              <a:defRPr>
                <a:solidFill>
                  <a:schemeClr val="tx1"/>
                </a:solidFill>
              </a:defRPr>
            </a:lvl3pPr>
            <a:lvl4pPr marL="1177200" indent="-457200">
              <a:buFont typeface="+mj-lt"/>
              <a:buAutoNum type="arabicParenR"/>
              <a:defRPr>
                <a:solidFill>
                  <a:schemeClr val="tx1"/>
                </a:solidFill>
              </a:defRPr>
            </a:lvl4pPr>
            <a:lvl5pPr marL="1537200" indent="-457200">
              <a:buFont typeface="+mj-lt"/>
              <a:buAutoNum type="arabi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1CD0A-8E45-4EE9-8311-3AE9B3FC1A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55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G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371600" y="2358639"/>
            <a:ext cx="5174867" cy="34235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AC87D-1F0E-40B2-9AFF-5367DC6AD9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62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G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371600" y="2358639"/>
            <a:ext cx="5174867" cy="34235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277200" indent="-457200"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 marL="817200" indent="-457200">
              <a:buFont typeface="+mj-lt"/>
              <a:buAutoNum type="arabicParenR"/>
              <a:defRPr>
                <a:solidFill>
                  <a:schemeClr val="tx1"/>
                </a:solidFill>
              </a:defRPr>
            </a:lvl3pPr>
            <a:lvl4pPr marL="1177200" indent="-457200">
              <a:buFont typeface="+mj-lt"/>
              <a:buAutoNum type="arabicParenR"/>
              <a:defRPr>
                <a:solidFill>
                  <a:schemeClr val="tx1"/>
                </a:solidFill>
              </a:defRPr>
            </a:lvl4pPr>
            <a:lvl5pPr marL="1537200" indent="-457200">
              <a:buFont typeface="+mj-lt"/>
              <a:buAutoNum type="arabi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A8CFB-2E23-4BE8-A137-B2D4F113F2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79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FG Diagramme &amp; Tab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4DA48-BBE9-4DF2-B560-BF56037DD4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12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G Fußzei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6972-9D1F-48FC-8DF5-5C8A50DC34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795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1188" y="4572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Kick-off Meeting am 31. März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F428CF51-FC7B-4917-9451-721353695D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35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4572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173BCA-54EA-4912-8D7A-5BC23FE858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08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7162800" cy="533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371600" y="1905000"/>
            <a:ext cx="7162800" cy="43434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4572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A93CC9DC-F593-4BC8-872D-45C52BB6E1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94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31813" y="450850"/>
            <a:ext cx="5175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MASTERTITELFORMAT BEARBEITEN</a:t>
            </a:r>
            <a:endParaRPr 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31813" y="2327275"/>
            <a:ext cx="51752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0"/>
            <a:endParaRPr lang="de-AT" smtClean="0"/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smtClean="0"/>
          </a:p>
        </p:txBody>
      </p:sp>
      <p:sp>
        <p:nvSpPr>
          <p:cNvPr id="1028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531813" y="6443663"/>
            <a:ext cx="5711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56565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1029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597900" y="6443663"/>
            <a:ext cx="54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pitchFamily="34" charset="0"/>
              </a:defRPr>
            </a:lvl1pPr>
          </a:lstStyle>
          <a:p>
            <a:pPr>
              <a:defRPr/>
            </a:pPr>
            <a:fld id="{F22383F6-6388-4BC5-ABE8-A0B49399F1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2" r:id="rId2"/>
    <p:sldLayoutId id="2147483763" r:id="rId3"/>
    <p:sldLayoutId id="2147483764" r:id="rId4"/>
    <p:sldLayoutId id="2147483765" r:id="rId5"/>
    <p:sldLayoutId id="2147483767" r:id="rId6"/>
    <p:sldLayoutId id="2147483776" r:id="rId7"/>
    <p:sldLayoutId id="2147483804" r:id="rId8"/>
    <p:sldLayoutId id="2147483805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 kern="1200">
          <a:solidFill>
            <a:schemeClr val="accent1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342900" indent="-342900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0"/>
          <a:cs typeface="+mn-cs"/>
        </a:defRPr>
      </a:lvl2pPr>
      <a:lvl3pPr marL="701675" indent="-342900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0"/>
          <a:cs typeface="+mn-cs"/>
        </a:defRPr>
      </a:lvl3pPr>
      <a:lvl4pPr marL="1060450" indent="-342900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0"/>
          <a:cs typeface="+mn-cs"/>
        </a:defRPr>
      </a:lvl4pPr>
      <a:lvl5pPr marL="1422400" indent="-342900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1813" y="450850"/>
            <a:ext cx="5175250" cy="7715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102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531813" y="6443663"/>
            <a:ext cx="5711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565656"/>
                </a:solidFill>
              </a:defRPr>
            </a:lvl1pPr>
          </a:lstStyle>
          <a:p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102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597900" y="6443663"/>
            <a:ext cx="54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85DBA6BD-E4D1-402A-9B42-EE4F98299063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6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88" r:id="rId5"/>
  </p:sldLayoutIdLst>
  <p:hf hdr="0"/>
  <p:txStyles>
    <p:titleStyle>
      <a:lvl1pPr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 kern="1200" cap="all">
          <a:solidFill>
            <a:schemeClr val="accent1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922338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0"/>
          <a:cs typeface="+mn-cs"/>
        </a:defRPr>
      </a:lvl2pPr>
      <a:lvl3pPr marL="539750" indent="-179388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0"/>
          <a:cs typeface="+mn-cs"/>
        </a:defRPr>
      </a:lvl3pPr>
      <a:lvl4pPr marL="898525" indent="-179388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0"/>
          <a:cs typeface="+mn-cs"/>
        </a:defRPr>
      </a:lvl4pPr>
      <a:lvl5pPr marL="1258888" indent="-179388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1813" y="450850"/>
            <a:ext cx="5175250" cy="7715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31813" y="2327275"/>
            <a:ext cx="51752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0"/>
            <a:endParaRPr lang="de-AT" smtClean="0"/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smtClean="0"/>
          </a:p>
        </p:txBody>
      </p:sp>
      <p:sp>
        <p:nvSpPr>
          <p:cNvPr id="1028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531813" y="6443663"/>
            <a:ext cx="5711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smtClean="0">
                <a:solidFill>
                  <a:srgbClr val="565656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1029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597900" y="6443663"/>
            <a:ext cx="54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 smtClean="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F8305B6-722D-4BA9-AD51-793E8ADF9E7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1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84" r:id="rId2"/>
    <p:sldLayoutId id="2147483806" r:id="rId3"/>
    <p:sldLayoutId id="2147483807" r:id="rId4"/>
    <p:sldLayoutId id="2147483808" r:id="rId5"/>
    <p:sldLayoutId id="2147483809" r:id="rId6"/>
  </p:sldLayoutIdLst>
  <p:hf hdr="0"/>
  <p:txStyles>
    <p:titleStyle>
      <a:lvl1pPr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 kern="1200" cap="all">
          <a:solidFill>
            <a:schemeClr val="accent1"/>
          </a:solidFill>
          <a:latin typeface="Arial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accent1"/>
        </a:buClr>
        <a:defRPr sz="220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defRPr sz="22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342900" indent="-342900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0"/>
          <a:cs typeface="+mn-cs"/>
        </a:defRPr>
      </a:lvl2pPr>
      <a:lvl3pPr marL="701675" indent="-342900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0"/>
          <a:cs typeface="+mn-cs"/>
        </a:defRPr>
      </a:lvl3pPr>
      <a:lvl4pPr marL="1060450" indent="-342900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0"/>
          <a:cs typeface="+mn-cs"/>
        </a:defRPr>
      </a:lvl4pPr>
      <a:lvl5pPr marL="1422400" indent="-342900" algn="l" defTabSz="457200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fg.at/coin-aufbau-5-ausschreibung" TargetMode="Externa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barbara.klimon@ffg.at" TargetMode="External"/><Relationship Id="rId2" Type="http://schemas.openxmlformats.org/officeDocument/2006/relationships/hyperlink" Target="mailto:martin.reishofer@ffg.at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christian.barnet@ffg.at" TargetMode="External"/><Relationship Id="rId5" Type="http://schemas.openxmlformats.org/officeDocument/2006/relationships/hyperlink" Target="mailto:martina.amon@ffg.at" TargetMode="External"/><Relationship Id="rId4" Type="http://schemas.openxmlformats.org/officeDocument/2006/relationships/hyperlink" Target="mailto:sonja.kopic@ffg.a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Untertitel 1"/>
          <p:cNvSpPr>
            <a:spLocks noGrp="1"/>
          </p:cNvSpPr>
          <p:nvPr>
            <p:ph type="subTitle" idx="1"/>
          </p:nvPr>
        </p:nvSpPr>
        <p:spPr>
          <a:xfrm>
            <a:off x="1397000" y="4187825"/>
            <a:ext cx="4711700" cy="1274763"/>
          </a:xfrm>
        </p:spPr>
        <p:txBody>
          <a:bodyPr/>
          <a:lstStyle/>
          <a:p>
            <a:r>
              <a:rPr lang="de-DE" dirty="0">
                <a:latin typeface="Arial" charset="0"/>
                <a:ea typeface="ＭＳ Ｐゴシック" pitchFamily="34" charset="-128"/>
              </a:rPr>
              <a:t>5</a:t>
            </a:r>
            <a:r>
              <a:rPr lang="de-DE" dirty="0" smtClean="0">
                <a:latin typeface="Arial" charset="0"/>
                <a:ea typeface="ＭＳ Ｐゴシック" pitchFamily="34" charset="-128"/>
              </a:rPr>
              <a:t>. Ausschreibung COIN „Aufbau“</a:t>
            </a:r>
          </a:p>
          <a:p>
            <a:r>
              <a:rPr lang="de-DE" dirty="0" smtClean="0">
                <a:latin typeface="Arial" charset="0"/>
                <a:ea typeface="ＭＳ Ｐゴシック" pitchFamily="34" charset="-128"/>
              </a:rPr>
              <a:t>25.11.2013</a:t>
            </a:r>
          </a:p>
        </p:txBody>
      </p:sp>
      <p:sp>
        <p:nvSpPr>
          <p:cNvPr id="4099" name="Titel 2"/>
          <p:cNvSpPr>
            <a:spLocks noGrp="1"/>
          </p:cNvSpPr>
          <p:nvPr>
            <p:ph type="ctrTitle"/>
          </p:nvPr>
        </p:nvSpPr>
        <p:spPr>
          <a:xfrm>
            <a:off x="1400175" y="2335213"/>
            <a:ext cx="5044587" cy="1806575"/>
          </a:xfrm>
        </p:spPr>
        <p:txBody>
          <a:bodyPr/>
          <a:lstStyle/>
          <a:p>
            <a:r>
              <a:rPr lang="de-DE" dirty="0" smtClean="0">
                <a:latin typeface="Arial" charset="0"/>
                <a:ea typeface="ＭＳ Ｐゴシック" pitchFamily="34" charset="-128"/>
              </a:rPr>
              <a:t>Informationsveranstaltung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450850"/>
            <a:ext cx="5982342" cy="771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AT" dirty="0">
                <a:latin typeface="Arial" charset="0"/>
              </a:rPr>
              <a:t>Höhe der Förderung / Finanzierung und Eigenmittel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5124" name="Foliennummernplatzhalter 2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3F016B1-6631-443A-8CEB-81D3AFBDBD6E}" type="slidenum">
              <a:rPr lang="de-DE" smtClean="0"/>
              <a:pPr eaLnBrk="1" hangingPunct="1"/>
              <a:t>9</a:t>
            </a:fld>
            <a:endParaRPr lang="de-DE" smtClean="0"/>
          </a:p>
        </p:txBody>
      </p:sp>
      <p:sp>
        <p:nvSpPr>
          <p:cNvPr id="5126" name="Textfeld 3"/>
          <p:cNvSpPr txBox="1">
            <a:spLocks noChangeArrowheads="1"/>
          </p:cNvSpPr>
          <p:nvPr/>
        </p:nvSpPr>
        <p:spPr bwMode="auto">
          <a:xfrm>
            <a:off x="522288" y="1247775"/>
            <a:ext cx="3408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sz="1200" dirty="0">
              <a:solidFill>
                <a:srgbClr val="565656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4209" y="1919148"/>
            <a:ext cx="7913689" cy="38390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defRPr sz="22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342900" indent="-342900"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ＭＳ Ｐゴシック" charset="0"/>
                <a:cs typeface="+mn-cs"/>
              </a:defRPr>
            </a:lvl2pPr>
            <a:lvl3pPr marL="701675" indent="-342900"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ＭＳ Ｐゴシック" charset="0"/>
                <a:cs typeface="+mn-cs"/>
              </a:defRPr>
            </a:lvl3pPr>
            <a:lvl4pPr marL="1060450" indent="-342900"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ＭＳ Ｐゴシック" charset="0"/>
                <a:cs typeface="+mn-cs"/>
              </a:defRPr>
            </a:lvl4pPr>
            <a:lvl5pPr marL="1422400" indent="-342900" algn="l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de-DE" sz="2000" dirty="0" smtClean="0"/>
          </a:p>
          <a:p>
            <a:pPr lvl="0" defTabSz="914400"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max. 70% der förderbaren Projektkosten </a:t>
            </a:r>
          </a:p>
          <a:p>
            <a:pPr lvl="0" defTabSz="914400"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absolut max. EUR 2 Mio. Bundesförderung</a:t>
            </a:r>
          </a:p>
          <a:p>
            <a:pPr lvl="0" defTabSz="914400"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max. 70% Bundesförderung pro Partner</a:t>
            </a:r>
          </a:p>
          <a:p>
            <a:pPr lvl="0" defTabSz="914400">
              <a:spcBef>
                <a:spcPct val="20000"/>
              </a:spcBef>
              <a:buClr>
                <a:srgbClr val="FF3300"/>
              </a:buClr>
              <a:buSzTx/>
              <a:defRPr/>
            </a:pPr>
            <a:endParaRPr lang="de-DE" sz="2000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lvl="0" defTabSz="914400"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mind. 30% Eigenmittel</a:t>
            </a:r>
          </a:p>
          <a:p>
            <a:pPr lvl="0" defTabSz="914400"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Eigenmittel können als Cash-Leistung und/oder In-Kind-Leistung von Antragstellern/Partnern eingebracht werden</a:t>
            </a:r>
          </a:p>
          <a:p>
            <a:pPr marL="0" lvl="0" indent="0" defTabSz="914400">
              <a:spcBef>
                <a:spcPct val="20000"/>
              </a:spcBef>
              <a:buClr>
                <a:srgbClr val="FF3300"/>
              </a:buClr>
              <a:buSzTx/>
              <a:defRPr/>
            </a:pPr>
            <a:endParaRPr lang="de-DE" sz="2000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lvl="0" defTabSz="914400"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Projekte mit Gesamtkosten von unter EUR 200.000 werden nicht gefördert</a:t>
            </a:r>
          </a:p>
          <a:p>
            <a:pPr lvl="0" defTabSz="914400"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Drittkosten max. 30% der förderbaren Gesamtkosten</a:t>
            </a:r>
          </a:p>
          <a:p>
            <a:pPr lvl="1"/>
            <a:endParaRPr lang="de-DE" sz="2000" dirty="0" smtClean="0">
              <a:solidFill>
                <a:srgbClr val="FF3300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531813" y="6443663"/>
            <a:ext cx="5711825" cy="3651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800" dirty="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</p:spTree>
    <p:extLst>
      <p:ext uri="{BB962C8B-B14F-4D97-AF65-F5344CB8AC3E}">
        <p14:creationId xmlns:p14="http://schemas.microsoft.com/office/powerpoint/2010/main" val="9191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29762" y="1862871"/>
            <a:ext cx="7985003" cy="4580792"/>
          </a:xfrm>
          <a:noFill/>
        </p:spPr>
        <p:txBody>
          <a:bodyPr/>
          <a:lstStyle/>
          <a:p>
            <a:pPr marL="381000" lvl="0" indent="-381000" defTabSz="91440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Sicherstellung der Anwendungsbezogenheit und Marktrelevanz</a:t>
            </a:r>
          </a:p>
          <a:p>
            <a:pPr marL="838200" lvl="1" indent="-381000" defTabSz="91440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1800" kern="0" dirty="0">
                <a:solidFill>
                  <a:srgbClr val="000000"/>
                </a:solidFill>
                <a:latin typeface="Arial" charset="0"/>
              </a:rPr>
              <a:t>Bei Antragstellung: 2 Interessensbekundungen</a:t>
            </a:r>
          </a:p>
          <a:p>
            <a:pPr marL="838200" lvl="1" indent="-381000" defTabSz="91440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1800" kern="0" dirty="0">
                <a:solidFill>
                  <a:srgbClr val="000000"/>
                </a:solidFill>
                <a:latin typeface="Arial" charset="0"/>
              </a:rPr>
              <a:t>Bei Zwischenevaluierung: Nachweis von mind. 2 Folgeprojekten aus der Wirtschaft</a:t>
            </a:r>
            <a:endParaRPr lang="de-DE" sz="1800" kern="0" dirty="0">
              <a:solidFill>
                <a:srgbClr val="000000"/>
              </a:solidFill>
              <a:latin typeface="Arial" charset="0"/>
              <a:ea typeface="+mn-ea"/>
            </a:endParaRPr>
          </a:p>
          <a:p>
            <a:pPr marL="438150" lvl="0" indent="-381000" defTabSz="91440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Interessensbekundungen und Folgeprojekte dienen der Darstellung der Nachfrage nach den aufgebauten FEI-Kompetenzen</a:t>
            </a:r>
          </a:p>
          <a:p>
            <a:pPr marL="438150" lvl="0" indent="-381000" defTabSz="91440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Unternehmen können </a:t>
            </a:r>
            <a:r>
              <a:rPr lang="de-DE" sz="1800" b="1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nicht</a:t>
            </a:r>
            <a: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800" kern="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AntragstellerIn</a:t>
            </a:r>
            <a: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oder Partner sein = bekommen </a:t>
            </a:r>
            <a:r>
              <a:rPr lang="de-DE" sz="1800" u="sng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keine Förderung</a:t>
            </a:r>
          </a:p>
          <a:p>
            <a:pPr marL="438150" lvl="0" indent="-381000" defTabSz="91440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Als </a:t>
            </a:r>
            <a:r>
              <a:rPr lang="de-DE" sz="1800" kern="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Drittleister</a:t>
            </a:r>
            <a: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können Unternehmen sowie weitere </a:t>
            </a:r>
            <a:r>
              <a:rPr lang="de-DE" sz="1800" kern="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Forschungsleister</a:t>
            </a:r>
            <a: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  <a:b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(z.B. Unis, Kompetenzzentren) einbezogen werden</a:t>
            </a:r>
          </a:p>
          <a:p>
            <a:pPr eaLnBrk="1" hangingPunct="1">
              <a:buClr>
                <a:srgbClr val="FF320F"/>
              </a:buClr>
            </a:pPr>
            <a:endParaRPr lang="de-DE" sz="2400" dirty="0" smtClean="0"/>
          </a:p>
          <a:p>
            <a:pPr eaLnBrk="1" hangingPunct="1">
              <a:buClr>
                <a:srgbClr val="FF320F"/>
              </a:buClr>
            </a:pPr>
            <a:endParaRPr lang="de-DE" sz="24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2" y="450850"/>
            <a:ext cx="572120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 kern="1200">
                <a:solidFill>
                  <a:schemeClr val="accent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AT" cap="all" dirty="0">
                <a:ea typeface="+mj-ea"/>
                <a:cs typeface="+mj-cs"/>
              </a:rPr>
              <a:t>Welche Rolle haben Unternehmen?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5" name="Fußzeilenplatzhalter 4"/>
          <p:cNvSpPr txBox="1">
            <a:spLocks/>
          </p:cNvSpPr>
          <p:nvPr/>
        </p:nvSpPr>
        <p:spPr>
          <a:xfrm>
            <a:off x="531813" y="6443663"/>
            <a:ext cx="5711825" cy="365125"/>
          </a:xfrm>
          <a:prstGeom prst="rect">
            <a:avLst/>
          </a:prstGeom>
          <a:noFill/>
          <a:ln/>
        </p:spPr>
        <p:txBody>
          <a:bodyPr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de-DE" sz="800" dirty="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</p:spTree>
    <p:extLst>
      <p:ext uri="{BB962C8B-B14F-4D97-AF65-F5344CB8AC3E}">
        <p14:creationId xmlns:p14="http://schemas.microsoft.com/office/powerpoint/2010/main" val="2734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2293" y="1821794"/>
            <a:ext cx="8101013" cy="4464050"/>
          </a:xfrm>
        </p:spPr>
        <p:txBody>
          <a:bodyPr/>
          <a:lstStyle/>
          <a:p>
            <a:pPr marL="0" indent="0" eaLnBrk="1" hangingPunct="1">
              <a:buClr>
                <a:srgbClr val="FF320F"/>
              </a:buClr>
              <a:defRPr/>
            </a:pPr>
            <a:endParaRPr lang="de-DE" sz="2000" dirty="0" smtClean="0"/>
          </a:p>
          <a:p>
            <a:pPr marL="381000" lvl="0" indent="-381000" defTabSz="91440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SzTx/>
              <a:buFontTx/>
              <a:buChar char="•"/>
            </a:pPr>
            <a:r>
              <a:rPr lang="de-DE" sz="16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Aufträge aus der Wirtschaft in Höhe von mind. 10% der Gesamtkosten des geförderten Projekts („Auftragsforschung“)</a:t>
            </a:r>
          </a:p>
          <a:p>
            <a:pPr marL="381000" lvl="0" indent="-381000" defTabSz="914400">
              <a:lnSpc>
                <a:spcPct val="120000"/>
              </a:lnSpc>
              <a:spcBef>
                <a:spcPct val="15000"/>
              </a:spcBef>
              <a:spcAft>
                <a:spcPct val="20000"/>
              </a:spcAft>
              <a:buClr>
                <a:srgbClr val="FF3300"/>
              </a:buClr>
              <a:buSzTx/>
              <a:buFontTx/>
              <a:buChar char="•"/>
            </a:pPr>
            <a:r>
              <a:rPr lang="de-DE" sz="16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Mind. 2 Auftraggeber</a:t>
            </a:r>
          </a:p>
          <a:p>
            <a:pPr marL="381000" lvl="0" indent="-381000" defTabSz="914400">
              <a:lnSpc>
                <a:spcPct val="120000"/>
              </a:lnSpc>
              <a:spcBef>
                <a:spcPct val="15000"/>
              </a:spcBef>
              <a:spcAft>
                <a:spcPct val="20000"/>
              </a:spcAft>
              <a:buClr>
                <a:srgbClr val="FF3300"/>
              </a:buClr>
              <a:buSzTx/>
              <a:buFontTx/>
              <a:buChar char="•"/>
            </a:pPr>
            <a:r>
              <a:rPr lang="de-DE" sz="16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Sind inhaltlich klar auf das geförderte Vorhaben zurückzuführen</a:t>
            </a:r>
          </a:p>
          <a:p>
            <a:pPr marL="381000" lvl="0" indent="-381000" defTabSz="914400">
              <a:lnSpc>
                <a:spcPct val="120000"/>
              </a:lnSpc>
              <a:spcBef>
                <a:spcPct val="15000"/>
              </a:spcBef>
              <a:spcAft>
                <a:spcPct val="20000"/>
              </a:spcAft>
              <a:buClr>
                <a:srgbClr val="FF3300"/>
              </a:buClr>
              <a:buSzTx/>
              <a:buFontTx/>
              <a:buChar char="•"/>
            </a:pPr>
            <a:r>
              <a:rPr lang="de-DE" sz="16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Nachweis (= Vertrag) bei Zwischenevaluierung</a:t>
            </a:r>
          </a:p>
          <a:p>
            <a:pPr marL="381000" lvl="0" indent="-381000" defTabSz="914400">
              <a:lnSpc>
                <a:spcPct val="120000"/>
              </a:lnSpc>
              <a:spcBef>
                <a:spcPct val="15000"/>
              </a:spcBef>
              <a:spcAft>
                <a:spcPct val="20000"/>
              </a:spcAft>
              <a:buClr>
                <a:srgbClr val="FF3300"/>
              </a:buClr>
              <a:buSzTx/>
              <a:buFontTx/>
              <a:buChar char="•"/>
            </a:pPr>
            <a:r>
              <a:rPr lang="de-DE" sz="16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Sind nicht Teil des geförderten Vorhabens sondern deren Folge!</a:t>
            </a:r>
          </a:p>
          <a:p>
            <a:pPr marL="381000" lvl="0" indent="-381000" defTabSz="914400">
              <a:lnSpc>
                <a:spcPct val="120000"/>
              </a:lnSpc>
              <a:spcBef>
                <a:spcPct val="15000"/>
              </a:spcBef>
              <a:spcAft>
                <a:spcPct val="20000"/>
              </a:spcAft>
              <a:buClr>
                <a:srgbClr val="FF3300"/>
              </a:buClr>
              <a:buSzTx/>
              <a:buFontTx/>
              <a:buChar char="•"/>
            </a:pPr>
            <a:r>
              <a:rPr lang="de-DE" sz="16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Daher: Folgeprojekte sind </a:t>
            </a:r>
            <a:r>
              <a:rPr lang="de-DE" sz="1600" b="1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zusätzlich</a:t>
            </a:r>
            <a:r>
              <a:rPr lang="de-DE" sz="16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zum geförderten Vorhaben umzusetzen  </a:t>
            </a:r>
            <a:r>
              <a:rPr lang="de-DE" sz="16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lang="de-DE" sz="16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de-DE" sz="1600" b="1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Umsetzung und Akquisition</a:t>
            </a:r>
            <a:r>
              <a:rPr lang="de-DE" sz="16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werden </a:t>
            </a:r>
            <a:r>
              <a:rPr lang="de-DE" sz="1600" u="sng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nicht</a:t>
            </a:r>
            <a:r>
              <a:rPr lang="de-DE" sz="16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aus COIN-Aufbau gefördert</a:t>
            </a:r>
          </a:p>
          <a:p>
            <a:pPr marL="381000" lvl="0" indent="-381000" defTabSz="914400">
              <a:lnSpc>
                <a:spcPct val="120000"/>
              </a:lnSpc>
              <a:spcBef>
                <a:spcPct val="15000"/>
              </a:spcBef>
              <a:spcAft>
                <a:spcPct val="20000"/>
              </a:spcAft>
              <a:buClr>
                <a:srgbClr val="FF3300"/>
              </a:buClr>
              <a:buSzTx/>
              <a:buFontTx/>
              <a:buChar char="•"/>
            </a:pPr>
            <a:r>
              <a:rPr lang="de-DE" sz="1600" u="sng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Nicht</a:t>
            </a:r>
            <a:r>
              <a:rPr lang="de-DE" sz="16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als Folgeprojekte gelten: geförderte Projekte (wie z.B. EU-Projekte, Bundes- oder Landesförderungen, etc.)! Ausgenommen in der Rolle als </a:t>
            </a:r>
            <a:r>
              <a:rPr lang="de-DE" sz="1600" kern="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Drittleister</a:t>
            </a:r>
            <a:endParaRPr lang="de-DE" sz="1600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381000" lvl="0" indent="-381000" defTabSz="914400">
              <a:lnSpc>
                <a:spcPct val="120000"/>
              </a:lnSpc>
              <a:spcBef>
                <a:spcPct val="15000"/>
              </a:spcBef>
              <a:spcAft>
                <a:spcPct val="20000"/>
              </a:spcAft>
              <a:buClr>
                <a:srgbClr val="FF3300"/>
              </a:buClr>
              <a:buSzTx/>
              <a:buFontTx/>
              <a:buChar char="•"/>
            </a:pPr>
            <a:r>
              <a:rPr lang="de-DE" sz="16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Folgeprojekte müssen während der Projektlaufzeit </a:t>
            </a:r>
            <a:r>
              <a:rPr lang="de-DE" sz="1600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starten</a:t>
            </a:r>
            <a:endParaRPr lang="de-DE" sz="1600" kern="0" dirty="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  <a:p>
            <a:pPr eaLnBrk="1" hangingPunct="1">
              <a:spcAft>
                <a:spcPts val="600"/>
              </a:spcAft>
              <a:buClr>
                <a:srgbClr val="FF320F"/>
              </a:buClr>
              <a:defRPr/>
            </a:pPr>
            <a:endParaRPr lang="de-DE" dirty="0" smtClean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531812" y="450850"/>
            <a:ext cx="572120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 kern="1200">
                <a:solidFill>
                  <a:schemeClr val="accent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cap="all" dirty="0">
                <a:ea typeface="+mj-ea"/>
                <a:cs typeface="+mj-cs"/>
              </a:rPr>
              <a:t>Was sind Folgeprojekte?</a:t>
            </a:r>
          </a:p>
        </p:txBody>
      </p:sp>
      <p:sp>
        <p:nvSpPr>
          <p:cNvPr id="4" name="Fußzeilenplatzhalter 4"/>
          <p:cNvSpPr txBox="1">
            <a:spLocks/>
          </p:cNvSpPr>
          <p:nvPr/>
        </p:nvSpPr>
        <p:spPr>
          <a:xfrm>
            <a:off x="531813" y="6443663"/>
            <a:ext cx="5711825" cy="365125"/>
          </a:xfrm>
          <a:prstGeom prst="rect">
            <a:avLst/>
          </a:prstGeom>
          <a:noFill/>
          <a:ln/>
        </p:spPr>
        <p:txBody>
          <a:bodyPr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de-DE" sz="800" dirty="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</p:spTree>
    <p:extLst>
      <p:ext uri="{BB962C8B-B14F-4D97-AF65-F5344CB8AC3E}">
        <p14:creationId xmlns:p14="http://schemas.microsoft.com/office/powerpoint/2010/main" val="7288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1AE4ADEA-E8DC-4C52-9ACB-295C91D6B19B}" type="slidenum">
              <a:rPr lang="de-DE"/>
              <a:pPr/>
              <a:t>12</a:t>
            </a:fld>
            <a:endParaRPr lang="de-DE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920037" cy="4259262"/>
          </a:xfrm>
        </p:spPr>
        <p:txBody>
          <a:bodyPr/>
          <a:lstStyle/>
          <a:p>
            <a:pPr marL="381000" lvl="0" indent="-381000" defTabSz="914400"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SzTx/>
              <a:buFontTx/>
              <a:buChar char="•"/>
              <a:defRPr/>
            </a:pPr>
            <a:endParaRPr lang="de-DE" sz="1800" b="1" kern="0" dirty="0" smtClean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381000" lvl="0" indent="-381000" defTabSz="914400"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1800" b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Phase </a:t>
            </a:r>
            <a:r>
              <a:rPr lang="de-DE" sz="1800" b="1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: </a:t>
            </a:r>
            <a:b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Auf- und Ausbau der geförderten F&amp;E-Kompetenzen </a:t>
            </a:r>
            <a:b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(Dauer: bei 3- bis 5-jährigen Projekten: 2 Jahre; </a:t>
            </a:r>
            <a:b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bei 2-jährigen Projekten: 1 Jahr)</a:t>
            </a:r>
            <a:endParaRPr lang="de-DE" sz="1800" b="1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381000" lvl="0" indent="-381000" defTabSz="914400"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1800" b="1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Zwischenevaluierung</a:t>
            </a:r>
          </a:p>
          <a:p>
            <a:pPr marL="381000" lvl="0" indent="-381000" defTabSz="914400"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1800" b="1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Phase 2</a:t>
            </a:r>
            <a: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: </a:t>
            </a:r>
            <a:b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Umfang der Auf- und Ausbauaktivitäten nimmt ab, um Ressourcen für die Umsetzung der Folgeprojekte verfügbar zu machen. Die jährlichen Gesamtkosten des Projekts sind daher in der Phase 2 geringer als in Phase 1.</a:t>
            </a:r>
          </a:p>
          <a:p>
            <a:pPr marL="285750" lvl="0" indent="-285750" defTabSz="914400"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SzTx/>
              <a:buFont typeface="Arial" pitchFamily="34" charset="0"/>
              <a:buChar char="•"/>
              <a:defRPr/>
            </a:pPr>
            <a:r>
              <a:rPr lang="de-DE" sz="1800" b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Laufzeit (das Vorhaben ist in ganzen Jahren zu planen):</a:t>
            </a:r>
            <a:endParaRPr lang="de-DE" sz="1800" b="1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781050" lvl="1" indent="-381000" defTabSz="914400"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1800" kern="0" dirty="0">
                <a:solidFill>
                  <a:srgbClr val="000000"/>
                </a:solidFill>
                <a:latin typeface="Arial" charset="0"/>
              </a:rPr>
              <a:t>mind. 2 Jahre</a:t>
            </a:r>
          </a:p>
          <a:p>
            <a:pPr marL="781050" lvl="1" indent="-381000" defTabSz="914400"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1800" kern="0" dirty="0">
                <a:solidFill>
                  <a:srgbClr val="000000"/>
                </a:solidFill>
                <a:latin typeface="Arial" charset="0"/>
              </a:rPr>
              <a:t>max. 5 </a:t>
            </a:r>
            <a:r>
              <a:rPr lang="de-DE" sz="1800" kern="0" dirty="0" smtClean="0">
                <a:solidFill>
                  <a:srgbClr val="000000"/>
                </a:solidFill>
                <a:latin typeface="Arial" charset="0"/>
              </a:rPr>
              <a:t>Jahre</a:t>
            </a:r>
            <a:endParaRPr lang="de-DE" sz="1800" kern="0" dirty="0">
              <a:solidFill>
                <a:srgbClr val="000000"/>
              </a:solidFill>
              <a:latin typeface="Arial" charset="0"/>
            </a:endParaRPr>
          </a:p>
          <a:p>
            <a:endParaRPr lang="de-DE" sz="2200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531813" y="450850"/>
            <a:ext cx="598234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 kern="1200">
                <a:solidFill>
                  <a:schemeClr val="accent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cap="all" dirty="0" err="1" smtClean="0">
                <a:ea typeface="+mj-ea"/>
                <a:cs typeface="+mj-cs"/>
              </a:rPr>
              <a:t>umsetzung</a:t>
            </a:r>
            <a:r>
              <a:rPr lang="de-DE" cap="all" dirty="0" smtClean="0">
                <a:ea typeface="+mj-ea"/>
                <a:cs typeface="+mj-cs"/>
              </a:rPr>
              <a:t> und </a:t>
            </a:r>
            <a:r>
              <a:rPr lang="de-DE" cap="all" dirty="0" err="1" smtClean="0">
                <a:ea typeface="+mj-ea"/>
                <a:cs typeface="+mj-cs"/>
              </a:rPr>
              <a:t>laufzeit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531813" y="6443663"/>
            <a:ext cx="5711825" cy="365125"/>
          </a:xfrm>
          <a:prstGeom prst="rect">
            <a:avLst/>
          </a:prstGeom>
          <a:noFill/>
          <a:ln/>
        </p:spPr>
        <p:txBody>
          <a:bodyPr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de-DE" sz="800" dirty="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</p:spTree>
    <p:extLst>
      <p:ext uri="{BB962C8B-B14F-4D97-AF65-F5344CB8AC3E}">
        <p14:creationId xmlns:p14="http://schemas.microsoft.com/office/powerpoint/2010/main" val="38247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1AE4ADEA-E8DC-4C52-9ACB-295C91D6B19B}" type="slidenum">
              <a:rPr lang="de-DE"/>
              <a:pPr/>
              <a:t>13</a:t>
            </a:fld>
            <a:endParaRPr lang="de-DE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3" y="2089928"/>
            <a:ext cx="7920037" cy="273681"/>
          </a:xfrm>
        </p:spPr>
        <p:txBody>
          <a:bodyPr/>
          <a:lstStyle/>
          <a:p>
            <a:pPr marL="0" lvl="0" indent="0" defTabSz="914400"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SzTx/>
              <a:defRPr/>
            </a:pPr>
            <a: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Idealtypischer Kostenverlauf bei einem 5-jährigen Projekt – bei kürzerer Laufzeit ist der Kostenverlauf analog zu planen:</a:t>
            </a:r>
          </a:p>
          <a:p>
            <a:endParaRPr lang="de-DE" sz="2200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531813" y="450850"/>
            <a:ext cx="598234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 kern="1200">
                <a:solidFill>
                  <a:schemeClr val="accent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cap="all" dirty="0" smtClean="0">
                <a:ea typeface="+mj-ea"/>
                <a:cs typeface="+mj-cs"/>
              </a:rPr>
              <a:t>kostenverlauf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531813" y="6443663"/>
            <a:ext cx="5711825" cy="365125"/>
          </a:xfrm>
          <a:prstGeom prst="rect">
            <a:avLst/>
          </a:prstGeom>
          <a:noFill/>
          <a:ln/>
        </p:spPr>
        <p:txBody>
          <a:bodyPr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de-DE" sz="800" dirty="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57" y="2540906"/>
            <a:ext cx="6119813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5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1AE4ADEA-E8DC-4C52-9ACB-295C91D6B19B}" type="slidenum">
              <a:rPr lang="de-DE"/>
              <a:pPr/>
              <a:t>14</a:t>
            </a:fld>
            <a:endParaRPr lang="de-DE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920037" cy="4259262"/>
          </a:xfrm>
        </p:spPr>
        <p:txBody>
          <a:bodyPr/>
          <a:lstStyle/>
          <a:p>
            <a:pPr marL="381000" lvl="0" indent="-381000" defTabSz="914400"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SzTx/>
              <a:buFontTx/>
              <a:buChar char="•"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Prüfung vor Ort durch die FFG ggf. mit externen </a:t>
            </a:r>
            <a:r>
              <a:rPr lang="de-DE" sz="2000" kern="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ExpertInnen</a:t>
            </a:r>
            <a:endParaRPr lang="de-DE" sz="2000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381000" lvl="0" indent="-381000" defTabSz="914400"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SzTx/>
              <a:buFontTx/>
              <a:buChar char="•"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Prüfung des bisherigen Projektverlaufs und des weiteren Projektplans</a:t>
            </a:r>
          </a:p>
          <a:p>
            <a:pPr marL="381000" lvl="0" indent="-381000" defTabSz="914400"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SzTx/>
              <a:buFontTx/>
              <a:buChar char="•"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Nachweis (= Vertrag) von mind. 2 Folgeprojekten</a:t>
            </a:r>
          </a:p>
          <a:p>
            <a:pPr marL="381000" lvl="0" indent="-381000" defTabSz="914400"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SzTx/>
              <a:buFontTx/>
              <a:buChar char="•"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Keine Folgeprojekte (oder nur ein Folgeprojekt) oder Folgeprojekte mit nur weniger als 5% der erforderlichen Gesamtsumme </a:t>
            </a:r>
            <a:b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lang="de-DE" sz="2000" b="1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Wingdings" pitchFamily="2" charset="2"/>
              </a:rPr>
              <a:t>Einstellung der Förderung!</a:t>
            </a:r>
          </a:p>
          <a:p>
            <a:pPr marL="381000" lvl="0" indent="-381000" defTabSz="914400">
              <a:spcBef>
                <a:spcPct val="20000"/>
              </a:spcBef>
              <a:spcAft>
                <a:spcPct val="20000"/>
              </a:spcAft>
              <a:buClr>
                <a:srgbClr val="FF3300"/>
              </a:buClr>
              <a:buSzTx/>
              <a:buFontTx/>
              <a:buChar char="•"/>
              <a:defRPr/>
            </a:pPr>
            <a:endParaRPr lang="de-DE" sz="1800" b="1" kern="0" dirty="0" smtClean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endParaRPr lang="de-DE" sz="2200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531813" y="450850"/>
            <a:ext cx="630860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 kern="1200">
                <a:solidFill>
                  <a:schemeClr val="accent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cap="all" dirty="0" smtClean="0">
                <a:ea typeface="+mj-ea"/>
                <a:cs typeface="+mj-cs"/>
              </a:rPr>
              <a:t>wie läuft die </a:t>
            </a:r>
            <a:r>
              <a:rPr lang="de-DE" cap="all" dirty="0" err="1" smtClean="0">
                <a:ea typeface="+mj-ea"/>
                <a:cs typeface="+mj-cs"/>
              </a:rPr>
              <a:t>zwischenevaluierung</a:t>
            </a:r>
            <a:r>
              <a:rPr lang="de-DE" cap="all" dirty="0" smtClean="0">
                <a:ea typeface="+mj-ea"/>
                <a:cs typeface="+mj-cs"/>
              </a:rPr>
              <a:t> ab?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531813" y="6443663"/>
            <a:ext cx="5711825" cy="365125"/>
          </a:xfrm>
          <a:prstGeom prst="rect">
            <a:avLst/>
          </a:prstGeom>
          <a:noFill/>
          <a:ln/>
        </p:spPr>
        <p:txBody>
          <a:bodyPr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de-DE" sz="800" dirty="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</p:spTree>
    <p:extLst>
      <p:ext uri="{BB962C8B-B14F-4D97-AF65-F5344CB8AC3E}">
        <p14:creationId xmlns:p14="http://schemas.microsoft.com/office/powerpoint/2010/main" val="2155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9pPr>
          </a:lstStyle>
          <a:p>
            <a:r>
              <a:rPr lang="de-DE" sz="1000" smtClean="0"/>
              <a:t>Seite </a:t>
            </a:r>
            <a:fld id="{0B0A49C7-1A7F-44DE-AEE5-47ABF3A22690}" type="slidenum">
              <a:rPr lang="de-DE" sz="1000" smtClean="0"/>
              <a:pPr/>
              <a:t>15</a:t>
            </a:fld>
            <a:endParaRPr lang="de-DE" sz="100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7993062" cy="533400"/>
          </a:xfrm>
        </p:spPr>
        <p:txBody>
          <a:bodyPr/>
          <a:lstStyle/>
          <a:p>
            <a:pPr eaLnBrk="1" hangingPunct="1"/>
            <a:r>
              <a:rPr lang="de-DE" dirty="0" smtClean="0">
                <a:latin typeface="Arial" charset="0"/>
              </a:rPr>
              <a:t>DIE WICHTIGSTEN FAKTEN AUF EINEN BLICK</a:t>
            </a:r>
            <a:endParaRPr lang="de-AT" dirty="0" smtClean="0">
              <a:latin typeface="Arial" charset="0"/>
            </a:endParaRPr>
          </a:p>
        </p:txBody>
      </p:sp>
      <p:graphicFrame>
        <p:nvGraphicFramePr>
          <p:cNvPr id="367643" name="Group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666865"/>
              </p:ext>
            </p:extLst>
          </p:nvPr>
        </p:nvGraphicFramePr>
        <p:xfrm>
          <a:off x="684213" y="1817321"/>
          <a:ext cx="7416800" cy="4495245"/>
        </p:xfrm>
        <a:graphic>
          <a:graphicData uri="http://schemas.openxmlformats.org/drawingml/2006/table">
            <a:tbl>
              <a:tblPr/>
              <a:tblGrid>
                <a:gridCol w="2371725"/>
                <a:gridCol w="5045075"/>
              </a:tblGrid>
              <a:tr h="93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AntragstellerIn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PartnerIn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marL="0" marR="0" marT="10800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FH oder deren Transferstellen </a:t>
                      </a:r>
                      <a:b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(Achtung: Beschränkung der Anzahl der Anträge)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außeruniv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Forschungseinrichtungen </a:t>
                      </a:r>
                      <a:b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(Achtung: Beschränkung MA-Zahl)</a:t>
                      </a:r>
                    </a:p>
                  </a:txBody>
                  <a:tcPr marL="0" marR="0" marT="108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Bundesförderung gesamt</a:t>
                      </a:r>
                      <a:endParaRPr kumimoji="0" lang="de-A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0800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EUR 7,5 Mio.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08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Laufzeit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0800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max. 5 Jahre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mind. 2 Jahre  </a:t>
                      </a:r>
                      <a:endParaRPr kumimoji="0" lang="de-A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08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Gesamtkosten</a:t>
                      </a:r>
                      <a:endParaRPr kumimoji="0" lang="de-A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0800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mind. EUR 200.000</a:t>
                      </a:r>
                      <a:endParaRPr kumimoji="0" lang="de-A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08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Bundesförderung/Projekt</a:t>
                      </a:r>
                      <a:endParaRPr kumimoji="0" lang="de-A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0800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max. 70%</a:t>
                      </a:r>
                    </a:p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max. EUR 2.000.000  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08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5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Finanzierung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Eigenmittel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0800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mind. 30% Eigenmittel </a:t>
                      </a:r>
                    </a:p>
                    <a:p>
                      <a:pPr marL="179388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Cash-Leistung und/oder In-Kind-Leistung von zugelassenen Antragstellern/Partnern</a:t>
                      </a:r>
                    </a:p>
                    <a:p>
                      <a:pPr marL="179388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max. 30% Drittkosten 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10800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466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el 2"/>
          <p:cNvSpPr>
            <a:spLocks noGrp="1"/>
          </p:cNvSpPr>
          <p:nvPr>
            <p:ph type="ctrTitle"/>
          </p:nvPr>
        </p:nvSpPr>
        <p:spPr>
          <a:xfrm>
            <a:off x="1400175" y="2335213"/>
            <a:ext cx="4708525" cy="1806575"/>
          </a:xfrm>
        </p:spPr>
        <p:txBody>
          <a:bodyPr/>
          <a:lstStyle/>
          <a:p>
            <a:pPr eaLnBrk="1" hangingPunct="1"/>
            <a:r>
              <a:rPr lang="de-DE" dirty="0" smtClean="0">
                <a:latin typeface="Arial" charset="0"/>
                <a:ea typeface="ＭＳ Ｐゴシック" pitchFamily="34" charset="-128"/>
              </a:rPr>
              <a:t>AUSWAHLVERFAHREN</a:t>
            </a:r>
          </a:p>
        </p:txBody>
      </p:sp>
    </p:spTree>
    <p:extLst>
      <p:ext uri="{BB962C8B-B14F-4D97-AF65-F5344CB8AC3E}">
        <p14:creationId xmlns:p14="http://schemas.microsoft.com/office/powerpoint/2010/main" val="8849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9pPr>
          </a:lstStyle>
          <a:p>
            <a:r>
              <a:rPr lang="de-DE" sz="1000" smtClean="0"/>
              <a:t>Seite </a:t>
            </a:r>
            <a:fld id="{83BB39CB-5DBA-4061-8802-50B2712D1945}" type="slidenum">
              <a:rPr lang="de-DE" sz="1000" smtClean="0"/>
              <a:pPr/>
              <a:t>17</a:t>
            </a:fld>
            <a:endParaRPr lang="de-DE" sz="10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1150" y="372108"/>
            <a:ext cx="7806959" cy="693127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E34723"/>
                </a:solidFill>
                <a:latin typeface="Arial" charset="0"/>
                <a:cs typeface="Arial" charset="0"/>
              </a:rPr>
              <a:t>Von Call-Öffnung bis zur Förderungsentscheidung </a:t>
            </a:r>
            <a:br>
              <a:rPr lang="de-DE" dirty="0" smtClean="0">
                <a:solidFill>
                  <a:srgbClr val="E34723"/>
                </a:solidFill>
                <a:latin typeface="Arial" charset="0"/>
                <a:cs typeface="Arial" charset="0"/>
              </a:rPr>
            </a:br>
            <a:r>
              <a:rPr lang="de-DE" dirty="0" smtClean="0">
                <a:solidFill>
                  <a:srgbClr val="E34723"/>
                </a:solidFill>
                <a:latin typeface="Arial" charset="0"/>
                <a:cs typeface="Arial" charset="0"/>
              </a:rPr>
              <a:t>(Teil 1)</a:t>
            </a:r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250825" y="1260353"/>
            <a:ext cx="8137525" cy="838200"/>
          </a:xfrm>
          <a:prstGeom prst="downArrowCallout">
            <a:avLst>
              <a:gd name="adj1" fmla="val 11326"/>
              <a:gd name="adj2" fmla="val 11147"/>
              <a:gd name="adj3" fmla="val 24889"/>
              <a:gd name="adj4" fmla="val 6474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de-DE" sz="1600" b="1" dirty="0">
                <a:latin typeface="Arial" charset="0"/>
              </a:rPr>
              <a:t>Start: </a:t>
            </a:r>
            <a:r>
              <a:rPr lang="de-DE" sz="1600" b="1" dirty="0" smtClean="0"/>
              <a:t>1.10</a:t>
            </a:r>
            <a:r>
              <a:rPr lang="de-DE" sz="1600" b="1" dirty="0" smtClean="0">
                <a:latin typeface="Arial" charset="0"/>
              </a:rPr>
              <a:t>.2013</a:t>
            </a:r>
            <a:endParaRPr lang="de-DE" sz="1600" b="1" dirty="0">
              <a:latin typeface="Arial" charset="0"/>
            </a:endParaRPr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290513" y="2230438"/>
            <a:ext cx="8137525" cy="1366837"/>
          </a:xfrm>
          <a:prstGeom prst="downArrowCallout">
            <a:avLst>
              <a:gd name="adj1" fmla="val 6946"/>
              <a:gd name="adj2" fmla="val 6836"/>
              <a:gd name="adj3" fmla="val 24889"/>
              <a:gd name="adj4" fmla="val 6474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de-DE" sz="1400" b="1" dirty="0">
                <a:solidFill>
                  <a:srgbClr val="FF0000"/>
                </a:solidFill>
                <a:latin typeface="Arial" charset="0"/>
              </a:rPr>
              <a:t>Deadline 1: Einreichung der Kurzdarstellung für die </a:t>
            </a:r>
          </a:p>
          <a:p>
            <a:pPr algn="ctr">
              <a:defRPr/>
            </a:pPr>
            <a:r>
              <a:rPr lang="de-DE" sz="1400" b="1" dirty="0" err="1">
                <a:solidFill>
                  <a:srgbClr val="FF0000"/>
                </a:solidFill>
                <a:latin typeface="Arial" charset="0"/>
              </a:rPr>
              <a:t>FachgutachterInnen</a:t>
            </a:r>
            <a:r>
              <a:rPr lang="de-DE" sz="1400" b="1" dirty="0">
                <a:solidFill>
                  <a:srgbClr val="FF0000"/>
                </a:solidFill>
                <a:latin typeface="Arial" charset="0"/>
              </a:rPr>
              <a:t>-Suche im </a:t>
            </a:r>
            <a:r>
              <a:rPr lang="de-DE" sz="1400" b="1" dirty="0" err="1">
                <a:solidFill>
                  <a:srgbClr val="FF0000"/>
                </a:solidFill>
                <a:latin typeface="Arial" charset="0"/>
              </a:rPr>
              <a:t>eCall</a:t>
            </a:r>
            <a:endParaRPr lang="de-DE" sz="14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r>
              <a:rPr lang="de-DE" sz="1400" dirty="0">
                <a:latin typeface="Arial" charset="0"/>
              </a:rPr>
              <a:t>(keine </a:t>
            </a:r>
            <a:r>
              <a:rPr lang="de-DE" sz="1400" dirty="0" err="1">
                <a:latin typeface="Arial" charset="0"/>
              </a:rPr>
              <a:t>Stop</a:t>
            </a:r>
            <a:r>
              <a:rPr lang="de-DE" sz="1400" dirty="0">
                <a:latin typeface="Arial" charset="0"/>
              </a:rPr>
              <a:t>-</a:t>
            </a:r>
            <a:r>
              <a:rPr lang="de-DE" sz="1400" dirty="0" err="1">
                <a:latin typeface="Arial" charset="0"/>
              </a:rPr>
              <a:t>or</a:t>
            </a:r>
            <a:r>
              <a:rPr lang="de-DE" sz="1400" dirty="0">
                <a:latin typeface="Arial" charset="0"/>
              </a:rPr>
              <a:t>-Go </a:t>
            </a:r>
            <a:r>
              <a:rPr lang="de-DE" sz="1400" dirty="0" smtClean="0">
                <a:latin typeface="Arial" charset="0"/>
              </a:rPr>
              <a:t>Entscheidung)</a:t>
            </a:r>
          </a:p>
          <a:p>
            <a:pPr algn="ctr">
              <a:defRPr/>
            </a:pPr>
            <a:r>
              <a:rPr lang="de-DE" sz="1400" b="1" dirty="0" smtClean="0"/>
              <a:t>13.1</a:t>
            </a:r>
            <a:r>
              <a:rPr lang="de-DE" sz="1400" b="1" dirty="0" smtClean="0">
                <a:latin typeface="Arial" charset="0"/>
              </a:rPr>
              <a:t>2.2013; 12:00:00 </a:t>
            </a:r>
            <a:r>
              <a:rPr lang="de-DE" sz="1400" b="1" dirty="0">
                <a:latin typeface="Arial" charset="0"/>
              </a:rPr>
              <a:t>Uhr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900113" y="6021388"/>
            <a:ext cx="770413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endParaRPr lang="de-AT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187450" y="616585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290513" y="4581525"/>
            <a:ext cx="8207375" cy="1081088"/>
          </a:xfrm>
          <a:prstGeom prst="downArrowCallout">
            <a:avLst>
              <a:gd name="adj1" fmla="val 17925"/>
              <a:gd name="adj2" fmla="val 17574"/>
              <a:gd name="adj3" fmla="val 24889"/>
              <a:gd name="adj4" fmla="val 6474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de-DE" sz="1600" dirty="0">
                <a:latin typeface="Arial" charset="0"/>
              </a:rPr>
              <a:t>Formalprüfung durch die FFG – keine</a:t>
            </a:r>
            <a:r>
              <a:rPr lang="de-DE" sz="1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sz="1600" dirty="0">
                <a:latin typeface="Arial" charset="0"/>
              </a:rPr>
              <a:t>Bewertung der Inhalte </a:t>
            </a:r>
            <a:r>
              <a:rPr lang="de-DE" sz="1600" u="sng" dirty="0">
                <a:latin typeface="Arial" charset="0"/>
              </a:rPr>
              <a:t>(</a:t>
            </a:r>
            <a:r>
              <a:rPr lang="de-DE" sz="1600" u="sng" dirty="0" err="1">
                <a:latin typeface="Arial" charset="0"/>
              </a:rPr>
              <a:t>Stop</a:t>
            </a:r>
            <a:r>
              <a:rPr lang="de-DE" sz="1600" u="sng" dirty="0">
                <a:latin typeface="Arial" charset="0"/>
              </a:rPr>
              <a:t>-</a:t>
            </a:r>
            <a:r>
              <a:rPr lang="de-DE" sz="1600" u="sng" dirty="0" err="1">
                <a:latin typeface="Arial" charset="0"/>
              </a:rPr>
              <a:t>or</a:t>
            </a:r>
            <a:r>
              <a:rPr lang="de-DE" sz="1600" u="sng" dirty="0">
                <a:latin typeface="Arial" charset="0"/>
              </a:rPr>
              <a:t>-Go Entscheidung)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311150" y="5734050"/>
            <a:ext cx="8208963" cy="982663"/>
          </a:xfrm>
          <a:prstGeom prst="downArrowCallout">
            <a:avLst>
              <a:gd name="adj1" fmla="val 19724"/>
              <a:gd name="adj2" fmla="val 19337"/>
              <a:gd name="adj3" fmla="val 24889"/>
              <a:gd name="adj4" fmla="val 6474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de-DE" sz="1600" dirty="0">
                <a:latin typeface="Arial" charset="0"/>
              </a:rPr>
              <a:t>Information über Ergebnis der </a:t>
            </a:r>
            <a:r>
              <a:rPr lang="de-DE" sz="1600" dirty="0" smtClean="0">
                <a:latin typeface="Arial" charset="0"/>
              </a:rPr>
              <a:t>Formalprüfung an </a:t>
            </a:r>
            <a:r>
              <a:rPr lang="de-DE" sz="1600" dirty="0" err="1">
                <a:latin typeface="Arial" charset="0"/>
              </a:rPr>
              <a:t>AntragstellerIn</a:t>
            </a:r>
            <a:endParaRPr lang="de-DE" sz="1600" dirty="0">
              <a:latin typeface="Arial" charset="0"/>
            </a:endParaRPr>
          </a:p>
          <a:p>
            <a:pPr algn="ctr">
              <a:defRPr/>
            </a:pPr>
            <a:r>
              <a:rPr lang="de-DE" sz="1600" dirty="0">
                <a:latin typeface="Arial" charset="0"/>
              </a:rPr>
              <a:t>(Nachricht im </a:t>
            </a:r>
            <a:r>
              <a:rPr lang="de-DE" sz="1600" dirty="0" err="1">
                <a:latin typeface="Arial" charset="0"/>
              </a:rPr>
              <a:t>eCall</a:t>
            </a:r>
            <a:r>
              <a:rPr lang="de-DE" sz="1600" dirty="0">
                <a:latin typeface="Arial" charset="0"/>
              </a:rPr>
              <a:t>)</a:t>
            </a:r>
          </a:p>
        </p:txBody>
      </p:sp>
      <p:sp>
        <p:nvSpPr>
          <p:cNvPr id="20491" name="AutoShape 12"/>
          <p:cNvSpPr>
            <a:spLocks noChangeArrowheads="1"/>
          </p:cNvSpPr>
          <p:nvPr/>
        </p:nvSpPr>
        <p:spPr bwMode="auto">
          <a:xfrm>
            <a:off x="290513" y="3670300"/>
            <a:ext cx="8137525" cy="838200"/>
          </a:xfrm>
          <a:prstGeom prst="downArrowCallout">
            <a:avLst>
              <a:gd name="adj1" fmla="val 11326"/>
              <a:gd name="adj2" fmla="val 11147"/>
              <a:gd name="adj3" fmla="val 24889"/>
              <a:gd name="adj4" fmla="val 6474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de-DE" sz="1600" b="1" dirty="0">
                <a:solidFill>
                  <a:srgbClr val="FF0000"/>
                </a:solidFill>
                <a:latin typeface="Arial" charset="0"/>
              </a:rPr>
              <a:t>Deadline 2: Einreichschluss im </a:t>
            </a:r>
            <a:r>
              <a:rPr lang="de-DE" sz="1600" b="1" dirty="0" err="1">
                <a:solidFill>
                  <a:srgbClr val="FF0000"/>
                </a:solidFill>
                <a:latin typeface="Arial" charset="0"/>
              </a:rPr>
              <a:t>eCall</a:t>
            </a:r>
            <a:endParaRPr lang="de-DE" sz="16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r>
              <a:rPr lang="de-DE" sz="1600" b="1" dirty="0" smtClean="0"/>
              <a:t>14</a:t>
            </a:r>
            <a:r>
              <a:rPr lang="de-DE" sz="1600" b="1" dirty="0" smtClean="0">
                <a:latin typeface="Arial" charset="0"/>
              </a:rPr>
              <a:t>.02.2014; 12:00:00 </a:t>
            </a:r>
            <a:r>
              <a:rPr lang="de-DE" sz="1600" b="1" dirty="0">
                <a:latin typeface="Arial" charset="0"/>
              </a:rPr>
              <a:t>Uhr</a:t>
            </a:r>
          </a:p>
        </p:txBody>
      </p:sp>
    </p:spTree>
    <p:extLst>
      <p:ext uri="{BB962C8B-B14F-4D97-AF65-F5344CB8AC3E}">
        <p14:creationId xmlns:p14="http://schemas.microsoft.com/office/powerpoint/2010/main" val="14368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9pPr>
          </a:lstStyle>
          <a:p>
            <a:r>
              <a:rPr lang="de-DE" sz="1000" smtClean="0"/>
              <a:t>Seite </a:t>
            </a:r>
            <a:fld id="{0A50F7DF-012A-4279-8E1E-F09745ADECEA}" type="slidenum">
              <a:rPr lang="de-DE" sz="1000" smtClean="0"/>
              <a:pPr/>
              <a:t>18</a:t>
            </a:fld>
            <a:endParaRPr lang="de-DE" sz="10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2935" y="530447"/>
            <a:ext cx="7921625" cy="597510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E34723"/>
                </a:solidFill>
                <a:latin typeface="Arial" charset="0"/>
                <a:cs typeface="Arial" charset="0"/>
              </a:rPr>
              <a:t>Von Call-Öffnung bis zur Förderungsentscheidung </a:t>
            </a:r>
            <a:br>
              <a:rPr lang="de-DE" dirty="0" smtClean="0">
                <a:solidFill>
                  <a:srgbClr val="E34723"/>
                </a:solidFill>
                <a:latin typeface="Arial" charset="0"/>
                <a:cs typeface="Arial" charset="0"/>
              </a:rPr>
            </a:br>
            <a:r>
              <a:rPr lang="de-DE" dirty="0" smtClean="0">
                <a:solidFill>
                  <a:srgbClr val="E34723"/>
                </a:solidFill>
                <a:latin typeface="Arial" charset="0"/>
                <a:cs typeface="Arial" charset="0"/>
              </a:rPr>
              <a:t>(Teil 2)</a:t>
            </a:r>
          </a:p>
        </p:txBody>
      </p:sp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323850" y="2205038"/>
            <a:ext cx="8208963" cy="1079500"/>
          </a:xfrm>
          <a:prstGeom prst="downArrowCallout">
            <a:avLst>
              <a:gd name="adj1" fmla="val 8379"/>
              <a:gd name="adj2" fmla="val 8168"/>
              <a:gd name="adj3" fmla="val 24889"/>
              <a:gd name="adj4" fmla="val 6474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de-DE" sz="1600" dirty="0">
              <a:latin typeface="Arial" charset="0"/>
            </a:endParaRPr>
          </a:p>
          <a:p>
            <a:pPr algn="ctr">
              <a:defRPr/>
            </a:pPr>
            <a:r>
              <a:rPr lang="de-DE" sz="1600" dirty="0">
                <a:latin typeface="Arial" charset="0"/>
              </a:rPr>
              <a:t>Weiterleitung der Anträge an </a:t>
            </a:r>
          </a:p>
          <a:p>
            <a:pPr algn="ctr">
              <a:defRPr/>
            </a:pPr>
            <a:r>
              <a:rPr lang="de-DE" sz="1600" dirty="0">
                <a:latin typeface="Arial" charset="0"/>
              </a:rPr>
              <a:t>Jury und </a:t>
            </a:r>
            <a:r>
              <a:rPr lang="de-DE" sz="1600" dirty="0" err="1" smtClean="0">
                <a:latin typeface="Arial" charset="0"/>
              </a:rPr>
              <a:t>FachgutachterInnen</a:t>
            </a:r>
            <a:endParaRPr lang="de-DE" sz="1600" dirty="0">
              <a:solidFill>
                <a:srgbClr val="7030A0"/>
              </a:solidFill>
              <a:latin typeface="Arial" charset="0"/>
            </a:endParaRPr>
          </a:p>
          <a:p>
            <a:pPr algn="ctr">
              <a:defRPr/>
            </a:pPr>
            <a:endParaRPr lang="de-DE" sz="1800" dirty="0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250825" y="5697538"/>
            <a:ext cx="82105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endParaRPr lang="de-DE" sz="1600">
              <a:latin typeface="Arial" charset="0"/>
            </a:endParaRPr>
          </a:p>
          <a:p>
            <a:pPr algn="ctr"/>
            <a:r>
              <a:rPr lang="de-DE" sz="1600">
                <a:latin typeface="Arial" charset="0"/>
              </a:rPr>
              <a:t>Information über Ergebnis der Förderungsentscheidung (gefördert/abgelehnt) </a:t>
            </a:r>
          </a:p>
          <a:p>
            <a:pPr algn="ctr"/>
            <a:r>
              <a:rPr lang="de-DE" sz="1600">
                <a:latin typeface="Arial" charset="0"/>
              </a:rPr>
              <a:t>an AntragstellerIn (Nachricht im eCall)</a:t>
            </a:r>
            <a:endParaRPr lang="de-AT" sz="1600">
              <a:latin typeface="Arial" charset="0"/>
            </a:endParaRP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1187450" y="616585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323850" y="3355975"/>
            <a:ext cx="8208963" cy="1152525"/>
          </a:xfrm>
          <a:prstGeom prst="downArrowCallout">
            <a:avLst>
              <a:gd name="adj1" fmla="val 7848"/>
              <a:gd name="adj2" fmla="val 7650"/>
              <a:gd name="adj3" fmla="val 24889"/>
              <a:gd name="adj4" fmla="val 6474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de-DE" sz="1600" dirty="0"/>
          </a:p>
          <a:p>
            <a:pPr algn="ctr">
              <a:defRPr/>
            </a:pPr>
            <a:r>
              <a:rPr lang="de-DE" sz="1600" dirty="0">
                <a:latin typeface="Arial" charset="0"/>
              </a:rPr>
              <a:t>Beurteilung durch die Jury</a:t>
            </a:r>
            <a:br>
              <a:rPr lang="de-DE" sz="1600" dirty="0">
                <a:latin typeface="Arial" charset="0"/>
              </a:rPr>
            </a:br>
            <a:r>
              <a:rPr lang="de-DE" sz="1600" dirty="0">
                <a:latin typeface="Arial" charset="0"/>
              </a:rPr>
              <a:t>(Fachgutachten </a:t>
            </a:r>
            <a:r>
              <a:rPr lang="de-DE" sz="1600" b="1" dirty="0">
                <a:latin typeface="Arial" charset="0"/>
              </a:rPr>
              <a:t>rein unterstützende </a:t>
            </a:r>
            <a:r>
              <a:rPr lang="de-DE" sz="1600" b="1" dirty="0" smtClean="0">
                <a:latin typeface="Arial" charset="0"/>
              </a:rPr>
              <a:t>Funktion</a:t>
            </a:r>
            <a:r>
              <a:rPr lang="de-DE" sz="1600" dirty="0" smtClean="0">
                <a:latin typeface="Arial" charset="0"/>
              </a:rPr>
              <a:t>)</a:t>
            </a:r>
            <a:endParaRPr lang="de-DE" sz="1600" dirty="0">
              <a:latin typeface="Arial" charset="0"/>
            </a:endParaRPr>
          </a:p>
          <a:p>
            <a:pPr algn="ctr">
              <a:defRPr/>
            </a:pPr>
            <a:endParaRPr lang="de-DE" sz="1400" dirty="0">
              <a:latin typeface="Arial" charset="0"/>
            </a:endParaRPr>
          </a:p>
        </p:txBody>
      </p:sp>
      <p:sp>
        <p:nvSpPr>
          <p:cNvPr id="21512" name="AutoShape 7"/>
          <p:cNvSpPr>
            <a:spLocks noChangeArrowheads="1"/>
          </p:cNvSpPr>
          <p:nvPr/>
        </p:nvSpPr>
        <p:spPr bwMode="auto">
          <a:xfrm>
            <a:off x="250825" y="4508500"/>
            <a:ext cx="8210550" cy="1152525"/>
          </a:xfrm>
          <a:prstGeom prst="downArrowCallout">
            <a:avLst>
              <a:gd name="adj1" fmla="val 17942"/>
              <a:gd name="adj2" fmla="val 17612"/>
              <a:gd name="adj3" fmla="val 24889"/>
              <a:gd name="adj4" fmla="val 64745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endParaRPr lang="de-DE" sz="1600"/>
          </a:p>
          <a:p>
            <a:pPr algn="ctr"/>
            <a:r>
              <a:rPr lang="de-DE" sz="1600">
                <a:latin typeface="Arial" charset="0"/>
              </a:rPr>
              <a:t>Jurysitzung: unabhängige Jury trifft Förderungsempfehlung</a:t>
            </a:r>
          </a:p>
          <a:p>
            <a:pPr algn="ctr"/>
            <a:r>
              <a:rPr lang="de-DE" sz="1600">
                <a:latin typeface="Arial" charset="0"/>
              </a:rPr>
              <a:t>  </a:t>
            </a:r>
            <a:r>
              <a:rPr lang="de-DE" sz="1600">
                <a:latin typeface="Arial" charset="0"/>
                <a:sym typeface="Wingdings" pitchFamily="2" charset="2"/>
              </a:rPr>
              <a:t>Förderungsentscheidung durch BMWFJ/BMVIT</a:t>
            </a:r>
            <a:br>
              <a:rPr lang="de-DE" sz="1600">
                <a:latin typeface="Arial" charset="0"/>
                <a:sym typeface="Wingdings" pitchFamily="2" charset="2"/>
              </a:rPr>
            </a:br>
            <a:r>
              <a:rPr lang="de-DE" sz="1600">
                <a:latin typeface="Arial" charset="0"/>
                <a:sym typeface="Wingdings" pitchFamily="2" charset="2"/>
              </a:rPr>
              <a:t>(</a:t>
            </a:r>
            <a:r>
              <a:rPr lang="de-DE" sz="1600" u="sng">
                <a:latin typeface="Arial" charset="0"/>
                <a:sym typeface="Wingdings" pitchFamily="2" charset="2"/>
              </a:rPr>
              <a:t>Stop-or-Go Entscheidung</a:t>
            </a:r>
            <a:r>
              <a:rPr lang="de-DE" sz="1600">
                <a:latin typeface="Arial" charset="0"/>
                <a:sym typeface="Wingdings" pitchFamily="2" charset="2"/>
              </a:rPr>
              <a:t>)</a:t>
            </a:r>
            <a:endParaRPr lang="de-DE" sz="1600">
              <a:latin typeface="Arial" charset="0"/>
            </a:endParaRPr>
          </a:p>
          <a:p>
            <a:pPr algn="ctr"/>
            <a:endParaRPr lang="de-DE" sz="1800">
              <a:latin typeface="Arial" charset="0"/>
            </a:endParaRP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539750" y="5661025"/>
            <a:ext cx="76327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250825" y="5734050"/>
            <a:ext cx="8210550" cy="57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endParaRPr lang="de-DE" b="1"/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1908175" y="5876925"/>
            <a:ext cx="15113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21516" name="AutoShape 14"/>
          <p:cNvSpPr>
            <a:spLocks noChangeArrowheads="1"/>
          </p:cNvSpPr>
          <p:nvPr/>
        </p:nvSpPr>
        <p:spPr bwMode="auto">
          <a:xfrm>
            <a:off x="323850" y="1270000"/>
            <a:ext cx="8208963" cy="935038"/>
          </a:xfrm>
          <a:prstGeom prst="downArrowCallout">
            <a:avLst>
              <a:gd name="adj1" fmla="val 20729"/>
              <a:gd name="adj2" fmla="val 20322"/>
              <a:gd name="adj3" fmla="val 24889"/>
              <a:gd name="adj4" fmla="val 64745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de-DE" sz="1600" dirty="0">
                <a:latin typeface="Arial" charset="0"/>
              </a:rPr>
              <a:t>Prüfung der richtlinienkonformen Kostendarstellung </a:t>
            </a:r>
          </a:p>
          <a:p>
            <a:pPr algn="ctr">
              <a:defRPr/>
            </a:pPr>
            <a:r>
              <a:rPr lang="de-DE" sz="1600" dirty="0">
                <a:latin typeface="Arial" charset="0"/>
              </a:rPr>
              <a:t>durch die FFG </a:t>
            </a:r>
            <a:r>
              <a:rPr lang="de-DE" sz="1600" u="sng" dirty="0">
                <a:latin typeface="Arial" charset="0"/>
              </a:rPr>
              <a:t>(keine </a:t>
            </a:r>
            <a:r>
              <a:rPr lang="de-DE" sz="1600" u="sng" dirty="0" err="1">
                <a:latin typeface="Arial" charset="0"/>
              </a:rPr>
              <a:t>Stop</a:t>
            </a:r>
            <a:r>
              <a:rPr lang="de-DE" sz="1600" u="sng" dirty="0">
                <a:latin typeface="Arial" charset="0"/>
              </a:rPr>
              <a:t>-</a:t>
            </a:r>
            <a:r>
              <a:rPr lang="de-DE" sz="1600" u="sng" dirty="0" err="1">
                <a:latin typeface="Arial" charset="0"/>
              </a:rPr>
              <a:t>or</a:t>
            </a:r>
            <a:r>
              <a:rPr lang="de-DE" sz="1600" u="sng" dirty="0">
                <a:latin typeface="Arial" charset="0"/>
              </a:rPr>
              <a:t>-Go Entscheidung)</a:t>
            </a:r>
          </a:p>
        </p:txBody>
      </p:sp>
    </p:spTree>
    <p:extLst>
      <p:ext uri="{BB962C8B-B14F-4D97-AF65-F5344CB8AC3E}">
        <p14:creationId xmlns:p14="http://schemas.microsoft.com/office/powerpoint/2010/main" val="36297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cap="all" dirty="0" smtClean="0">
                <a:ea typeface="+mj-ea"/>
                <a:cs typeface="+mj-cs"/>
              </a:rPr>
              <a:t>Agenda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6147" name="Inhaltsplatzhalter 3"/>
          <p:cNvSpPr>
            <a:spLocks noGrp="1"/>
          </p:cNvSpPr>
          <p:nvPr>
            <p:ph idx="1"/>
          </p:nvPr>
        </p:nvSpPr>
        <p:spPr>
          <a:xfrm>
            <a:off x="424873" y="1617203"/>
            <a:ext cx="7934036" cy="4164472"/>
          </a:xfrm>
        </p:spPr>
        <p:txBody>
          <a:bodyPr/>
          <a:lstStyle/>
          <a:p>
            <a:pPr marL="0" indent="0"/>
            <a:endParaRPr lang="de-AT" dirty="0" smtClean="0">
              <a:latin typeface="Arial" charset="0"/>
              <a:ea typeface="ＭＳ Ｐゴシック" pitchFamily="34" charset="-128"/>
            </a:endParaRPr>
          </a:p>
          <a:p>
            <a:pPr lvl="0" defTabSz="91440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Kurzvorstellung der FFG und des Programms COIN</a:t>
            </a:r>
          </a:p>
          <a:p>
            <a:pPr lvl="0" defTabSz="91440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Eckpunkte der Ausschreibung COIN „Aufbau“</a:t>
            </a:r>
          </a:p>
          <a:p>
            <a:pPr lvl="0" defTabSz="91440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Beurteilungskriterien</a:t>
            </a:r>
          </a:p>
          <a:p>
            <a:pPr lvl="0" defTabSz="91440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Auswahlverfahren</a:t>
            </a:r>
          </a:p>
          <a:p>
            <a:pPr lvl="0" defTabSz="91440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</a:pPr>
            <a:r>
              <a:rPr lang="de-DE" sz="2000" kern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Kosten </a:t>
            </a: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und Finanzierung</a:t>
            </a:r>
          </a:p>
          <a:p>
            <a:pPr lvl="0" defTabSz="91440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Fragen</a:t>
            </a:r>
          </a:p>
          <a:p>
            <a:pPr lvl="1"/>
            <a:endParaRPr lang="de-AT" sz="2000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48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E188EDB-C509-42C8-8055-89522FC95B39}" type="slidenum">
              <a:rPr lang="de-DE" smtClean="0"/>
              <a:pPr eaLnBrk="1" hangingPunct="1"/>
              <a:t>1</a:t>
            </a:fld>
            <a:endParaRPr lang="de-DE" smtClean="0"/>
          </a:p>
        </p:txBody>
      </p:sp>
      <p:sp>
        <p:nvSpPr>
          <p:cNvPr id="6149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dirty="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sp>
        <p:nvSpPr>
          <p:cNvPr id="6150" name="Textfeld 3"/>
          <p:cNvSpPr txBox="1">
            <a:spLocks noChangeArrowheads="1"/>
          </p:cNvSpPr>
          <p:nvPr/>
        </p:nvSpPr>
        <p:spPr bwMode="auto">
          <a:xfrm>
            <a:off x="522288" y="1247775"/>
            <a:ext cx="3408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sz="1200" dirty="0">
              <a:solidFill>
                <a:srgbClr val="5656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el 2"/>
          <p:cNvSpPr>
            <a:spLocks noGrp="1"/>
          </p:cNvSpPr>
          <p:nvPr>
            <p:ph type="ctrTitle"/>
          </p:nvPr>
        </p:nvSpPr>
        <p:spPr>
          <a:xfrm>
            <a:off x="1400175" y="2335213"/>
            <a:ext cx="5686425" cy="1806575"/>
          </a:xfrm>
        </p:spPr>
        <p:txBody>
          <a:bodyPr/>
          <a:lstStyle/>
          <a:p>
            <a:pPr eaLnBrk="1" hangingPunct="1"/>
            <a:r>
              <a:rPr lang="de-DE" dirty="0" smtClean="0">
                <a:latin typeface="Arial" charset="0"/>
                <a:ea typeface="ＭＳ Ｐゴシック" pitchFamily="34" charset="-128"/>
              </a:rPr>
              <a:t>Beurteilungskriterien</a:t>
            </a:r>
          </a:p>
        </p:txBody>
      </p:sp>
    </p:spTree>
    <p:extLst>
      <p:ext uri="{BB962C8B-B14F-4D97-AF65-F5344CB8AC3E}">
        <p14:creationId xmlns:p14="http://schemas.microsoft.com/office/powerpoint/2010/main" val="7484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9pPr>
          </a:lstStyle>
          <a:p>
            <a:r>
              <a:rPr lang="de-DE" sz="1000" smtClean="0"/>
              <a:t>Seite </a:t>
            </a:r>
            <a:fld id="{BD365C38-9EE0-464E-8332-8713EFA86CFF}" type="slidenum">
              <a:rPr lang="de-DE" sz="1000" smtClean="0"/>
              <a:pPr/>
              <a:t>20</a:t>
            </a:fld>
            <a:endParaRPr lang="de-DE" sz="100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77008" y="516304"/>
            <a:ext cx="7457342" cy="693738"/>
          </a:xfrm>
        </p:spPr>
        <p:txBody>
          <a:bodyPr/>
          <a:lstStyle/>
          <a:p>
            <a:pPr eaLnBrk="1" hangingPunct="1"/>
            <a:r>
              <a:rPr lang="de-AT" dirty="0" smtClean="0">
                <a:latin typeface="Arial" charset="0"/>
              </a:rPr>
              <a:t>Nach welchen Kriterien beurteilt die Jury (1)?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16113"/>
            <a:ext cx="8101012" cy="4464050"/>
          </a:xfrm>
        </p:spPr>
        <p:txBody>
          <a:bodyPr/>
          <a:lstStyle/>
          <a:p>
            <a:pPr marL="381000" indent="-381000" eaLnBrk="1" hangingPunct="1"/>
            <a:endParaRPr lang="de-DE" dirty="0" smtClean="0"/>
          </a:p>
          <a:p>
            <a:pPr marL="381000" indent="-381000" eaLnBrk="1" hangingPunct="1"/>
            <a:endParaRPr lang="de-DE" dirty="0" smtClean="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506413" y="1900932"/>
            <a:ext cx="7162800" cy="47529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 marL="342900" indent="-34290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de-DE" b="1" dirty="0"/>
              <a:t>Relevanz des Vorhabens in Bezug auf die Ausschreibung</a:t>
            </a:r>
            <a:endParaRPr lang="de-AT" b="1" dirty="0"/>
          </a:p>
          <a:p>
            <a:pPr marL="800100" lvl="1" indent="-34290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de-DE" dirty="0"/>
              <a:t>Verankerung in </a:t>
            </a:r>
            <a:r>
              <a:rPr lang="de-DE"/>
              <a:t>der </a:t>
            </a:r>
            <a:r>
              <a:rPr lang="de-DE" smtClean="0"/>
              <a:t>Entwicklungsstrategie</a:t>
            </a:r>
            <a:endParaRPr lang="de-DE" dirty="0"/>
          </a:p>
          <a:p>
            <a:pPr marL="800100" lvl="1" indent="-34290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de-DE" dirty="0"/>
              <a:t>Beitrag des Vorhabens zu </a:t>
            </a:r>
            <a:r>
              <a:rPr lang="de-DE" dirty="0" smtClean="0"/>
              <a:t>Gender-Aspekten (Projektinhalt)</a:t>
            </a:r>
            <a:endParaRPr lang="de-DE" dirty="0"/>
          </a:p>
          <a:p>
            <a:pPr marL="800100" lvl="1" indent="-34290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de-DE" dirty="0"/>
              <a:t>Spezifischer </a:t>
            </a:r>
            <a:r>
              <a:rPr lang="de-DE" dirty="0" smtClean="0"/>
              <a:t>Förderungsbedarf</a:t>
            </a:r>
            <a:br>
              <a:rPr lang="de-DE" dirty="0" smtClean="0"/>
            </a:br>
            <a:endParaRPr lang="de-AT" sz="1800" b="1" dirty="0" smtClean="0">
              <a:latin typeface="Arial" charset="0"/>
            </a:endParaRPr>
          </a:p>
          <a:p>
            <a:pPr marL="285750" indent="-28575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de-AT" sz="1800" b="1" dirty="0" smtClean="0">
                <a:latin typeface="Arial" charset="0"/>
              </a:rPr>
              <a:t>Qualität </a:t>
            </a:r>
            <a:r>
              <a:rPr lang="de-AT" sz="1800" b="1" dirty="0">
                <a:latin typeface="Arial" charset="0"/>
              </a:rPr>
              <a:t>des Vorhabens</a:t>
            </a:r>
            <a:endParaRPr lang="de-AT" sz="1800" dirty="0">
              <a:latin typeface="Arial" charset="0"/>
            </a:endParaRPr>
          </a:p>
          <a:p>
            <a:pPr marL="800100" lvl="1" indent="-34290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de-DE" sz="1800" dirty="0">
                <a:latin typeface="Arial" charset="0"/>
              </a:rPr>
              <a:t>Ausgangslage (State-</a:t>
            </a:r>
            <a:r>
              <a:rPr lang="de-DE" sz="1800" dirty="0" err="1">
                <a:latin typeface="Arial" charset="0"/>
              </a:rPr>
              <a:t>of</a:t>
            </a:r>
            <a:r>
              <a:rPr lang="de-DE" sz="1800" dirty="0">
                <a:latin typeface="Arial" charset="0"/>
              </a:rPr>
              <a:t>-</a:t>
            </a:r>
            <a:r>
              <a:rPr lang="de-DE" sz="1800" dirty="0" err="1">
                <a:latin typeface="Arial" charset="0"/>
              </a:rPr>
              <a:t>the</a:t>
            </a:r>
            <a:r>
              <a:rPr lang="de-DE" sz="1800" dirty="0">
                <a:latin typeface="Arial" charset="0"/>
              </a:rPr>
              <a:t>-art, Innovationsgehalt)</a:t>
            </a:r>
          </a:p>
          <a:p>
            <a:pPr marL="800100" lvl="1" indent="-34290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de-DE" sz="1800" dirty="0">
                <a:latin typeface="Arial" charset="0"/>
              </a:rPr>
              <a:t>Wissenschaftliche </a:t>
            </a:r>
            <a:r>
              <a:rPr lang="de-DE" sz="1800" dirty="0" smtClean="0">
                <a:latin typeface="Arial" charset="0"/>
              </a:rPr>
              <a:t>Qualität, Innovationssprung </a:t>
            </a:r>
            <a:r>
              <a:rPr lang="de-DE" sz="1800" dirty="0">
                <a:latin typeface="Arial" charset="0"/>
              </a:rPr>
              <a:t>(Ziele, Ergebnisse, Methodik)</a:t>
            </a:r>
          </a:p>
          <a:p>
            <a:pPr marL="800100" lvl="1" indent="-34290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de-DE" sz="1800" dirty="0">
                <a:latin typeface="Arial" charset="0"/>
              </a:rPr>
              <a:t>Qualität der Planung (Zeit- und Arbeitsplan, Kostenplanung)</a:t>
            </a:r>
          </a:p>
          <a:p>
            <a:pPr marL="342900" indent="-34290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endParaRPr lang="de-DE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45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9pPr>
          </a:lstStyle>
          <a:p>
            <a:r>
              <a:rPr lang="de-DE" sz="1000" smtClean="0"/>
              <a:t>Seite </a:t>
            </a:r>
            <a:fld id="{B0FD12D3-DF6A-41A8-B7A3-E7BE8D2E3226}" type="slidenum">
              <a:rPr lang="de-DE" sz="1000" smtClean="0"/>
              <a:pPr/>
              <a:t>21</a:t>
            </a:fld>
            <a:endParaRPr lang="de-DE" sz="100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734157" y="592992"/>
            <a:ext cx="7469065" cy="693738"/>
          </a:xfrm>
        </p:spPr>
        <p:txBody>
          <a:bodyPr/>
          <a:lstStyle/>
          <a:p>
            <a:pPr eaLnBrk="1" hangingPunct="1"/>
            <a:r>
              <a:rPr lang="de-AT" dirty="0" smtClean="0">
                <a:latin typeface="Arial" charset="0"/>
              </a:rPr>
              <a:t>Nach welchen Kriterien beurteilt die Jury (2)?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16113"/>
            <a:ext cx="8101013" cy="4464050"/>
          </a:xfrm>
        </p:spPr>
        <p:txBody>
          <a:bodyPr/>
          <a:lstStyle/>
          <a:p>
            <a:pPr marL="381000" indent="-381000" eaLnBrk="1" hangingPunct="1"/>
            <a:endParaRPr lang="de-DE" dirty="0" smtClean="0"/>
          </a:p>
          <a:p>
            <a:pPr marL="381000" indent="-381000" eaLnBrk="1" hangingPunct="1"/>
            <a:endParaRPr lang="de-DE" dirty="0" smtClean="0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506413" y="1916112"/>
            <a:ext cx="7162800" cy="47510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/>
          <a:lstStyle/>
          <a:p>
            <a:pPr marL="285750" indent="-28575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b="1" dirty="0" smtClean="0"/>
              <a:t>Eignung </a:t>
            </a:r>
            <a:r>
              <a:rPr lang="de-DE" b="1" dirty="0" err="1"/>
              <a:t>FörderungswerberIn</a:t>
            </a:r>
            <a:r>
              <a:rPr lang="de-DE" b="1" dirty="0"/>
              <a:t> / Projektbeteiligten</a:t>
            </a:r>
          </a:p>
          <a:p>
            <a:pPr marL="800100" lvl="1" indent="-34290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de-DE" dirty="0"/>
              <a:t>Kompetenzen</a:t>
            </a:r>
          </a:p>
          <a:p>
            <a:pPr marL="800100" lvl="1" indent="-34290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de-DE" dirty="0"/>
              <a:t>Zusammensetzung des Projektteams im Sinne von Gender Mainstreaming (Zusammensetzung der Forschungsgruppe ausgewogen im Sinne von Gender Mainstreaming; Verbesserung von branchenüblichen Verhältnissen)</a:t>
            </a:r>
            <a:endParaRPr lang="de-DE" sz="1800" b="1" dirty="0" smtClean="0">
              <a:latin typeface="Arial" charset="0"/>
            </a:endParaRPr>
          </a:p>
          <a:p>
            <a:pPr marL="342900" indent="-34290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de-DE" sz="1800" b="1" dirty="0" smtClean="0">
                <a:latin typeface="Arial" charset="0"/>
              </a:rPr>
              <a:t>Ökonomische </a:t>
            </a:r>
            <a:r>
              <a:rPr lang="de-DE" sz="1800" b="1" dirty="0">
                <a:latin typeface="Arial" charset="0"/>
              </a:rPr>
              <a:t>Potenzial und Verwertung</a:t>
            </a:r>
          </a:p>
          <a:p>
            <a:pPr marL="800100" lvl="1" indent="-34290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de-DE" sz="1800" dirty="0">
                <a:latin typeface="Arial" charset="0"/>
              </a:rPr>
              <a:t>Zielgruppe und Marktpotenzial (Nutzen für die Wirtschaft, Verwertungsstrategie, Skizzierung von künftigen Folgeprojekten,..)</a:t>
            </a:r>
          </a:p>
          <a:p>
            <a:pPr marL="800100" lvl="1" indent="-34290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Tx/>
              <a:buChar char="•"/>
            </a:pPr>
            <a:r>
              <a:rPr lang="de-DE" sz="1800" dirty="0">
                <a:latin typeface="Arial" charset="0"/>
              </a:rPr>
              <a:t>Längerfristige Perspektive</a:t>
            </a:r>
          </a:p>
        </p:txBody>
      </p:sp>
    </p:spTree>
    <p:extLst>
      <p:ext uri="{BB962C8B-B14F-4D97-AF65-F5344CB8AC3E}">
        <p14:creationId xmlns:p14="http://schemas.microsoft.com/office/powerpoint/2010/main" val="1550998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9pPr>
          </a:lstStyle>
          <a:p>
            <a:r>
              <a:rPr lang="de-DE" sz="1000" smtClean="0"/>
              <a:t>Seite </a:t>
            </a:r>
            <a:fld id="{AEA1B87A-786B-413F-91F6-9C22E2DC0479}" type="slidenum">
              <a:rPr lang="de-DE" sz="1000" smtClean="0"/>
              <a:pPr/>
              <a:t>22</a:t>
            </a:fld>
            <a:endParaRPr lang="de-DE" sz="100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74785" y="560266"/>
            <a:ext cx="7598019" cy="693738"/>
          </a:xfrm>
        </p:spPr>
        <p:txBody>
          <a:bodyPr/>
          <a:lstStyle/>
          <a:p>
            <a:pPr eaLnBrk="1" hangingPunct="1"/>
            <a:r>
              <a:rPr lang="de-AT" dirty="0" smtClean="0">
                <a:latin typeface="Arial" charset="0"/>
              </a:rPr>
              <a:t>Welche Unterlagen stehen</a:t>
            </a:r>
            <a:br>
              <a:rPr lang="de-AT" dirty="0" smtClean="0">
                <a:latin typeface="Arial" charset="0"/>
              </a:rPr>
            </a:br>
            <a:r>
              <a:rPr lang="de-AT" dirty="0" smtClean="0">
                <a:latin typeface="Arial" charset="0"/>
              </a:rPr>
              <a:t>zur Verfügung (1)?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16113"/>
            <a:ext cx="8101012" cy="4464050"/>
          </a:xfrm>
        </p:spPr>
        <p:txBody>
          <a:bodyPr/>
          <a:lstStyle/>
          <a:p>
            <a:pPr marL="381000" indent="-381000" eaLnBrk="1" hangingPunct="1"/>
            <a:endParaRPr lang="de-DE" dirty="0" smtClean="0"/>
          </a:p>
          <a:p>
            <a:pPr marL="381000" indent="-381000" eaLnBrk="1" hangingPunct="1"/>
            <a:endParaRPr lang="de-DE" dirty="0" smtClean="0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684213" y="1916113"/>
            <a:ext cx="813593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defRPr/>
            </a:pPr>
            <a:r>
              <a:rPr lang="de-DE" sz="1800" b="1" dirty="0">
                <a:latin typeface="Arial" charset="0"/>
              </a:rPr>
              <a:t>Leitfäden: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de-DE" sz="1800" dirty="0">
                <a:latin typeface="Arial" charset="0"/>
              </a:rPr>
              <a:t>Leitfaden für Strukturaufbau-Projekte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de-DE" sz="1800" dirty="0">
                <a:latin typeface="Arial" charset="0"/>
              </a:rPr>
              <a:t>Ausschreibungsleitfaden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de-DE" sz="1800" dirty="0">
                <a:latin typeface="Arial" charset="0"/>
              </a:rPr>
              <a:t>Kostenleitfaden Version </a:t>
            </a:r>
            <a:r>
              <a:rPr lang="de-DE" sz="1800" dirty="0" smtClean="0">
                <a:latin typeface="Arial" charset="0"/>
              </a:rPr>
              <a:t>1.3</a:t>
            </a:r>
            <a:endParaRPr lang="de-DE" sz="1800" dirty="0"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defRPr/>
            </a:pPr>
            <a:r>
              <a:rPr lang="de-DE" sz="1800" b="1" dirty="0">
                <a:latin typeface="Arial" charset="0"/>
              </a:rPr>
              <a:t>Einzureichende Antragsformulare</a:t>
            </a:r>
          </a:p>
          <a:p>
            <a:pPr marL="285750" indent="-28575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de-DE" sz="1800" dirty="0">
                <a:latin typeface="Arial" charset="0"/>
                <a:cs typeface="Arial" charset="0"/>
              </a:rPr>
              <a:t>Projektbeschreibung: Inhaltliches Förderungsansuchen (max. </a:t>
            </a:r>
            <a:r>
              <a:rPr lang="de-DE" dirty="0" smtClean="0">
                <a:cs typeface="Arial" charset="0"/>
              </a:rPr>
              <a:t>32 </a:t>
            </a:r>
            <a:r>
              <a:rPr lang="de-DE" sz="1800" dirty="0" smtClean="0">
                <a:latin typeface="Arial" charset="0"/>
                <a:cs typeface="Arial" charset="0"/>
              </a:rPr>
              <a:t>Seiten </a:t>
            </a:r>
            <a:r>
              <a:rPr lang="de-DE" sz="1800" dirty="0">
                <a:latin typeface="Arial" charset="0"/>
                <a:cs typeface="Arial" charset="0"/>
              </a:rPr>
              <a:t>– plus 1 Seite pro </a:t>
            </a:r>
            <a:r>
              <a:rPr lang="de-DE" sz="1800" dirty="0" err="1">
                <a:latin typeface="Arial" charset="0"/>
                <a:cs typeface="Arial" charset="0"/>
              </a:rPr>
              <a:t>PartnerIn</a:t>
            </a:r>
            <a:r>
              <a:rPr lang="de-DE" sz="1800" dirty="0">
                <a:latin typeface="Arial" charset="0"/>
                <a:cs typeface="Arial" charset="0"/>
              </a:rPr>
              <a:t>)</a:t>
            </a:r>
          </a:p>
          <a:p>
            <a:pPr marL="285750" indent="-28575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de-DE" sz="1800" dirty="0">
                <a:latin typeface="Arial" charset="0"/>
                <a:cs typeface="Arial" charset="0"/>
              </a:rPr>
              <a:t>Kostenplan: Tabellenteil des Förderungsansuchens</a:t>
            </a:r>
          </a:p>
          <a:p>
            <a:pPr marL="742950" lvl="1" indent="-28575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de-DE" sz="1600" dirty="0">
                <a:latin typeface="Arial" charset="0"/>
                <a:cs typeface="Arial" charset="0"/>
              </a:rPr>
              <a:t>Förderungsansuchen für Projekte OHNE </a:t>
            </a:r>
            <a:r>
              <a:rPr lang="de-DE" sz="1600" dirty="0" err="1">
                <a:latin typeface="Arial" charset="0"/>
                <a:cs typeface="Arial" charset="0"/>
              </a:rPr>
              <a:t>PartnerIn</a:t>
            </a:r>
            <a:r>
              <a:rPr lang="de-DE" sz="1600" dirty="0">
                <a:latin typeface="Arial" charset="0"/>
                <a:cs typeface="Arial" charset="0"/>
              </a:rPr>
              <a:t>: „</a:t>
            </a:r>
            <a:r>
              <a:rPr lang="de-DE" sz="1600" dirty="0" err="1">
                <a:latin typeface="Arial" charset="0"/>
                <a:cs typeface="Arial" charset="0"/>
              </a:rPr>
              <a:t>Kostenplan_detailliert</a:t>
            </a:r>
            <a:r>
              <a:rPr lang="de-DE" sz="1600" dirty="0">
                <a:latin typeface="Arial" charset="0"/>
                <a:cs typeface="Arial" charset="0"/>
              </a:rPr>
              <a:t>“</a:t>
            </a:r>
          </a:p>
          <a:p>
            <a:pPr marL="742950" lvl="1" indent="-28575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de-DE" sz="1600" dirty="0">
                <a:latin typeface="Arial" charset="0"/>
                <a:cs typeface="Arial" charset="0"/>
              </a:rPr>
              <a:t>Förderungsansuchen für Projekte MIT </a:t>
            </a:r>
            <a:r>
              <a:rPr lang="de-DE" sz="1600" dirty="0" err="1">
                <a:latin typeface="Arial" charset="0"/>
                <a:cs typeface="Arial" charset="0"/>
              </a:rPr>
              <a:t>PartnerIn</a:t>
            </a:r>
            <a:r>
              <a:rPr lang="de-DE" sz="1600" dirty="0">
                <a:latin typeface="Arial" charset="0"/>
                <a:cs typeface="Arial" charset="0"/>
              </a:rPr>
              <a:t> (Konsortien): „Kostenplan detailliert“ (pro </a:t>
            </a:r>
            <a:r>
              <a:rPr lang="de-DE" sz="1600" dirty="0" err="1">
                <a:latin typeface="Arial" charset="0"/>
                <a:cs typeface="Arial" charset="0"/>
              </a:rPr>
              <a:t>PartnerIn</a:t>
            </a:r>
            <a:r>
              <a:rPr lang="de-DE" sz="1600" dirty="0">
                <a:latin typeface="Arial" charset="0"/>
                <a:cs typeface="Arial" charset="0"/>
              </a:rPr>
              <a:t> inkl. </a:t>
            </a:r>
            <a:r>
              <a:rPr lang="de-DE" sz="1600" dirty="0" err="1">
                <a:latin typeface="Arial" charset="0"/>
                <a:cs typeface="Arial" charset="0"/>
              </a:rPr>
              <a:t>KonsortialfüherIn</a:t>
            </a:r>
            <a:r>
              <a:rPr lang="de-DE" sz="1600" dirty="0">
                <a:latin typeface="Arial" charset="0"/>
                <a:cs typeface="Arial" charset="0"/>
              </a:rPr>
              <a:t>) UND „Kostenplan kumuliert“ (Gesamtübersicht)</a:t>
            </a:r>
          </a:p>
          <a:p>
            <a:pPr marL="285750" indent="-285750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endParaRPr lang="de-DE" sz="1800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defRPr/>
            </a:pPr>
            <a:endParaRPr lang="de-DE" sz="1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de-DE" sz="16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endParaRPr lang="de-AT" sz="18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332681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9pPr>
          </a:lstStyle>
          <a:p>
            <a:r>
              <a:rPr lang="de-DE" sz="1000" smtClean="0"/>
              <a:t>Seite </a:t>
            </a:r>
            <a:fld id="{D04B17D7-E637-4244-AFAF-F3636068634F}" type="slidenum">
              <a:rPr lang="de-DE" sz="1000" smtClean="0"/>
              <a:pPr/>
              <a:t>23</a:t>
            </a:fld>
            <a:endParaRPr lang="de-DE" sz="100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39615" y="674566"/>
            <a:ext cx="7694735" cy="693738"/>
          </a:xfrm>
        </p:spPr>
        <p:txBody>
          <a:bodyPr/>
          <a:lstStyle/>
          <a:p>
            <a:pPr eaLnBrk="1" hangingPunct="1"/>
            <a:r>
              <a:rPr lang="de-AT" dirty="0" smtClean="0">
                <a:latin typeface="Arial" charset="0"/>
              </a:rPr>
              <a:t>Welche Unterlagen stehen</a:t>
            </a:r>
            <a:br>
              <a:rPr lang="de-AT" dirty="0" smtClean="0">
                <a:latin typeface="Arial" charset="0"/>
              </a:rPr>
            </a:br>
            <a:r>
              <a:rPr lang="de-AT" dirty="0" smtClean="0">
                <a:latin typeface="Arial" charset="0"/>
              </a:rPr>
              <a:t>zur Verfügung (2)?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16113"/>
            <a:ext cx="8101012" cy="4464050"/>
          </a:xfrm>
        </p:spPr>
        <p:txBody>
          <a:bodyPr/>
          <a:lstStyle/>
          <a:p>
            <a:pPr marL="381000" indent="-381000" eaLnBrk="1" hangingPunct="1"/>
            <a:endParaRPr lang="de-DE" dirty="0" smtClean="0"/>
          </a:p>
          <a:p>
            <a:pPr marL="381000" indent="-381000" eaLnBrk="1" hangingPunct="1"/>
            <a:endParaRPr lang="de-DE" dirty="0" smtClean="0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684213" y="1925094"/>
            <a:ext cx="8208962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defRPr/>
            </a:pPr>
            <a:r>
              <a:rPr lang="de-DE" sz="1800" b="1" dirty="0">
                <a:latin typeface="Arial" charset="0"/>
              </a:rPr>
              <a:t>Verpflichtende Anhänge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de-DE" sz="1800" dirty="0">
                <a:latin typeface="Arial" charset="0"/>
              </a:rPr>
              <a:t>mind. 2 Interessensbekundungen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de-DE" sz="1800" dirty="0">
                <a:latin typeface="Arial" charset="0"/>
              </a:rPr>
              <a:t>CV der Projektleitung und des wissenschaftlichen Schlüsselpersonals </a:t>
            </a:r>
            <a:br>
              <a:rPr lang="de-DE" sz="1800" dirty="0">
                <a:latin typeface="Arial" charset="0"/>
              </a:rPr>
            </a:br>
            <a:r>
              <a:rPr lang="de-DE" sz="1800" dirty="0">
                <a:latin typeface="Arial" charset="0"/>
              </a:rPr>
              <a:t>(max. 10 Seiten) 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de-DE" sz="1800" dirty="0">
                <a:latin typeface="Arial" charset="0"/>
              </a:rPr>
              <a:t>Wenn </a:t>
            </a:r>
            <a:r>
              <a:rPr lang="de-DE" sz="1800" dirty="0" err="1">
                <a:latin typeface="Arial" charset="0"/>
              </a:rPr>
              <a:t>PartnerInnen</a:t>
            </a:r>
            <a:r>
              <a:rPr lang="de-DE" sz="1800" dirty="0">
                <a:latin typeface="Arial" charset="0"/>
              </a:rPr>
              <a:t> vorhanden: Vorlage Absichtserklärung zur Mitfinanzierung pro </a:t>
            </a:r>
            <a:r>
              <a:rPr lang="de-DE" sz="1800" dirty="0" err="1">
                <a:latin typeface="Arial" charset="0"/>
              </a:rPr>
              <a:t>PartnerIn</a:t>
            </a:r>
            <a:r>
              <a:rPr lang="de-DE" sz="1800" dirty="0">
                <a:latin typeface="Arial" charset="0"/>
              </a:rPr>
              <a:t> (Absichtserklärung der </a:t>
            </a:r>
            <a:r>
              <a:rPr lang="de-DE" sz="1800" dirty="0" err="1">
                <a:latin typeface="Arial" charset="0"/>
              </a:rPr>
              <a:t>FörderungswerberIn</a:t>
            </a:r>
            <a:r>
              <a:rPr lang="de-DE" sz="1800" dirty="0">
                <a:latin typeface="Arial" charset="0"/>
              </a:rPr>
              <a:t> nicht erforderlich)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defRPr/>
            </a:pPr>
            <a:r>
              <a:rPr lang="de-DE" sz="1800" b="1" dirty="0" smtClean="0">
                <a:latin typeface="Arial" charset="0"/>
              </a:rPr>
              <a:t>Optionaler </a:t>
            </a:r>
            <a:r>
              <a:rPr lang="de-DE" sz="1800" b="1" dirty="0">
                <a:latin typeface="Arial" charset="0"/>
              </a:rPr>
              <a:t>Anhang</a:t>
            </a:r>
          </a:p>
          <a:p>
            <a:pPr marL="285750" indent="-28575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de-DE" sz="1800" dirty="0">
                <a:latin typeface="Arial" charset="0"/>
              </a:rPr>
              <a:t>Weitere Zusätze, Übersichten, grafische Darstellungen, etc. möglich </a:t>
            </a:r>
            <a:br>
              <a:rPr lang="de-DE" sz="1800" dirty="0">
                <a:latin typeface="Arial" charset="0"/>
              </a:rPr>
            </a:br>
            <a:r>
              <a:rPr lang="de-DE" sz="1800" dirty="0">
                <a:latin typeface="Arial" charset="0"/>
              </a:rPr>
              <a:t>(max. 5 Seiten)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defRPr/>
            </a:pPr>
            <a:r>
              <a:rPr lang="de-DE" sz="1800" b="1" dirty="0">
                <a:latin typeface="Arial" charset="0"/>
              </a:rPr>
              <a:t>Alle Unterlagen finden Sie unter</a:t>
            </a:r>
            <a:r>
              <a:rPr lang="de-DE" sz="1800" dirty="0">
                <a:latin typeface="Arial" charset="0"/>
              </a:rPr>
              <a:t>: </a:t>
            </a:r>
            <a:r>
              <a:rPr lang="de-DE" sz="1800" dirty="0" smtClean="0">
                <a:latin typeface="Arial" charset="0"/>
                <a:hlinkClick r:id="rId2"/>
              </a:rPr>
              <a:t>www.ffg.at/coin-aufbau-5-ausschreibung</a:t>
            </a:r>
            <a:r>
              <a:rPr lang="de-DE" dirty="0"/>
              <a:t> </a:t>
            </a:r>
            <a:r>
              <a:rPr lang="de-DE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de-DE" sz="1800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defRPr/>
            </a:pPr>
            <a:endParaRPr lang="de-DE" sz="1800" dirty="0">
              <a:latin typeface="Arial" charset="0"/>
            </a:endParaRP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endParaRPr lang="de-DE" sz="1800" dirty="0">
              <a:latin typeface="Arial" charset="0"/>
            </a:endParaRPr>
          </a:p>
          <a:p>
            <a:pPr marL="285750" indent="-285750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endParaRPr lang="de-DE" sz="1800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defRPr/>
            </a:pPr>
            <a:endParaRPr lang="de-DE" sz="1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de-DE" sz="16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endParaRPr lang="de-AT" sz="18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190951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el 2"/>
          <p:cNvSpPr>
            <a:spLocks noGrp="1"/>
          </p:cNvSpPr>
          <p:nvPr>
            <p:ph type="ctrTitle"/>
          </p:nvPr>
        </p:nvSpPr>
        <p:spPr>
          <a:xfrm>
            <a:off x="1400175" y="2335213"/>
            <a:ext cx="4708525" cy="1806575"/>
          </a:xfrm>
        </p:spPr>
        <p:txBody>
          <a:bodyPr>
            <a:normAutofit/>
          </a:bodyPr>
          <a:lstStyle/>
          <a:p>
            <a:r>
              <a:rPr lang="de-DE" kern="0" cap="none" dirty="0" err="1">
                <a:solidFill>
                  <a:srgbClr val="E34723"/>
                </a:solidFill>
                <a:latin typeface="Arial" charset="0"/>
                <a:ea typeface="+mj-ea"/>
                <a:cs typeface="+mj-cs"/>
              </a:rPr>
              <a:t>eCall</a:t>
            </a:r>
            <a:r>
              <a:rPr lang="de-DE" kern="0" cap="none" dirty="0">
                <a:solidFill>
                  <a:srgbClr val="E34723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de-DE" kern="0" cap="none" dirty="0">
                <a:solidFill>
                  <a:srgbClr val="E34723"/>
                </a:solidFill>
                <a:latin typeface="Arial" charset="0"/>
                <a:ea typeface="+mj-ea"/>
                <a:cs typeface="+mj-cs"/>
              </a:rPr>
            </a:br>
            <a:r>
              <a:rPr lang="de-DE" kern="0" cap="none" dirty="0">
                <a:solidFill>
                  <a:srgbClr val="E34723"/>
                </a:solidFill>
                <a:latin typeface="Arial" charset="0"/>
                <a:ea typeface="+mj-ea"/>
                <a:cs typeface="+mj-cs"/>
              </a:rPr>
              <a:t>https://ecall.ffg.at</a:t>
            </a:r>
            <a:endParaRPr lang="de-DE" dirty="0" smtClean="0">
              <a:solidFill>
                <a:srgbClr val="E34723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6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etaCor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etaCorr" pitchFamily="34" charset="0"/>
              </a:defRPr>
            </a:lvl9pPr>
          </a:lstStyle>
          <a:p>
            <a:r>
              <a:rPr lang="de-DE" sz="1000" smtClean="0"/>
              <a:t>Seite </a:t>
            </a:r>
            <a:fld id="{D04B17D7-E637-4244-AFAF-F3636068634F}" type="slidenum">
              <a:rPr lang="de-DE" sz="1000" smtClean="0"/>
              <a:pPr/>
              <a:t>25</a:t>
            </a:fld>
            <a:endParaRPr lang="de-DE" sz="100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39615" y="674566"/>
            <a:ext cx="7694735" cy="693738"/>
          </a:xfrm>
        </p:spPr>
        <p:txBody>
          <a:bodyPr/>
          <a:lstStyle/>
          <a:p>
            <a:pPr eaLnBrk="1" hangingPunct="1"/>
            <a:r>
              <a:rPr lang="de-AT" dirty="0" err="1" smtClean="0">
                <a:latin typeface="Arial" charset="0"/>
              </a:rPr>
              <a:t>ecall</a:t>
            </a:r>
            <a:endParaRPr lang="de-AT" dirty="0" smtClean="0">
              <a:latin typeface="Arial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355" y="1916113"/>
            <a:ext cx="8101012" cy="4464050"/>
          </a:xfrm>
        </p:spPr>
        <p:txBody>
          <a:bodyPr/>
          <a:lstStyle/>
          <a:p>
            <a:pPr marL="381000" indent="-381000" eaLnBrk="1" hangingPunct="1"/>
            <a:endParaRPr lang="de-DE" dirty="0" smtClean="0"/>
          </a:p>
          <a:p>
            <a:pPr marL="381000" indent="-381000" eaLnBrk="1" hangingPunct="1"/>
            <a:endParaRPr lang="de-DE" dirty="0" smtClean="0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429783" y="1825165"/>
            <a:ext cx="8208962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defRPr/>
            </a:pPr>
            <a:r>
              <a:rPr lang="de-DE" b="1" dirty="0" smtClean="0"/>
              <a:t>Deadline 1 (Kurzdarstellung)</a:t>
            </a:r>
          </a:p>
          <a:p>
            <a:pPr marL="285750" indent="-28575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de-AT" sz="1600" b="1" dirty="0"/>
              <a:t> </a:t>
            </a:r>
            <a:r>
              <a:rPr lang="de-AT" sz="1600" dirty="0" smtClean="0"/>
              <a:t>u.a. </a:t>
            </a:r>
            <a:r>
              <a:rPr lang="de-AT" sz="1600" b="1" dirty="0" smtClean="0"/>
              <a:t>aussagekräftige</a:t>
            </a:r>
            <a:r>
              <a:rPr lang="de-AT" sz="1600" dirty="0" smtClean="0"/>
              <a:t> Kurzfassung (max. 3.000 Zeichen) und </a:t>
            </a:r>
            <a:r>
              <a:rPr lang="de-AT" sz="1600" dirty="0" err="1" smtClean="0"/>
              <a:t>Keywords</a:t>
            </a:r>
            <a:endParaRPr lang="de-AT" sz="1600" dirty="0" smtClean="0"/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de-AT" sz="1600" dirty="0"/>
              <a:t>K</a:t>
            </a:r>
            <a:r>
              <a:rPr lang="de-AT" sz="1600" dirty="0" smtClean="0"/>
              <a:t>ein </a:t>
            </a:r>
            <a:r>
              <a:rPr lang="de-AT" sz="1600" dirty="0"/>
              <a:t>Upload der inhaltlichen Projektbeschreibung, Kostenplans, etc</a:t>
            </a:r>
            <a:r>
              <a:rPr lang="de-AT" sz="1600" dirty="0" smtClean="0"/>
              <a:t>.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de-AT" sz="1600" dirty="0"/>
              <a:t>I</a:t>
            </a:r>
            <a:r>
              <a:rPr lang="de-AT" sz="1600" dirty="0" smtClean="0"/>
              <a:t>m </a:t>
            </a:r>
            <a:r>
              <a:rPr lang="de-AT" sz="1600" dirty="0"/>
              <a:t>Falle eines Konsortiums: Partneranträge müssen noch </a:t>
            </a:r>
            <a:r>
              <a:rPr lang="de-AT" sz="1600" dirty="0" smtClean="0"/>
              <a:t>nicht abgeschlossen sein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de-AT" sz="1600" dirty="0"/>
              <a:t>D</a:t>
            </a:r>
            <a:r>
              <a:rPr lang="de-AT" sz="1600" dirty="0" smtClean="0"/>
              <a:t>ient </a:t>
            </a:r>
            <a:r>
              <a:rPr lang="de-AT" sz="1600" dirty="0"/>
              <a:t>ausschließlich für </a:t>
            </a:r>
            <a:r>
              <a:rPr lang="de-AT" sz="1600" dirty="0" err="1"/>
              <a:t>FachgutachterInnen</a:t>
            </a:r>
            <a:r>
              <a:rPr lang="de-AT" sz="1600" dirty="0"/>
              <a:t>-Suche - </a:t>
            </a:r>
            <a:r>
              <a:rPr lang="de-AT" sz="1600" dirty="0" smtClean="0"/>
              <a:t>keine Bewertung </a:t>
            </a:r>
            <a:r>
              <a:rPr lang="de-AT" sz="1600" dirty="0"/>
              <a:t>des </a:t>
            </a:r>
            <a:r>
              <a:rPr lang="de-AT" sz="1600" dirty="0" smtClean="0"/>
              <a:t>Projektinhalts!</a:t>
            </a:r>
            <a:endParaRPr lang="de-DE" sz="1600" dirty="0"/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defRPr/>
            </a:pPr>
            <a:r>
              <a:rPr lang="de-DE" b="1" dirty="0" smtClean="0"/>
              <a:t>Deadline 2 (Vollantrag)</a:t>
            </a:r>
            <a:endParaRPr lang="de-DE" sz="1800" b="1" dirty="0">
              <a:latin typeface="Arial" charset="0"/>
            </a:endParaRPr>
          </a:p>
          <a:p>
            <a:pPr marL="285750" indent="-28575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de-AT" sz="1600" dirty="0"/>
              <a:t>I</a:t>
            </a:r>
            <a:r>
              <a:rPr lang="de-AT" sz="1600" dirty="0" smtClean="0"/>
              <a:t>m </a:t>
            </a:r>
            <a:r>
              <a:rPr lang="de-AT" sz="1600" dirty="0"/>
              <a:t>Anschluss an Deadline 1 wird der </a:t>
            </a:r>
            <a:r>
              <a:rPr lang="de-AT" sz="1600" dirty="0" err="1"/>
              <a:t>eCall</a:t>
            </a:r>
            <a:r>
              <a:rPr lang="de-AT" sz="1600" dirty="0"/>
              <a:t> auf Deadline 2 "</a:t>
            </a:r>
            <a:r>
              <a:rPr lang="de-AT" sz="1600" dirty="0" smtClean="0"/>
              <a:t>Vollantrag erstellen </a:t>
            </a:r>
            <a:r>
              <a:rPr lang="de-AT" sz="1600" dirty="0"/>
              <a:t>und bearbeiten" umgestellt und um Felder (z.B. Upload-Felder </a:t>
            </a:r>
            <a:r>
              <a:rPr lang="de-AT" sz="1600" dirty="0" smtClean="0"/>
              <a:t>für </a:t>
            </a:r>
            <a:r>
              <a:rPr lang="de-AT" sz="1600" dirty="0"/>
              <a:t>inhaltliche </a:t>
            </a:r>
            <a:r>
              <a:rPr lang="de-AT" sz="1600" dirty="0" smtClean="0"/>
              <a:t>Projektbeschreibung/Kostenplan/Anhänge) ergänzt</a:t>
            </a:r>
          </a:p>
          <a:p>
            <a:pPr marL="285750" indent="-28575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de-AT" sz="1600" dirty="0"/>
              <a:t>I</a:t>
            </a:r>
            <a:r>
              <a:rPr lang="de-AT" sz="1600" dirty="0" smtClean="0"/>
              <a:t>m </a:t>
            </a:r>
            <a:r>
              <a:rPr lang="de-AT" sz="1600" dirty="0"/>
              <a:t>Falle eines Konsortiums: alle Partneranträge </a:t>
            </a:r>
            <a:r>
              <a:rPr lang="de-AT" sz="1600" dirty="0" smtClean="0"/>
              <a:t>müssen eingereicht sein, </a:t>
            </a:r>
            <a:r>
              <a:rPr lang="de-AT" sz="1600" dirty="0"/>
              <a:t>bevor </a:t>
            </a:r>
            <a:r>
              <a:rPr lang="de-AT" sz="1600" dirty="0" smtClean="0"/>
              <a:t>der Hauptantrag </a:t>
            </a:r>
            <a:r>
              <a:rPr lang="de-AT" sz="1600" dirty="0"/>
              <a:t>eingereicht werden </a:t>
            </a:r>
            <a:r>
              <a:rPr lang="de-AT" sz="1600" dirty="0" smtClean="0"/>
              <a:t>kann</a:t>
            </a:r>
            <a:endParaRPr lang="de-AT" sz="1600" dirty="0"/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defRPr/>
            </a:pPr>
            <a:r>
              <a:rPr lang="de-AT" sz="1600" b="1" dirty="0" smtClean="0">
                <a:solidFill>
                  <a:srgbClr val="FF0000"/>
                </a:solidFill>
              </a:rPr>
              <a:t>Für beide Deadlines gilt: Bitte </a:t>
            </a:r>
            <a:r>
              <a:rPr lang="de-AT" sz="1600" b="1" dirty="0">
                <a:solidFill>
                  <a:srgbClr val="FF0000"/>
                </a:solidFill>
              </a:rPr>
              <a:t>senden Sie </a:t>
            </a:r>
            <a:r>
              <a:rPr lang="de-AT" sz="1600" b="1" dirty="0" smtClean="0">
                <a:solidFill>
                  <a:srgbClr val="FF0000"/>
                </a:solidFill>
              </a:rPr>
              <a:t>Ihre </a:t>
            </a:r>
            <a:r>
              <a:rPr lang="de-AT" sz="1600" b="1" dirty="0">
                <a:solidFill>
                  <a:srgbClr val="FF0000"/>
                </a:solidFill>
              </a:rPr>
              <a:t>Einreichung rechtzeitig vor 12:00:00 Uhr ab!</a:t>
            </a:r>
          </a:p>
          <a:p>
            <a:pPr marL="285750" indent="-28575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de-DE" sz="1600" dirty="0"/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defRPr/>
            </a:pPr>
            <a:endParaRPr lang="de-DE" sz="1800" dirty="0">
              <a:latin typeface="Arial" charset="0"/>
            </a:endParaRP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endParaRPr lang="de-DE" sz="1800" dirty="0">
              <a:latin typeface="Arial" charset="0"/>
            </a:endParaRPr>
          </a:p>
          <a:p>
            <a:pPr marL="285750" indent="-285750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endParaRPr lang="de-DE" sz="1800" dirty="0">
              <a:latin typeface="Arial" charset="0"/>
              <a:cs typeface="Arial" charset="0"/>
            </a:endParaRP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chemeClr val="hlink"/>
              </a:buClr>
              <a:defRPr/>
            </a:pPr>
            <a:endParaRPr lang="de-DE" sz="1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de-DE" sz="16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endParaRPr lang="de-AT" sz="18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2210206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el 2"/>
          <p:cNvSpPr>
            <a:spLocks noGrp="1"/>
          </p:cNvSpPr>
          <p:nvPr>
            <p:ph type="ctrTitle"/>
          </p:nvPr>
        </p:nvSpPr>
        <p:spPr>
          <a:xfrm>
            <a:off x="1400175" y="2335213"/>
            <a:ext cx="4708525" cy="1806575"/>
          </a:xfrm>
        </p:spPr>
        <p:txBody>
          <a:bodyPr>
            <a:normAutofit/>
          </a:bodyPr>
          <a:lstStyle/>
          <a:p>
            <a:r>
              <a:rPr lang="de-DE" kern="0" cap="none" dirty="0" smtClean="0">
                <a:solidFill>
                  <a:srgbClr val="E34723"/>
                </a:solidFill>
                <a:latin typeface="Arial" charset="0"/>
                <a:ea typeface="+mj-ea"/>
                <a:cs typeface="+mj-cs"/>
              </a:rPr>
              <a:t>KOSTEN &amp; FINANZIERUNG</a:t>
            </a:r>
            <a:endParaRPr lang="de-DE" dirty="0" smtClean="0">
              <a:solidFill>
                <a:srgbClr val="E34723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450850"/>
            <a:ext cx="5711825" cy="771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cap="all" dirty="0" smtClean="0">
                <a:ea typeface="+mj-ea"/>
                <a:cs typeface="+mj-cs"/>
              </a:rPr>
              <a:t>INHALT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5123" name="Untertitel 3"/>
          <p:cNvSpPr>
            <a:spLocks noGrp="1"/>
          </p:cNvSpPr>
          <p:nvPr>
            <p:ph type="subTitle" idx="13"/>
          </p:nvPr>
        </p:nvSpPr>
        <p:spPr>
          <a:xfrm>
            <a:off x="1371600" y="2078038"/>
            <a:ext cx="5778500" cy="4014787"/>
          </a:xfrm>
        </p:spPr>
        <p:txBody>
          <a:bodyPr/>
          <a:lstStyle/>
          <a:p>
            <a:pPr marL="285750" indent="-285750" eaLnBrk="1" hangingPunct="1">
              <a:buFontTx/>
              <a:buChar char="•"/>
            </a:pPr>
            <a:r>
              <a:rPr lang="de-AT" altLang="de-DE" sz="1800" smtClean="0">
                <a:latin typeface="Arial" charset="0"/>
                <a:ea typeface="ＭＳ Ｐゴシック" pitchFamily="34" charset="-128"/>
              </a:rPr>
              <a:t>Förderbare Kosten</a:t>
            </a:r>
          </a:p>
          <a:p>
            <a:pPr marL="285750" indent="-285750" eaLnBrk="1" hangingPunct="1">
              <a:buFontTx/>
              <a:buChar char="•"/>
            </a:pPr>
            <a:endParaRPr lang="de-AT" altLang="de-DE" sz="1800" smtClean="0">
              <a:latin typeface="Arial" charset="0"/>
              <a:ea typeface="ＭＳ Ｐゴシック" pitchFamily="34" charset="-128"/>
            </a:endParaRPr>
          </a:p>
          <a:p>
            <a:pPr marL="285750" indent="-285750" eaLnBrk="1" hangingPunct="1">
              <a:buFontTx/>
              <a:buChar char="•"/>
            </a:pPr>
            <a:r>
              <a:rPr lang="de-AT" altLang="de-DE" sz="1800" smtClean="0">
                <a:latin typeface="Arial" charset="0"/>
                <a:ea typeface="ＭＳ Ｐゴシック" pitchFamily="34" charset="-128"/>
              </a:rPr>
              <a:t>Förderungsansuchen / Kostenplan</a:t>
            </a:r>
          </a:p>
          <a:p>
            <a:pPr marL="285750" indent="-285750" eaLnBrk="1" hangingPunct="1">
              <a:buFontTx/>
              <a:buChar char="•"/>
            </a:pPr>
            <a:endParaRPr lang="de-AT" altLang="de-DE" sz="1800" smtClean="0">
              <a:latin typeface="Arial" charset="0"/>
              <a:ea typeface="ＭＳ Ｐゴシック" pitchFamily="34" charset="-128"/>
            </a:endParaRPr>
          </a:p>
          <a:p>
            <a:pPr marL="285750" indent="-285750" eaLnBrk="1" hangingPunct="1">
              <a:buFontTx/>
              <a:buChar char="•"/>
            </a:pPr>
            <a:r>
              <a:rPr lang="de-AT" altLang="de-DE" sz="1800" smtClean="0">
                <a:latin typeface="Arial" charset="0"/>
                <a:ea typeface="ＭＳ Ｐゴシック" pitchFamily="34" charset="-128"/>
              </a:rPr>
              <a:t>Programmspezifika</a:t>
            </a:r>
          </a:p>
        </p:txBody>
      </p:sp>
      <p:sp>
        <p:nvSpPr>
          <p:cNvPr id="5124" name="Foliennummernplatzhalter 2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fld id="{D20CDE24-1F07-4FDF-AFFF-B5862C8EBF8B}" type="slidenum">
              <a:rPr lang="de-DE" altLang="de-DE" sz="800" smtClean="0"/>
              <a:pPr eaLnBrk="1" hangingPunct="1">
                <a:buClrTx/>
                <a:buSzTx/>
              </a:pPr>
              <a:t>27</a:t>
            </a:fld>
            <a:endParaRPr lang="de-DE" altLang="de-DE" sz="800" smtClean="0"/>
          </a:p>
        </p:txBody>
      </p:sp>
      <p:sp>
        <p:nvSpPr>
          <p:cNvPr id="5125" name="Fußzeilenplatzhalter 4"/>
          <p:cNvSpPr>
            <a:spLocks noGrp="1"/>
          </p:cNvSpPr>
          <p:nvPr>
            <p:ph type="ftr" sz="quarter" idx="14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r>
              <a:rPr lang="de-DE" altLang="de-DE" sz="80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sp>
        <p:nvSpPr>
          <p:cNvPr id="5126" name="Textfeld 3"/>
          <p:cNvSpPr txBox="1">
            <a:spLocks noChangeArrowheads="1"/>
          </p:cNvSpPr>
          <p:nvPr/>
        </p:nvSpPr>
        <p:spPr bwMode="auto">
          <a:xfrm>
            <a:off x="522288" y="1247775"/>
            <a:ext cx="3408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endParaRPr lang="de-DE" altLang="de-DE" sz="120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cap="all" dirty="0" smtClean="0">
                <a:ea typeface="+mj-ea"/>
                <a:cs typeface="+mj-cs"/>
              </a:rPr>
              <a:t>FÖRDERBARE KOSTEN I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6147" name="Inhaltsplatzhalter 3"/>
          <p:cNvSpPr>
            <a:spLocks noGrp="1"/>
          </p:cNvSpPr>
          <p:nvPr>
            <p:ph idx="1"/>
          </p:nvPr>
        </p:nvSpPr>
        <p:spPr>
          <a:xfrm>
            <a:off x="993775" y="2359025"/>
            <a:ext cx="7112000" cy="342265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de-AT" sz="1600" dirty="0" smtClean="0">
                <a:latin typeface="Arial" charset="0"/>
                <a:ea typeface="ＭＳ Ｐゴシック" pitchFamily="34" charset="-128"/>
              </a:rPr>
              <a:t>Förderbar sind ausschließlich projektnotwendige Kosten. Dem Vorhaben</a:t>
            </a:r>
          </a:p>
          <a:p>
            <a:pPr marL="0" indent="0" eaLnBrk="1" hangingPunct="1">
              <a:defRPr/>
            </a:pPr>
            <a:r>
              <a:rPr lang="de-AT" sz="1600" dirty="0" smtClean="0">
                <a:latin typeface="Arial" charset="0"/>
                <a:ea typeface="ＭＳ Ｐゴシック" pitchFamily="34" charset="-128"/>
              </a:rPr>
              <a:t>zurechenbare Kosten sind alle Ausgaben bzw. Aufwendungen, die </a:t>
            </a:r>
          </a:p>
          <a:p>
            <a:pPr marL="0" indent="0" eaLnBrk="1" hangingPunct="1">
              <a:defRPr/>
            </a:pPr>
            <a:endParaRPr lang="de-AT" sz="1600" dirty="0" smtClean="0">
              <a:latin typeface="Arial" charset="0"/>
              <a:ea typeface="ＭＳ Ｐゴシック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600" b="1" dirty="0" smtClean="0">
                <a:latin typeface="Arial" charset="0"/>
                <a:ea typeface="ＭＳ Ｐゴシック" pitchFamily="34" charset="-128"/>
              </a:rPr>
              <a:t>direkt,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600" b="1" dirty="0" smtClean="0">
                <a:latin typeface="Arial" charset="0"/>
                <a:ea typeface="ＭＳ Ｐゴシック" pitchFamily="34" charset="-128"/>
              </a:rPr>
              <a:t>tatsächlich</a:t>
            </a:r>
            <a:r>
              <a:rPr lang="de-AT" sz="1600" dirty="0" smtClean="0">
                <a:latin typeface="Arial" charset="0"/>
                <a:ea typeface="ＭＳ Ｐゴシック" pitchFamily="34" charset="-128"/>
              </a:rPr>
              <a:t> und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600" b="1" dirty="0" smtClean="0">
                <a:latin typeface="Arial" charset="0"/>
                <a:ea typeface="ＭＳ Ｐゴシック" pitchFamily="34" charset="-128"/>
              </a:rPr>
              <a:t>zusätzlich</a:t>
            </a:r>
            <a:r>
              <a:rPr lang="de-AT" sz="1600" dirty="0" smtClean="0">
                <a:latin typeface="Arial" charset="0"/>
                <a:ea typeface="ＭＳ Ｐゴシック" pitchFamily="34" charset="-128"/>
              </a:rPr>
              <a:t> (zum herkömmlichen Betriebsaufwand)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600" b="1" dirty="0" smtClean="0">
                <a:latin typeface="Arial" charset="0"/>
                <a:ea typeface="ＭＳ Ｐゴシック" pitchFamily="34" charset="-128"/>
              </a:rPr>
              <a:t>für die Dauer der geförderten Tätigkeit </a:t>
            </a:r>
          </a:p>
          <a:p>
            <a:pPr marL="0" indent="0" eaLnBrk="1" hangingPunct="1">
              <a:defRPr/>
            </a:pPr>
            <a:endParaRPr lang="de-AT" sz="1600" dirty="0" smtClean="0"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defRPr/>
            </a:pPr>
            <a:r>
              <a:rPr lang="de-AT" sz="1600" dirty="0" smtClean="0">
                <a:latin typeface="Arial" charset="0"/>
                <a:ea typeface="ＭＳ Ｐゴシック" pitchFamily="34" charset="-128"/>
              </a:rPr>
              <a:t>nachweislich entstanden sind.</a:t>
            </a:r>
          </a:p>
          <a:p>
            <a:pPr marL="0" indent="0" eaLnBrk="1" hangingPunct="1">
              <a:defRPr/>
            </a:pPr>
            <a:endParaRPr lang="de-AT" sz="1600" dirty="0" smtClean="0"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defRPr/>
            </a:pPr>
            <a:r>
              <a:rPr lang="de-AT" sz="1600" dirty="0" smtClean="0">
                <a:latin typeface="Arial" charset="0"/>
                <a:ea typeface="ＭＳ Ｐゴシック" pitchFamily="34" charset="-128"/>
              </a:rPr>
              <a:t>Regelungen zur Kostenanerkennung laut </a:t>
            </a:r>
            <a:r>
              <a:rPr lang="de-AT" sz="1600" b="1" dirty="0" smtClean="0">
                <a:latin typeface="Arial" charset="0"/>
                <a:ea typeface="ＭＳ Ｐゴシック" pitchFamily="34" charset="-128"/>
              </a:rPr>
              <a:t>Kostenleitfaden Version 1.3. </a:t>
            </a:r>
            <a:r>
              <a:rPr lang="de-AT" sz="1600" dirty="0" smtClean="0">
                <a:latin typeface="Arial" charset="0"/>
                <a:ea typeface="ＭＳ Ｐゴシック" pitchFamily="34" charset="-128"/>
              </a:rPr>
              <a:t>sind </a:t>
            </a:r>
          </a:p>
          <a:p>
            <a:pPr marL="0" indent="0" eaLnBrk="1" hangingPunct="1">
              <a:defRPr/>
            </a:pPr>
            <a:r>
              <a:rPr lang="de-AT" sz="1600" dirty="0" smtClean="0">
                <a:latin typeface="Arial" charset="0"/>
                <a:ea typeface="ＭＳ Ｐゴシック" pitchFamily="34" charset="-128"/>
              </a:rPr>
              <a:t>einzuhalten – </a:t>
            </a:r>
            <a:r>
              <a:rPr lang="de-AT" sz="1600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www.ffg.at/kostenleitfaden</a:t>
            </a:r>
            <a:endParaRPr lang="de-AT" sz="1600" dirty="0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48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fld id="{829EE213-8936-46F9-A5F3-A98F902A4341}" type="slidenum">
              <a:rPr lang="de-DE" altLang="de-DE" sz="800" smtClean="0"/>
              <a:pPr eaLnBrk="1" hangingPunct="1">
                <a:buClrTx/>
                <a:buSzTx/>
              </a:pPr>
              <a:t>28</a:t>
            </a:fld>
            <a:endParaRPr lang="de-DE" altLang="de-DE" sz="800" smtClean="0"/>
          </a:p>
        </p:txBody>
      </p:sp>
      <p:sp>
        <p:nvSpPr>
          <p:cNvPr id="6149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r>
              <a:rPr lang="de-DE" altLang="de-DE" sz="80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sp>
        <p:nvSpPr>
          <p:cNvPr id="6150" name="Textfeld 3"/>
          <p:cNvSpPr txBox="1">
            <a:spLocks noChangeArrowheads="1"/>
          </p:cNvSpPr>
          <p:nvPr/>
        </p:nvSpPr>
        <p:spPr bwMode="auto">
          <a:xfrm>
            <a:off x="522288" y="1260475"/>
            <a:ext cx="3408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endParaRPr lang="de-DE" altLang="de-DE" sz="120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ußzeilenplatzhalt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80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sp>
        <p:nvSpPr>
          <p:cNvPr id="9218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39573C7-C49C-4719-8AAB-292C30BCDB62}" type="slidenum">
              <a:rPr lang="de-DE" sz="800">
                <a:solidFill>
                  <a:srgbClr val="000000"/>
                </a:solidFill>
              </a:rPr>
              <a:pPr eaLnBrk="1" hangingPunct="1"/>
              <a:t>2</a:t>
            </a:fld>
            <a:endParaRPr lang="de-DE" sz="800">
              <a:solidFill>
                <a:srgbClr val="0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1813" y="450850"/>
            <a:ext cx="5175250" cy="771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cap="none" dirty="0" smtClean="0">
                <a:ea typeface="+mj-ea"/>
                <a:cs typeface="+mj-cs"/>
              </a:rPr>
              <a:t>KURZVORSTELLUNG DER FFG</a:t>
            </a:r>
            <a:endParaRPr lang="de-DE" cap="none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95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cap="all" dirty="0" smtClean="0">
                <a:ea typeface="+mj-ea"/>
                <a:cs typeface="+mj-cs"/>
              </a:rPr>
              <a:t>FÖRDERBARE KOSTEN II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7171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r>
              <a:rPr lang="de-DE" altLang="de-DE" sz="80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sp>
        <p:nvSpPr>
          <p:cNvPr id="7172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fld id="{169F4342-7B33-4F3E-AC39-1CC86C82DAB8}" type="slidenum">
              <a:rPr lang="de-DE" altLang="de-DE" sz="800" smtClean="0"/>
              <a:pPr eaLnBrk="1" hangingPunct="1">
                <a:buClrTx/>
                <a:buSzTx/>
              </a:pPr>
              <a:t>29</a:t>
            </a:fld>
            <a:endParaRPr lang="de-DE" altLang="de-DE" sz="800" smtClean="0"/>
          </a:p>
        </p:txBody>
      </p:sp>
      <p:sp>
        <p:nvSpPr>
          <p:cNvPr id="7173" name="Inhaltsplatzhalter 3"/>
          <p:cNvSpPr>
            <a:spLocks noGrp="1"/>
          </p:cNvSpPr>
          <p:nvPr>
            <p:ph idx="1"/>
          </p:nvPr>
        </p:nvSpPr>
        <p:spPr>
          <a:xfrm>
            <a:off x="1038225" y="1962150"/>
            <a:ext cx="6951663" cy="4252913"/>
          </a:xfrm>
        </p:spPr>
        <p:txBody>
          <a:bodyPr/>
          <a:lstStyle/>
          <a:p>
            <a:pPr marL="0" indent="0" eaLnBrk="1" hangingPunct="1">
              <a:defRPr/>
            </a:pPr>
            <a:endParaRPr lang="de-AT" sz="1800" dirty="0"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defRPr/>
            </a:pPr>
            <a:r>
              <a:rPr lang="de-AT" sz="1800" b="1" dirty="0">
                <a:latin typeface="Arial" charset="0"/>
                <a:ea typeface="ＭＳ Ｐゴシック" pitchFamily="34" charset="-128"/>
              </a:rPr>
              <a:t>Personalkosten</a:t>
            </a:r>
            <a:r>
              <a:rPr lang="de-AT" sz="1800" dirty="0">
                <a:latin typeface="Arial" charset="0"/>
                <a:ea typeface="ＭＳ Ｐゴシック" pitchFamily="34" charset="-128"/>
              </a:rPr>
              <a:t> der </a:t>
            </a:r>
            <a:r>
              <a:rPr lang="de-AT" sz="1800" dirty="0" err="1">
                <a:latin typeface="Arial" charset="0"/>
                <a:ea typeface="ＭＳ Ｐゴシック" pitchFamily="34" charset="-128"/>
              </a:rPr>
              <a:t>ForscherInnen</a:t>
            </a:r>
            <a:r>
              <a:rPr lang="de-AT" sz="1800" dirty="0">
                <a:latin typeface="Arial" charset="0"/>
                <a:ea typeface="ＭＳ Ｐゴシック" pitchFamily="34" charset="-128"/>
              </a:rPr>
              <a:t> / </a:t>
            </a:r>
            <a:r>
              <a:rPr lang="de-AT" sz="1800" dirty="0" err="1">
                <a:latin typeface="Arial" charset="0"/>
                <a:ea typeface="ＭＳ Ｐゴシック" pitchFamily="34" charset="-128"/>
              </a:rPr>
              <a:t>TechnikerInnen</a:t>
            </a:r>
            <a:r>
              <a:rPr lang="de-AT" sz="1800" dirty="0">
                <a:latin typeface="Arial" charset="0"/>
                <a:ea typeface="ＭＳ Ｐゴシック" pitchFamily="34" charset="-128"/>
              </a:rPr>
              <a:t> und sonstiger Personen, soweit diese mit dem Forschungsvorhaben beschäftigt sind</a:t>
            </a:r>
            <a:br>
              <a:rPr lang="de-AT" sz="1800" dirty="0">
                <a:latin typeface="Arial" charset="0"/>
                <a:ea typeface="ＭＳ Ｐゴシック" pitchFamily="34" charset="-128"/>
              </a:rPr>
            </a:br>
            <a:endParaRPr lang="de-AT" sz="1800" dirty="0">
              <a:latin typeface="Arial" charset="0"/>
              <a:ea typeface="ＭＳ Ｐゴシック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Höchststundensätze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Stundenteiler an Beschäftigungsausmaß anpassen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Zeitaufzeichnungen (stundenweise auf Tagesbasis inkl. Tätigkeitsbeschreibungen)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Gemeinkostenzuschlag (GKZ), </a:t>
            </a:r>
            <a:r>
              <a:rPr lang="de-AT" sz="1800" dirty="0" smtClean="0">
                <a:latin typeface="Arial" charset="0"/>
                <a:ea typeface="ＭＳ Ｐゴシック" pitchFamily="34" charset="-128"/>
              </a:rPr>
              <a:t>FHs </a:t>
            </a:r>
            <a:r>
              <a:rPr lang="de-AT" sz="1800" dirty="0">
                <a:latin typeface="Arial" charset="0"/>
                <a:ea typeface="ＭＳ Ｐゴシック" pitchFamily="34" charset="-128"/>
              </a:rPr>
              <a:t>max. 20%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Mitarbeitende </a:t>
            </a:r>
            <a:r>
              <a:rPr lang="de-AT" sz="1800" dirty="0" err="1">
                <a:latin typeface="Arial" charset="0"/>
                <a:ea typeface="ＭＳ Ｐゴシック" pitchFamily="34" charset="-128"/>
              </a:rPr>
              <a:t>GesellschafterInnen</a:t>
            </a:r>
            <a:endParaRPr lang="de-AT" sz="18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7174" name="Textfeld 3"/>
          <p:cNvSpPr txBox="1">
            <a:spLocks noChangeArrowheads="1"/>
          </p:cNvSpPr>
          <p:nvPr/>
        </p:nvSpPr>
        <p:spPr bwMode="auto">
          <a:xfrm>
            <a:off x="522288" y="1247775"/>
            <a:ext cx="3408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endParaRPr lang="de-DE" altLang="de-DE" sz="120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cap="all" dirty="0" smtClean="0">
                <a:ea typeface="+mj-ea"/>
                <a:cs typeface="+mj-cs"/>
              </a:rPr>
              <a:t>FÖRDERBARE KOSTEN III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8195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r>
              <a:rPr lang="de-DE" altLang="de-DE" sz="80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sp>
        <p:nvSpPr>
          <p:cNvPr id="8196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fld id="{26019E93-4005-4C58-B859-390D7A19D779}" type="slidenum">
              <a:rPr lang="de-DE" altLang="de-DE" sz="800" smtClean="0"/>
              <a:pPr eaLnBrk="1" hangingPunct="1">
                <a:buClrTx/>
                <a:buSzTx/>
              </a:pPr>
              <a:t>30</a:t>
            </a:fld>
            <a:endParaRPr lang="de-DE" altLang="de-DE" sz="800" smtClean="0"/>
          </a:p>
        </p:txBody>
      </p:sp>
      <p:sp>
        <p:nvSpPr>
          <p:cNvPr id="7173" name="Inhaltsplatzhalter 3"/>
          <p:cNvSpPr>
            <a:spLocks noGrp="1"/>
          </p:cNvSpPr>
          <p:nvPr>
            <p:ph idx="1"/>
          </p:nvPr>
        </p:nvSpPr>
        <p:spPr>
          <a:xfrm>
            <a:off x="1020763" y="1962150"/>
            <a:ext cx="6711950" cy="4252913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de-AT" sz="1800" b="1" dirty="0" smtClean="0">
                <a:latin typeface="Arial" charset="0"/>
                <a:ea typeface="ＭＳ Ｐゴシック" pitchFamily="34" charset="-128"/>
              </a:rPr>
              <a:t>F&amp;E-Infrastruktur </a:t>
            </a:r>
            <a:r>
              <a:rPr lang="de-AT" sz="1800" b="1" dirty="0">
                <a:latin typeface="Arial" charset="0"/>
                <a:ea typeface="ＭＳ Ｐゴシック" pitchFamily="34" charset="-128"/>
              </a:rPr>
              <a:t>Nutzung </a:t>
            </a:r>
            <a:r>
              <a:rPr lang="de-AT" sz="1800" dirty="0">
                <a:latin typeface="Arial" charset="0"/>
                <a:ea typeface="ＭＳ Ｐゴシック" pitchFamily="34" charset="-128"/>
              </a:rPr>
              <a:t/>
            </a:r>
            <a:br>
              <a:rPr lang="de-AT" sz="1800" dirty="0">
                <a:latin typeface="Arial" charset="0"/>
                <a:ea typeface="ＭＳ Ｐゴシック" pitchFamily="34" charset="-128"/>
              </a:rPr>
            </a:br>
            <a:r>
              <a:rPr lang="de-AT" sz="1800" dirty="0">
                <a:latin typeface="Arial" charset="0"/>
                <a:ea typeface="ＭＳ Ｐゴシック" pitchFamily="34" charset="-128"/>
              </a:rPr>
              <a:t>gefördert werden kann nur die anteilsmäßige, für die Forschungstätigkeit notwendige Nutzung</a:t>
            </a:r>
          </a:p>
          <a:p>
            <a:pPr marL="0" indent="0" eaLnBrk="1" hangingPunct="1">
              <a:defRPr/>
            </a:pPr>
            <a:endParaRPr lang="de-DE" sz="1800" dirty="0" smtClean="0"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defRPr/>
            </a:pPr>
            <a:endParaRPr lang="de-AT" sz="1800" dirty="0"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defRPr/>
            </a:pPr>
            <a:r>
              <a:rPr lang="de-AT" sz="1800" b="1" dirty="0">
                <a:latin typeface="Arial" charset="0"/>
                <a:ea typeface="ＭＳ Ｐゴシック" pitchFamily="34" charset="-128"/>
              </a:rPr>
              <a:t>Sach- und Materialkosten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Verbrauchsmaterial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Geringwertige Wirtschaftsgüter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Prototyp</a:t>
            </a:r>
          </a:p>
        </p:txBody>
      </p:sp>
      <p:sp>
        <p:nvSpPr>
          <p:cNvPr id="8198" name="Textfeld 3"/>
          <p:cNvSpPr txBox="1">
            <a:spLocks noChangeArrowheads="1"/>
          </p:cNvSpPr>
          <p:nvPr/>
        </p:nvSpPr>
        <p:spPr bwMode="auto">
          <a:xfrm>
            <a:off x="522288" y="1247775"/>
            <a:ext cx="3408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endParaRPr lang="de-DE" altLang="de-DE" sz="120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cap="all" dirty="0" smtClean="0">
                <a:ea typeface="+mj-ea"/>
                <a:cs typeface="+mj-cs"/>
              </a:rPr>
              <a:t>FÖRDERBARE KOSTEN IV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9219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r>
              <a:rPr lang="de-DE" altLang="de-DE" sz="80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sp>
        <p:nvSpPr>
          <p:cNvPr id="9220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fld id="{6034CAF1-4213-4732-A13E-D6111D4FC6A3}" type="slidenum">
              <a:rPr lang="de-DE" altLang="de-DE" sz="800" smtClean="0"/>
              <a:pPr eaLnBrk="1" hangingPunct="1">
                <a:buClrTx/>
                <a:buSzTx/>
              </a:pPr>
              <a:t>31</a:t>
            </a:fld>
            <a:endParaRPr lang="de-DE" altLang="de-DE" sz="800" smtClean="0"/>
          </a:p>
        </p:txBody>
      </p:sp>
      <p:sp>
        <p:nvSpPr>
          <p:cNvPr id="9221" name="Inhaltsplatzhalter 3"/>
          <p:cNvSpPr>
            <a:spLocks noGrp="1"/>
          </p:cNvSpPr>
          <p:nvPr>
            <p:ph idx="1"/>
          </p:nvPr>
        </p:nvSpPr>
        <p:spPr>
          <a:xfrm>
            <a:off x="1038225" y="1962150"/>
            <a:ext cx="6711950" cy="4252913"/>
          </a:xfrm>
        </p:spPr>
        <p:txBody>
          <a:bodyPr/>
          <a:lstStyle/>
          <a:p>
            <a:pPr marL="0" indent="0" eaLnBrk="1" hangingPunct="1"/>
            <a:endParaRPr lang="de-AT" altLang="de-DE" sz="1800" smtClean="0">
              <a:latin typeface="Arial" charset="0"/>
              <a:ea typeface="ＭＳ Ｐゴシック" pitchFamily="34" charset="-128"/>
            </a:endParaRPr>
          </a:p>
          <a:p>
            <a:pPr marL="0" indent="0" eaLnBrk="1" hangingPunct="1"/>
            <a:r>
              <a:rPr lang="de-AT" altLang="de-DE" sz="1800" b="1" smtClean="0">
                <a:latin typeface="Arial" charset="0"/>
                <a:ea typeface="ＭＳ Ｐゴシック" pitchFamily="34" charset="-128"/>
              </a:rPr>
              <a:t>Drittkosten</a:t>
            </a:r>
            <a:r>
              <a:rPr lang="de-AT" altLang="de-DE" sz="1800" smtClean="0">
                <a:latin typeface="Arial" charset="0"/>
                <a:ea typeface="ＭＳ Ｐゴシック" pitchFamily="34" charset="-128"/>
              </a:rPr>
              <a:t/>
            </a:r>
            <a:br>
              <a:rPr lang="de-AT" altLang="de-DE" sz="1800" smtClean="0">
                <a:latin typeface="Arial" charset="0"/>
                <a:ea typeface="ＭＳ Ｐゴシック" pitchFamily="34" charset="-128"/>
              </a:rPr>
            </a:br>
            <a:r>
              <a:rPr lang="de-AT" altLang="de-DE" sz="1800" smtClean="0">
                <a:latin typeface="Arial" charset="0"/>
                <a:ea typeface="ＭＳ Ｐゴシック" pitchFamily="34" charset="-128"/>
              </a:rPr>
              <a:t>Zukauf techn. Beratung,…</a:t>
            </a:r>
            <a:br>
              <a:rPr lang="de-AT" altLang="de-DE" sz="1800" smtClean="0">
                <a:latin typeface="Arial" charset="0"/>
                <a:ea typeface="ＭＳ Ｐゴシック" pitchFamily="34" charset="-128"/>
              </a:rPr>
            </a:br>
            <a:endParaRPr lang="de-AT" altLang="de-DE" sz="1800" smtClean="0">
              <a:latin typeface="Arial" charset="0"/>
              <a:ea typeface="ＭＳ Ｐゴシック" pitchFamily="34" charset="-128"/>
            </a:endParaRPr>
          </a:p>
          <a:p>
            <a:pPr marL="0" indent="0" eaLnBrk="1" hangingPunct="1"/>
            <a:r>
              <a:rPr lang="de-AT" altLang="de-DE" sz="1800" b="1" smtClean="0">
                <a:latin typeface="Arial" charset="0"/>
                <a:ea typeface="ＭＳ Ｐゴシック" pitchFamily="34" charset="-128"/>
              </a:rPr>
              <a:t>Reisekosten</a:t>
            </a:r>
            <a:r>
              <a:rPr lang="de-AT" altLang="de-DE" sz="1800" smtClean="0">
                <a:latin typeface="Arial" charset="0"/>
                <a:ea typeface="ＭＳ Ｐゴシック" pitchFamily="34" charset="-128"/>
              </a:rPr>
              <a:t/>
            </a:r>
            <a:br>
              <a:rPr lang="de-AT" altLang="de-DE" sz="1800" smtClean="0">
                <a:latin typeface="Arial" charset="0"/>
                <a:ea typeface="ＭＳ Ｐゴシック" pitchFamily="34" charset="-128"/>
              </a:rPr>
            </a:br>
            <a:r>
              <a:rPr lang="de-AT" altLang="de-DE" sz="1800" smtClean="0">
                <a:latin typeface="Arial" charset="0"/>
                <a:ea typeface="ＭＳ Ｐゴシック" pitchFamily="34" charset="-128"/>
              </a:rPr>
              <a:t>Diäten, Nächtigungs-, Fahrtkosten,… </a:t>
            </a:r>
            <a:br>
              <a:rPr lang="de-AT" altLang="de-DE" sz="1800" smtClean="0">
                <a:latin typeface="Arial" charset="0"/>
                <a:ea typeface="ＭＳ Ｐゴシック" pitchFamily="34" charset="-128"/>
              </a:rPr>
            </a:br>
            <a:endParaRPr lang="de-AT" altLang="de-DE" sz="1800" smtClean="0">
              <a:latin typeface="Arial" charset="0"/>
              <a:ea typeface="ＭＳ Ｐゴシック" pitchFamily="34" charset="-128"/>
            </a:endParaRPr>
          </a:p>
          <a:p>
            <a:pPr marL="0" indent="0" eaLnBrk="1" hangingPunct="1"/>
            <a:r>
              <a:rPr lang="de-AT" altLang="de-DE" sz="1800" b="1" smtClean="0">
                <a:latin typeface="Arial" charset="0"/>
                <a:ea typeface="ＭＳ Ｐゴシック" pitchFamily="34" charset="-128"/>
              </a:rPr>
              <a:t>Umsatzsteuer</a:t>
            </a:r>
          </a:p>
          <a:p>
            <a:pPr marL="0" indent="0" eaLnBrk="1" hangingPunct="1"/>
            <a:r>
              <a:rPr lang="de-AT" altLang="de-DE" sz="1800" smtClean="0">
                <a:latin typeface="Arial" charset="0"/>
                <a:ea typeface="ＭＳ Ｐゴシック" pitchFamily="34" charset="-128"/>
              </a:rPr>
              <a:t>Die auf die förderbaren Kosten entfallene Umsatzsteuer ist grundsätzlich nicht förderbar. (Ausnahme: keine Vorsteuerabzugsberechtigung des Förderungsnehmers)</a:t>
            </a:r>
          </a:p>
        </p:txBody>
      </p:sp>
      <p:sp>
        <p:nvSpPr>
          <p:cNvPr id="9222" name="Textfeld 3"/>
          <p:cNvSpPr txBox="1">
            <a:spLocks noChangeArrowheads="1"/>
          </p:cNvSpPr>
          <p:nvPr/>
        </p:nvSpPr>
        <p:spPr bwMode="auto">
          <a:xfrm>
            <a:off x="522288" y="1247775"/>
            <a:ext cx="3408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endParaRPr lang="de-DE" altLang="de-DE" sz="120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cap="all" dirty="0" smtClean="0">
                <a:ea typeface="+mj-ea"/>
                <a:cs typeface="+mj-cs"/>
              </a:rPr>
              <a:t>FÖRDERBARE KOSTEN v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10243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r>
              <a:rPr lang="de-DE" altLang="de-DE" sz="80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sp>
        <p:nvSpPr>
          <p:cNvPr id="10244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fld id="{A59F2208-8263-4254-8D2E-50ADFA62B006}" type="slidenum">
              <a:rPr lang="de-DE" altLang="de-DE" sz="800" smtClean="0"/>
              <a:pPr eaLnBrk="1" hangingPunct="1">
                <a:buClrTx/>
                <a:buSzTx/>
              </a:pPr>
              <a:t>32</a:t>
            </a:fld>
            <a:endParaRPr lang="de-DE" altLang="de-DE" sz="800" smtClean="0"/>
          </a:p>
        </p:txBody>
      </p:sp>
      <p:sp>
        <p:nvSpPr>
          <p:cNvPr id="7173" name="Inhaltsplatzhalter 3"/>
          <p:cNvSpPr>
            <a:spLocks noGrp="1"/>
          </p:cNvSpPr>
          <p:nvPr>
            <p:ph idx="1"/>
          </p:nvPr>
        </p:nvSpPr>
        <p:spPr>
          <a:xfrm>
            <a:off x="1038225" y="1962150"/>
            <a:ext cx="6711950" cy="4252913"/>
          </a:xfrm>
        </p:spPr>
        <p:txBody>
          <a:bodyPr/>
          <a:lstStyle/>
          <a:p>
            <a:pPr marL="0" indent="0" eaLnBrk="1" hangingPunct="1">
              <a:defRPr/>
            </a:pPr>
            <a:endParaRPr lang="de-AT" sz="1800" dirty="0"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defRPr/>
            </a:pPr>
            <a:r>
              <a:rPr lang="de-AT" sz="18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Nicht förderbare Kosten sind u.a.:</a:t>
            </a:r>
          </a:p>
          <a:p>
            <a:pPr marL="0" indent="0" eaLnBrk="1" hangingPunct="1">
              <a:defRPr/>
            </a:pPr>
            <a:endParaRPr lang="de-AT" sz="1800" dirty="0">
              <a:latin typeface="Arial" charset="0"/>
              <a:ea typeface="ＭＳ Ｐゴシック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ohne unmittelbarem Zusammenhang mit dem geförderten Vorhaben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außerhalb des Förderzeitraumes angefallen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aufgrund EU-wettbewerbsrechtlicher Bestimmungen ausgenommen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bereits im Rahmen eines anderen Vorhaben gefördert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Finanzierungskosten (u.a.: Skonti, Zinsen bei Leasing, Bankspesen…)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Erwerb von Liegenschaften und unbewegliches </a:t>
            </a:r>
            <a:r>
              <a:rPr lang="de-AT" sz="1800" dirty="0" smtClean="0">
                <a:latin typeface="Arial" charset="0"/>
                <a:ea typeface="ＭＳ Ｐゴシック" pitchFamily="34" charset="-128"/>
              </a:rPr>
              <a:t>Vermögen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 smtClean="0">
                <a:latin typeface="Arial" charset="0"/>
                <a:ea typeface="ＭＳ Ｐゴシック" pitchFamily="34" charset="-128"/>
              </a:rPr>
              <a:t>Marketing- und Vertriebskosten </a:t>
            </a:r>
            <a:endParaRPr lang="de-AT" sz="1800" dirty="0">
              <a:latin typeface="Arial" charset="0"/>
              <a:ea typeface="ＭＳ Ｐゴシック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Bewirtung</a:t>
            </a:r>
          </a:p>
        </p:txBody>
      </p:sp>
      <p:sp>
        <p:nvSpPr>
          <p:cNvPr id="10246" name="Textfeld 3"/>
          <p:cNvSpPr txBox="1">
            <a:spLocks noChangeArrowheads="1"/>
          </p:cNvSpPr>
          <p:nvPr/>
        </p:nvSpPr>
        <p:spPr bwMode="auto">
          <a:xfrm>
            <a:off x="522288" y="1247775"/>
            <a:ext cx="3408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endParaRPr lang="de-DE" altLang="de-DE" sz="120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8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cap="all" dirty="0" smtClean="0">
                <a:ea typeface="+mj-ea"/>
                <a:cs typeface="+mj-cs"/>
              </a:rPr>
              <a:t>FÖRDERUNGSANSUCHEN I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11267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r>
              <a:rPr lang="de-DE" altLang="de-DE" sz="80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sp>
        <p:nvSpPr>
          <p:cNvPr id="11268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fld id="{0DD5B45F-27CC-46F4-93DB-2EA46FA85F27}" type="slidenum">
              <a:rPr lang="de-DE" altLang="de-DE" sz="800" smtClean="0"/>
              <a:pPr eaLnBrk="1" hangingPunct="1">
                <a:buClrTx/>
                <a:buSzTx/>
              </a:pPr>
              <a:t>33</a:t>
            </a:fld>
            <a:endParaRPr lang="de-DE" altLang="de-DE" sz="800" smtClean="0"/>
          </a:p>
        </p:txBody>
      </p:sp>
      <p:sp>
        <p:nvSpPr>
          <p:cNvPr id="11269" name="Inhaltsplatzhalter 3"/>
          <p:cNvSpPr>
            <a:spLocks noGrp="1"/>
          </p:cNvSpPr>
          <p:nvPr>
            <p:ph idx="1"/>
          </p:nvPr>
        </p:nvSpPr>
        <p:spPr>
          <a:xfrm>
            <a:off x="1038225" y="1962150"/>
            <a:ext cx="6711950" cy="4252913"/>
          </a:xfrm>
        </p:spPr>
        <p:txBody>
          <a:bodyPr/>
          <a:lstStyle/>
          <a:p>
            <a:pPr marL="285750" indent="-285750" eaLnBrk="1" hangingPunct="1">
              <a:buFontTx/>
              <a:buChar char="•"/>
            </a:pPr>
            <a:r>
              <a:rPr lang="de-AT" altLang="de-DE" sz="1800" smtClean="0">
                <a:latin typeface="Arial" charset="0"/>
                <a:ea typeface="ＭＳ Ｐゴシック" pitchFamily="34" charset="-128"/>
              </a:rPr>
              <a:t>Instrumentenleitfaden</a:t>
            </a:r>
            <a:br>
              <a:rPr lang="de-AT" altLang="de-DE" sz="1800" smtClean="0">
                <a:latin typeface="Arial" charset="0"/>
                <a:ea typeface="ＭＳ Ｐゴシック" pitchFamily="34" charset="-128"/>
              </a:rPr>
            </a:br>
            <a:endParaRPr lang="de-AT" altLang="de-DE" sz="1800" smtClean="0">
              <a:latin typeface="Arial" charset="0"/>
              <a:ea typeface="ＭＳ Ｐゴシック" pitchFamily="34" charset="-128"/>
            </a:endParaRPr>
          </a:p>
          <a:p>
            <a:pPr marL="285750" indent="-285750" eaLnBrk="1" hangingPunct="1">
              <a:buFontTx/>
              <a:buChar char="•"/>
            </a:pPr>
            <a:r>
              <a:rPr lang="de-AT" altLang="de-DE" sz="1800" smtClean="0">
                <a:latin typeface="Arial" charset="0"/>
                <a:ea typeface="ＭＳ Ｐゴシック" pitchFamily="34" charset="-128"/>
              </a:rPr>
              <a:t>Ausschreibungsleitfaden</a:t>
            </a:r>
            <a:br>
              <a:rPr lang="de-AT" altLang="de-DE" sz="1800" smtClean="0">
                <a:latin typeface="Arial" charset="0"/>
                <a:ea typeface="ＭＳ Ｐゴシック" pitchFamily="34" charset="-128"/>
              </a:rPr>
            </a:br>
            <a:r>
              <a:rPr lang="de-AT" altLang="de-DE" sz="1800" smtClean="0">
                <a:latin typeface="Arial" charset="0"/>
                <a:ea typeface="ＭＳ Ｐゴシック" pitchFamily="34" charset="-128"/>
              </a:rPr>
              <a:t> </a:t>
            </a:r>
          </a:p>
          <a:p>
            <a:pPr marL="285750" indent="-285750" eaLnBrk="1" hangingPunct="1">
              <a:buFontTx/>
              <a:buChar char="•"/>
            </a:pPr>
            <a:r>
              <a:rPr lang="de-AT" altLang="de-DE" sz="1800" smtClean="0">
                <a:latin typeface="Arial" charset="0"/>
                <a:ea typeface="ＭＳ Ｐゴシック" pitchFamily="34" charset="-128"/>
              </a:rPr>
              <a:t>Kostenleitfaden Version 1.3. </a:t>
            </a:r>
          </a:p>
          <a:p>
            <a:pPr marL="285750" indent="-285750" eaLnBrk="1" hangingPunct="1">
              <a:buFontTx/>
              <a:buChar char="•"/>
            </a:pPr>
            <a:endParaRPr lang="de-AT" altLang="de-DE" sz="1800" smtClean="0">
              <a:latin typeface="Arial" charset="0"/>
              <a:ea typeface="ＭＳ Ｐゴシック" pitchFamily="34" charset="-128"/>
            </a:endParaRPr>
          </a:p>
          <a:p>
            <a:pPr marL="285750" indent="-285750" eaLnBrk="1" hangingPunct="1">
              <a:buFontTx/>
              <a:buChar char="•"/>
            </a:pPr>
            <a:r>
              <a:rPr lang="de-AT" altLang="de-DE" sz="1800" smtClean="0">
                <a:latin typeface="Arial" charset="0"/>
                <a:ea typeface="ＭＳ Ｐゴシック" pitchFamily="34" charset="-128"/>
              </a:rPr>
              <a:t>Antragsformulare:</a:t>
            </a:r>
          </a:p>
          <a:p>
            <a:pPr marL="219075" lvl="1" indent="-285750" eaLnBrk="1" hangingPunct="1">
              <a:buFont typeface="Symbol" pitchFamily="18" charset="2"/>
              <a:buChar char="-"/>
            </a:pPr>
            <a:r>
              <a:rPr lang="de-AT" altLang="de-DE" sz="1800" smtClean="0">
                <a:latin typeface="Arial" charset="0"/>
                <a:ea typeface="ＭＳ Ｐゴシック" pitchFamily="34" charset="-128"/>
              </a:rPr>
              <a:t>Kostenplan-Förderung (Tabellen)</a:t>
            </a:r>
          </a:p>
          <a:p>
            <a:pPr marL="285750" indent="-285750" eaLnBrk="1" hangingPunct="1">
              <a:buFont typeface="Symbol" pitchFamily="18" charset="2"/>
              <a:buChar char="-"/>
            </a:pPr>
            <a:r>
              <a:rPr lang="de-AT" altLang="de-DE" sz="1800" smtClean="0">
                <a:latin typeface="Arial" charset="0"/>
                <a:ea typeface="ＭＳ Ｐゴシック" pitchFamily="34" charset="-128"/>
              </a:rPr>
              <a:t>Projektbeschreibung (Erläuterungen zu Kosten)</a:t>
            </a:r>
          </a:p>
        </p:txBody>
      </p:sp>
      <p:sp>
        <p:nvSpPr>
          <p:cNvPr id="11270" name="Textfeld 3"/>
          <p:cNvSpPr txBox="1">
            <a:spLocks noChangeArrowheads="1"/>
          </p:cNvSpPr>
          <p:nvPr/>
        </p:nvSpPr>
        <p:spPr bwMode="auto">
          <a:xfrm>
            <a:off x="522288" y="1247775"/>
            <a:ext cx="3408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endParaRPr lang="de-DE" altLang="de-DE" sz="120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cap="all" dirty="0"/>
              <a:t>FÖRDERUNGSANSUCHEN </a:t>
            </a:r>
            <a:r>
              <a:rPr lang="de-DE" cap="all" dirty="0" smtClean="0"/>
              <a:t>II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12291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r>
              <a:rPr lang="de-DE" altLang="de-DE" sz="80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sp>
        <p:nvSpPr>
          <p:cNvPr id="12292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fld id="{86E4E5F4-88F0-43B5-AC9C-A04794254D61}" type="slidenum">
              <a:rPr lang="de-DE" altLang="de-DE" sz="800" smtClean="0"/>
              <a:pPr eaLnBrk="1" hangingPunct="1">
                <a:buClrTx/>
                <a:buSzTx/>
              </a:pPr>
              <a:t>34</a:t>
            </a:fld>
            <a:endParaRPr lang="de-DE" altLang="de-DE" sz="800" smtClean="0"/>
          </a:p>
        </p:txBody>
      </p:sp>
      <p:sp>
        <p:nvSpPr>
          <p:cNvPr id="7173" name="Inhaltsplatzhalter 3"/>
          <p:cNvSpPr>
            <a:spLocks noGrp="1"/>
          </p:cNvSpPr>
          <p:nvPr>
            <p:ph idx="1"/>
          </p:nvPr>
        </p:nvSpPr>
        <p:spPr>
          <a:xfrm>
            <a:off x="1038225" y="1962150"/>
            <a:ext cx="6711950" cy="4252913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de-AT" sz="1800" b="1" dirty="0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„</a:t>
            </a:r>
            <a:r>
              <a:rPr lang="de-AT" sz="1800" b="1" dirty="0" err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Kostenplan_detailliert</a:t>
            </a:r>
            <a:r>
              <a:rPr lang="de-AT" sz="18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“</a:t>
            </a:r>
          </a:p>
          <a:p>
            <a:pPr marL="0" indent="0" eaLnBrk="1" hangingPunct="1">
              <a:defRPr/>
            </a:pPr>
            <a:r>
              <a:rPr lang="de-AT" sz="18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„</a:t>
            </a:r>
            <a:r>
              <a:rPr lang="de-AT" sz="1800" b="1" dirty="0" err="1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Kostenplan_kumuliert</a:t>
            </a:r>
            <a:r>
              <a:rPr lang="de-AT" sz="18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“</a:t>
            </a:r>
          </a:p>
          <a:p>
            <a:pPr marL="0" indent="0" eaLnBrk="1" hangingPunct="1">
              <a:defRPr/>
            </a:pPr>
            <a:r>
              <a:rPr lang="de-AT" sz="1800" b="1" dirty="0">
                <a:solidFill>
                  <a:srgbClr val="FF0000"/>
                </a:solidFill>
                <a:latin typeface="Arial" charset="0"/>
                <a:ea typeface="ＭＳ Ｐゴシック" pitchFamily="34" charset="-128"/>
              </a:rPr>
              <a:t>(Excel-Dokumente)</a:t>
            </a:r>
          </a:p>
          <a:p>
            <a:pPr marL="0" indent="0" eaLnBrk="1" hangingPunct="1">
              <a:defRPr/>
            </a:pPr>
            <a:endParaRPr lang="de-AT" sz="1800" b="1" dirty="0">
              <a:solidFill>
                <a:srgbClr val="FF0000"/>
              </a:solidFill>
              <a:latin typeface="Arial" charset="0"/>
              <a:ea typeface="ＭＳ Ｐゴシック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 smtClean="0">
                <a:latin typeface="Arial" charset="0"/>
                <a:ea typeface="ＭＳ Ｐゴシック" pitchFamily="34" charset="-128"/>
              </a:rPr>
              <a:t>Detaillierte </a:t>
            </a:r>
            <a:r>
              <a:rPr lang="de-AT" sz="1800" dirty="0">
                <a:latin typeface="Arial" charset="0"/>
                <a:ea typeface="ＭＳ Ｐゴシック" pitchFamily="34" charset="-128"/>
              </a:rPr>
              <a:t>Kostendarstellung in den </a:t>
            </a:r>
            <a:r>
              <a:rPr lang="de-AT" sz="1800" dirty="0" smtClean="0">
                <a:latin typeface="Arial" charset="0"/>
                <a:ea typeface="ＭＳ Ｐゴシック" pitchFamily="34" charset="-128"/>
              </a:rPr>
              <a:t>Kostenkategorien und Arbeitspaketen </a:t>
            </a:r>
            <a:r>
              <a:rPr lang="de-AT" sz="1800" dirty="0">
                <a:latin typeface="Arial" charset="0"/>
                <a:ea typeface="ＭＳ Ｐゴシック" pitchFamily="34" charset="-128"/>
              </a:rPr>
              <a:t/>
            </a:r>
            <a:br>
              <a:rPr lang="de-AT" sz="1800" dirty="0">
                <a:latin typeface="Arial" charset="0"/>
                <a:ea typeface="ＭＳ Ｐゴシック" pitchFamily="34" charset="-128"/>
              </a:rPr>
            </a:br>
            <a:r>
              <a:rPr lang="de-AT" sz="1800" dirty="0">
                <a:latin typeface="Arial" charset="0"/>
                <a:ea typeface="ＭＳ Ｐゴシック" pitchFamily="34" charset="-128"/>
              </a:rPr>
              <a:t>(Erläuterungen siehe Excel-Dokument)</a:t>
            </a:r>
            <a:br>
              <a:rPr lang="de-AT" sz="1800" dirty="0">
                <a:latin typeface="Arial" charset="0"/>
                <a:ea typeface="ＭＳ Ｐゴシック" pitchFamily="34" charset="-128"/>
              </a:rPr>
            </a:br>
            <a:endParaRPr lang="de-AT" sz="1800" dirty="0">
              <a:latin typeface="Arial" charset="0"/>
              <a:ea typeface="ＭＳ Ｐゴシック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 err="1">
                <a:latin typeface="Arial" charset="0"/>
                <a:ea typeface="ＭＳ Ｐゴシック" pitchFamily="34" charset="-128"/>
              </a:rPr>
              <a:t>Kostenplan_detailliert</a:t>
            </a:r>
            <a:r>
              <a:rPr lang="de-AT" sz="1800" dirty="0">
                <a:latin typeface="Arial" charset="0"/>
                <a:ea typeface="ＭＳ Ｐゴシック" pitchFamily="34" charset="-128"/>
              </a:rPr>
              <a:t>: Von allen </a:t>
            </a:r>
            <a:r>
              <a:rPr lang="de-AT" sz="1800" dirty="0" err="1">
                <a:latin typeface="Arial" charset="0"/>
                <a:ea typeface="ＭＳ Ｐゴシック" pitchFamily="34" charset="-128"/>
              </a:rPr>
              <a:t>FörderungswerberInnen</a:t>
            </a:r>
            <a:r>
              <a:rPr lang="de-AT" sz="1800" dirty="0">
                <a:latin typeface="Arial" charset="0"/>
                <a:ea typeface="ＭＳ Ｐゴシック" pitchFamily="34" charset="-128"/>
              </a:rPr>
              <a:t> und </a:t>
            </a:r>
            <a:r>
              <a:rPr lang="de-AT" sz="1800" dirty="0" err="1">
                <a:latin typeface="Arial" charset="0"/>
                <a:ea typeface="ＭＳ Ｐゴシック" pitchFamily="34" charset="-128"/>
              </a:rPr>
              <a:t>ProjektpartnerInnen</a:t>
            </a:r>
            <a:r>
              <a:rPr lang="de-AT" sz="1800" dirty="0">
                <a:latin typeface="Arial" charset="0"/>
                <a:ea typeface="ＭＳ Ｐゴシック" pitchFamily="34" charset="-128"/>
              </a:rPr>
              <a:t> einzeln vollständig auszufüllen</a:t>
            </a:r>
            <a:br>
              <a:rPr lang="de-AT" sz="1800" dirty="0">
                <a:latin typeface="Arial" charset="0"/>
                <a:ea typeface="ＭＳ Ｐゴシック" pitchFamily="34" charset="-128"/>
              </a:rPr>
            </a:br>
            <a:endParaRPr lang="de-AT" sz="1800" dirty="0">
              <a:latin typeface="Arial" charset="0"/>
              <a:ea typeface="ＭＳ Ｐゴシック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Überprüfung durch Konsortialführung anhand Checkliste</a:t>
            </a:r>
            <a:br>
              <a:rPr lang="de-AT" sz="1800" dirty="0">
                <a:latin typeface="Arial" charset="0"/>
                <a:ea typeface="ＭＳ Ｐゴシック" pitchFamily="34" charset="-128"/>
              </a:rPr>
            </a:br>
            <a:endParaRPr lang="de-AT" sz="1800" dirty="0">
              <a:latin typeface="Arial" charset="0"/>
              <a:ea typeface="ＭＳ Ｐゴシック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Zusammenfassung aller Projektkosten und Finanzierung</a:t>
            </a:r>
            <a:br>
              <a:rPr lang="de-AT" sz="1800" dirty="0">
                <a:latin typeface="Arial" charset="0"/>
                <a:ea typeface="ＭＳ Ｐゴシック" pitchFamily="34" charset="-128"/>
              </a:rPr>
            </a:br>
            <a:r>
              <a:rPr lang="de-AT" sz="1800" dirty="0">
                <a:latin typeface="Arial" charset="0"/>
                <a:ea typeface="ＭＳ Ｐゴシック" pitchFamily="34" charset="-128"/>
              </a:rPr>
              <a:t>im </a:t>
            </a:r>
            <a:r>
              <a:rPr lang="de-AT" sz="1800" dirty="0" err="1">
                <a:latin typeface="Arial" charset="0"/>
                <a:ea typeface="ＭＳ Ｐゴシック" pitchFamily="34" charset="-128"/>
              </a:rPr>
              <a:t>Kostenplan_kumuliert</a:t>
            </a:r>
            <a:endParaRPr lang="de-AT" sz="18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294" name="Textfeld 3"/>
          <p:cNvSpPr txBox="1">
            <a:spLocks noChangeArrowheads="1"/>
          </p:cNvSpPr>
          <p:nvPr/>
        </p:nvSpPr>
        <p:spPr bwMode="auto">
          <a:xfrm>
            <a:off x="522288" y="1247775"/>
            <a:ext cx="3408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endParaRPr lang="de-DE" altLang="de-DE" sz="120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cap="all" dirty="0"/>
              <a:t>FÖRDERUNGSANSUCHEN </a:t>
            </a:r>
            <a:r>
              <a:rPr lang="de-DE" cap="all" dirty="0" smtClean="0"/>
              <a:t>III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13315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r>
              <a:rPr lang="de-DE" altLang="de-DE" sz="80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sp>
        <p:nvSpPr>
          <p:cNvPr id="13316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fld id="{2E6001D5-F34B-40E2-8DB4-209508564441}" type="slidenum">
              <a:rPr lang="de-DE" altLang="de-DE" sz="800" smtClean="0"/>
              <a:pPr eaLnBrk="1" hangingPunct="1">
                <a:buClrTx/>
                <a:buSzTx/>
              </a:pPr>
              <a:t>35</a:t>
            </a:fld>
            <a:endParaRPr lang="de-DE" altLang="de-DE" sz="800" smtClean="0"/>
          </a:p>
        </p:txBody>
      </p:sp>
      <p:sp>
        <p:nvSpPr>
          <p:cNvPr id="7173" name="Inhaltsplatzhalter 3"/>
          <p:cNvSpPr>
            <a:spLocks noGrp="1"/>
          </p:cNvSpPr>
          <p:nvPr>
            <p:ph idx="1"/>
          </p:nvPr>
        </p:nvSpPr>
        <p:spPr>
          <a:xfrm>
            <a:off x="1038225" y="1962150"/>
            <a:ext cx="6711950" cy="4252913"/>
          </a:xfrm>
        </p:spPr>
        <p:txBody>
          <a:bodyPr/>
          <a:lstStyle/>
          <a:p>
            <a:pPr marL="0" indent="0" eaLnBrk="1" hangingPunct="1">
              <a:defRPr/>
            </a:pPr>
            <a:endParaRPr lang="de-AT" sz="1800" dirty="0">
              <a:latin typeface="Arial" charset="0"/>
              <a:ea typeface="ＭＳ Ｐゴシック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 smtClean="0">
                <a:latin typeface="Arial" charset="0"/>
                <a:ea typeface="ＭＳ Ｐゴシック" pitchFamily="34" charset="-128"/>
              </a:rPr>
              <a:t>Berücksichtigung </a:t>
            </a:r>
            <a:r>
              <a:rPr lang="de-AT" sz="1800" dirty="0">
                <a:latin typeface="Arial" charset="0"/>
                <a:ea typeface="ＭＳ Ｐゴシック" pitchFamily="34" charset="-128"/>
              </a:rPr>
              <a:t>der Richtlinien (Höchststundensätze,…)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de-AT" sz="1800" dirty="0">
              <a:latin typeface="Arial" charset="0"/>
              <a:ea typeface="ＭＳ Ｐゴシック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Kostenzusammensetzung und –</a:t>
            </a:r>
            <a:r>
              <a:rPr lang="de-AT" sz="1800" dirty="0" err="1">
                <a:latin typeface="Arial" charset="0"/>
                <a:ea typeface="ＭＳ Ｐゴシック" pitchFamily="34" charset="-128"/>
              </a:rPr>
              <a:t>verteilung</a:t>
            </a:r>
            <a:r>
              <a:rPr lang="de-AT" sz="1800" dirty="0">
                <a:latin typeface="Arial" charset="0"/>
                <a:ea typeface="ＭＳ Ｐゴシック" pitchFamily="34" charset="-128"/>
              </a:rPr>
              <a:t> detailliert erläutern (Projektbeschreibung)</a:t>
            </a:r>
            <a:br>
              <a:rPr lang="de-AT" sz="1800" dirty="0">
                <a:latin typeface="Arial" charset="0"/>
                <a:ea typeface="ＭＳ Ｐゴシック" pitchFamily="34" charset="-128"/>
              </a:rPr>
            </a:br>
            <a:endParaRPr lang="de-AT" sz="1800" dirty="0">
              <a:latin typeface="Arial" charset="0"/>
              <a:ea typeface="ＭＳ Ｐゴシック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Förderungssumme absolut, Förderungsquote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de-AT" sz="1800" dirty="0">
              <a:latin typeface="Arial" charset="0"/>
              <a:ea typeface="ＭＳ Ｐゴシック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Anerkennungsstichtag für </a:t>
            </a:r>
            <a:r>
              <a:rPr lang="de-AT" sz="1800" dirty="0" smtClean="0">
                <a:latin typeface="Arial" charset="0"/>
                <a:ea typeface="ＭＳ Ｐゴシック" pitchFamily="34" charset="-128"/>
              </a:rPr>
              <a:t>Kosten:</a:t>
            </a:r>
            <a:endParaRPr lang="de-AT" sz="1800" dirty="0"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defRPr/>
            </a:pPr>
            <a:r>
              <a:rPr lang="de-AT" sz="1800" dirty="0" smtClean="0">
                <a:latin typeface="Arial" charset="0"/>
                <a:ea typeface="ＭＳ Ｐゴシック" pitchFamily="34" charset="-128"/>
              </a:rPr>
              <a:t>	Projektlaufzeit </a:t>
            </a:r>
            <a:r>
              <a:rPr lang="de-AT" sz="1800" dirty="0">
                <a:latin typeface="Arial" charset="0"/>
                <a:ea typeface="ＭＳ Ｐゴシック" pitchFamily="34" charset="-128"/>
              </a:rPr>
              <a:t>beginnt mit dem Entstehen und </a:t>
            </a:r>
            <a:r>
              <a:rPr lang="de-AT" sz="1800" dirty="0" smtClean="0">
                <a:latin typeface="Arial" charset="0"/>
                <a:ea typeface="ＭＳ Ｐゴシック" pitchFamily="34" charset="-128"/>
              </a:rPr>
              <a:t>	</a:t>
            </a:r>
            <a:r>
              <a:rPr lang="de-AT" sz="1800" dirty="0" err="1" smtClean="0">
                <a:latin typeface="Arial" charset="0"/>
                <a:ea typeface="ＭＳ Ｐゴシック" pitchFamily="34" charset="-128"/>
              </a:rPr>
              <a:t>Geltendmachen</a:t>
            </a:r>
            <a:r>
              <a:rPr lang="de-AT" sz="1800" dirty="0" smtClean="0">
                <a:latin typeface="Arial" charset="0"/>
                <a:ea typeface="ＭＳ Ｐゴシック" pitchFamily="34" charset="-128"/>
              </a:rPr>
              <a:t> </a:t>
            </a:r>
            <a:r>
              <a:rPr lang="de-AT" sz="1800" dirty="0">
                <a:latin typeface="Arial" charset="0"/>
                <a:ea typeface="ＭＳ Ｐゴシック" pitchFamily="34" charset="-128"/>
              </a:rPr>
              <a:t>der ersten förderbaren Kosten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de-AT" sz="1800" dirty="0">
              <a:latin typeface="Arial" charset="0"/>
              <a:ea typeface="ＭＳ Ｐゴシック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Abrechnung erfolgt zu </a:t>
            </a:r>
            <a:r>
              <a:rPr lang="de-AT" sz="1800" b="1" dirty="0">
                <a:latin typeface="Arial" charset="0"/>
                <a:ea typeface="ＭＳ Ｐゴシック" pitchFamily="34" charset="-128"/>
              </a:rPr>
              <a:t>IST-Kosten</a:t>
            </a:r>
          </a:p>
        </p:txBody>
      </p:sp>
      <p:sp>
        <p:nvSpPr>
          <p:cNvPr id="13318" name="Textfeld 3"/>
          <p:cNvSpPr txBox="1">
            <a:spLocks noChangeArrowheads="1"/>
          </p:cNvSpPr>
          <p:nvPr/>
        </p:nvSpPr>
        <p:spPr bwMode="auto">
          <a:xfrm>
            <a:off x="522288" y="1247775"/>
            <a:ext cx="3408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endParaRPr lang="de-DE" altLang="de-DE" sz="120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 eaLnBrk="1" hangingPunct="1"/>
            <a:r>
              <a:rPr lang="de-AT" altLang="de-DE" sz="2400" smtClean="0">
                <a:latin typeface="Arial" charset="0"/>
                <a:ea typeface="ＭＳ Ｐゴシック" pitchFamily="34" charset="-128"/>
              </a:rPr>
              <a:t>Programmspezifika</a:t>
            </a:r>
          </a:p>
        </p:txBody>
      </p:sp>
      <p:sp>
        <p:nvSpPr>
          <p:cNvPr id="14339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r>
              <a:rPr lang="de-DE" altLang="de-DE" sz="80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sp>
        <p:nvSpPr>
          <p:cNvPr id="14340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fld id="{563BE143-0765-4B1A-87D6-AA23342D062B}" type="slidenum">
              <a:rPr lang="de-DE" altLang="de-DE" sz="800" smtClean="0"/>
              <a:pPr eaLnBrk="1" hangingPunct="1">
                <a:buClrTx/>
                <a:buSzTx/>
              </a:pPr>
              <a:t>36</a:t>
            </a:fld>
            <a:endParaRPr lang="de-DE" altLang="de-DE" sz="800" smtClean="0"/>
          </a:p>
        </p:txBody>
      </p:sp>
      <p:sp>
        <p:nvSpPr>
          <p:cNvPr id="14341" name="Inhaltsplatzhalter 3"/>
          <p:cNvSpPr>
            <a:spLocks noGrp="1"/>
          </p:cNvSpPr>
          <p:nvPr>
            <p:ph idx="1"/>
          </p:nvPr>
        </p:nvSpPr>
        <p:spPr>
          <a:xfrm>
            <a:off x="1038225" y="1962150"/>
            <a:ext cx="6711950" cy="4252913"/>
          </a:xfrm>
        </p:spPr>
        <p:txBody>
          <a:bodyPr/>
          <a:lstStyle/>
          <a:p>
            <a:pPr marL="285750" indent="-285750" eaLnBrk="1" hangingPunct="1">
              <a:buFontTx/>
              <a:buChar char="•"/>
            </a:pPr>
            <a:r>
              <a:rPr lang="de-DE" altLang="de-DE" sz="1800" b="1" smtClean="0">
                <a:latin typeface="Arial" charset="0"/>
                <a:ea typeface="ＭＳ Ｐゴシック" pitchFamily="34" charset="-128"/>
              </a:rPr>
              <a:t>Kosten für Projektmanagement</a:t>
            </a:r>
            <a:r>
              <a:rPr lang="de-DE" altLang="de-DE" sz="1800" smtClean="0">
                <a:latin typeface="Arial" charset="0"/>
                <a:ea typeface="ＭＳ Ｐゴシック" pitchFamily="34" charset="-128"/>
              </a:rPr>
              <a:t>: Die Kosten für Projektmanagement (z.B. für Verwaltung des Netzwerks, Schulungsorganisation) dürfen maximal 10 % der Gesamtkosten des Projekts betragen.</a:t>
            </a:r>
          </a:p>
          <a:p>
            <a:pPr marL="285750" indent="-285750" eaLnBrk="1" hangingPunct="1">
              <a:buFontTx/>
              <a:buChar char="•"/>
            </a:pPr>
            <a:endParaRPr lang="de-AT" altLang="de-DE" sz="1800" smtClean="0">
              <a:latin typeface="Arial" charset="0"/>
              <a:ea typeface="ＭＳ Ｐゴシック" pitchFamily="34" charset="-128"/>
            </a:endParaRPr>
          </a:p>
          <a:p>
            <a:pPr marL="285750" indent="-285750" eaLnBrk="1" hangingPunct="1">
              <a:buFontTx/>
              <a:buChar char="•"/>
            </a:pPr>
            <a:r>
              <a:rPr lang="de-DE" altLang="de-DE" sz="1800" b="1" smtClean="0">
                <a:latin typeface="Arial" charset="0"/>
                <a:ea typeface="ＭＳ Ｐゴシック" pitchFamily="34" charset="-128"/>
              </a:rPr>
              <a:t>Drittkosten</a:t>
            </a:r>
            <a:r>
              <a:rPr lang="de-DE" altLang="de-DE" sz="1800" smtClean="0">
                <a:latin typeface="Arial" charset="0"/>
                <a:ea typeface="ＭＳ Ｐゴシック" pitchFamily="34" charset="-128"/>
              </a:rPr>
              <a:t>: Insgesamt dürfen die Drittkosten nicht mehr als 30 % der Gesamtkosten des Projekts betragen. FörderungswerberIn und geförderte PartnerInnen dürfen nicht gleichzeitig Drittleister sein.</a:t>
            </a:r>
          </a:p>
          <a:p>
            <a:pPr marL="285750" indent="-285750" eaLnBrk="1" hangingPunct="1">
              <a:buFontTx/>
              <a:buChar char="•"/>
            </a:pPr>
            <a:endParaRPr lang="de-AT" altLang="de-DE" sz="1800" smtClean="0">
              <a:latin typeface="Arial" charset="0"/>
              <a:ea typeface="ＭＳ Ｐゴシック" pitchFamily="34" charset="-128"/>
            </a:endParaRPr>
          </a:p>
          <a:p>
            <a:pPr marL="285750" indent="-285750" eaLnBrk="1" hangingPunct="1">
              <a:buFontTx/>
              <a:buChar char="•"/>
            </a:pPr>
            <a:r>
              <a:rPr lang="de-DE" altLang="de-DE" sz="1800" b="1" smtClean="0">
                <a:latin typeface="Arial" charset="0"/>
                <a:ea typeface="ＭＳ Ｐゴシック" pitchFamily="34" charset="-128"/>
              </a:rPr>
              <a:t>Kosten für Akquisition und die Umsetzung</a:t>
            </a:r>
            <a:r>
              <a:rPr lang="de-DE" altLang="de-DE" sz="1800" smtClean="0">
                <a:latin typeface="Arial" charset="0"/>
                <a:ea typeface="ＭＳ Ｐゴシック" pitchFamily="34" charset="-128"/>
              </a:rPr>
              <a:t> von Folgeprojekten sind nicht förderbar.</a:t>
            </a:r>
            <a:endParaRPr lang="de-AT" altLang="de-DE" sz="180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342" name="Textfeld 3"/>
          <p:cNvSpPr txBox="1">
            <a:spLocks noChangeArrowheads="1"/>
          </p:cNvSpPr>
          <p:nvPr/>
        </p:nvSpPr>
        <p:spPr bwMode="auto">
          <a:xfrm>
            <a:off x="522288" y="1247775"/>
            <a:ext cx="3408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endParaRPr lang="de-DE" altLang="de-DE" sz="120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cap="all" dirty="0" err="1" smtClean="0">
                <a:ea typeface="+mj-ea"/>
                <a:cs typeface="+mj-cs"/>
              </a:rPr>
              <a:t>zusammenfassung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15363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r>
              <a:rPr lang="de-DE" altLang="de-DE" sz="80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sp>
        <p:nvSpPr>
          <p:cNvPr id="15364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fld id="{C36BFF5F-4BF7-4311-9FDA-D401A6009D64}" type="slidenum">
              <a:rPr lang="de-DE" altLang="de-DE" sz="800" smtClean="0"/>
              <a:pPr eaLnBrk="1" hangingPunct="1">
                <a:buClrTx/>
                <a:buSzTx/>
              </a:pPr>
              <a:t>37</a:t>
            </a:fld>
            <a:endParaRPr lang="de-DE" altLang="de-DE" sz="800" smtClean="0"/>
          </a:p>
        </p:txBody>
      </p:sp>
      <p:sp>
        <p:nvSpPr>
          <p:cNvPr id="7173" name="Inhaltsplatzhalter 3"/>
          <p:cNvSpPr>
            <a:spLocks noGrp="1"/>
          </p:cNvSpPr>
          <p:nvPr>
            <p:ph idx="1"/>
          </p:nvPr>
        </p:nvSpPr>
        <p:spPr>
          <a:xfrm>
            <a:off x="1038225" y="1962150"/>
            <a:ext cx="6711950" cy="4252913"/>
          </a:xfrm>
        </p:spPr>
        <p:txBody>
          <a:bodyPr/>
          <a:lstStyle/>
          <a:p>
            <a:pPr marL="0" indent="0" eaLnBrk="1" hangingPunct="1">
              <a:defRPr/>
            </a:pPr>
            <a:endParaRPr lang="de-AT" sz="1800" dirty="0"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Förderbare Kosten entstehen nachweislich: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direkt,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tatsächlich und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zusätzlich (zum herkömmlichen Betriebsaufwand)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für die Dauer der geförderten Tätigkeit </a:t>
            </a:r>
          </a:p>
          <a:p>
            <a:pPr marL="0" indent="0" eaLnBrk="1" hangingPunct="1">
              <a:defRPr/>
            </a:pPr>
            <a:endParaRPr lang="de-AT" sz="1800" dirty="0"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defRPr/>
            </a:pPr>
            <a:r>
              <a:rPr lang="de-AT" sz="1800" dirty="0" smtClean="0">
                <a:latin typeface="Arial" charset="0"/>
                <a:ea typeface="ＭＳ Ｐゴシック" pitchFamily="34" charset="-128"/>
              </a:rPr>
              <a:t>Regelungen zu Kosten:</a:t>
            </a:r>
            <a:endParaRPr lang="de-AT" sz="1800" dirty="0">
              <a:latin typeface="Arial" charset="0"/>
              <a:ea typeface="ＭＳ Ｐゴシック" pitchFamily="34" charset="-128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Kostenleitfaden Version 1.3.</a:t>
            </a:r>
            <a:br>
              <a:rPr lang="de-AT" sz="1800" dirty="0">
                <a:latin typeface="Arial" charset="0"/>
                <a:ea typeface="ＭＳ Ｐゴシック" pitchFamily="34" charset="-128"/>
              </a:rPr>
            </a:br>
            <a:endParaRPr lang="de-AT" sz="1800" dirty="0"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Förderungsansuchen (Excel-Dokument): 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„</a:t>
            </a:r>
            <a:r>
              <a:rPr lang="de-AT" sz="1800" dirty="0" err="1">
                <a:latin typeface="Arial" charset="0"/>
                <a:ea typeface="ＭＳ Ｐゴシック" pitchFamily="34" charset="-128"/>
              </a:rPr>
              <a:t>Kostenplan_detailliert</a:t>
            </a:r>
            <a:r>
              <a:rPr lang="de-AT" sz="1800" dirty="0">
                <a:latin typeface="Arial" charset="0"/>
                <a:ea typeface="ＭＳ Ｐゴシック" pitchFamily="34" charset="-128"/>
              </a:rPr>
              <a:t>“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de-AT" sz="1800" dirty="0">
                <a:latin typeface="Arial" charset="0"/>
                <a:ea typeface="ＭＳ Ｐゴシック" pitchFamily="34" charset="-128"/>
              </a:rPr>
              <a:t>„</a:t>
            </a:r>
            <a:r>
              <a:rPr lang="de-AT" sz="1800" dirty="0" err="1">
                <a:latin typeface="Arial" charset="0"/>
                <a:ea typeface="ＭＳ Ｐゴシック" pitchFamily="34" charset="-128"/>
              </a:rPr>
              <a:t>Kostenplan_kumuliert</a:t>
            </a:r>
            <a:r>
              <a:rPr lang="de-AT" sz="1800" dirty="0" smtClean="0">
                <a:latin typeface="Arial" charset="0"/>
                <a:ea typeface="ＭＳ Ｐゴシック" pitchFamily="34" charset="-128"/>
              </a:rPr>
              <a:t>“</a:t>
            </a:r>
          </a:p>
        </p:txBody>
      </p:sp>
      <p:sp>
        <p:nvSpPr>
          <p:cNvPr id="15366" name="Textfeld 3"/>
          <p:cNvSpPr txBox="1">
            <a:spLocks noChangeArrowheads="1"/>
          </p:cNvSpPr>
          <p:nvPr/>
        </p:nvSpPr>
        <p:spPr bwMode="auto">
          <a:xfrm>
            <a:off x="522288" y="1247775"/>
            <a:ext cx="34083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Tx/>
              <a:buSzTx/>
            </a:pPr>
            <a:endParaRPr lang="de-DE" altLang="de-DE" sz="1200">
              <a:solidFill>
                <a:srgbClr val="565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el 2"/>
          <p:cNvSpPr>
            <a:spLocks noGrp="1"/>
          </p:cNvSpPr>
          <p:nvPr>
            <p:ph type="ctrTitle"/>
          </p:nvPr>
        </p:nvSpPr>
        <p:spPr>
          <a:xfrm>
            <a:off x="1400175" y="2335213"/>
            <a:ext cx="4708525" cy="1806575"/>
          </a:xfrm>
        </p:spPr>
        <p:txBody>
          <a:bodyPr>
            <a:normAutofit/>
          </a:bodyPr>
          <a:lstStyle/>
          <a:p>
            <a:r>
              <a:rPr lang="de-AT" kern="0" cap="none" dirty="0" smtClean="0">
                <a:solidFill>
                  <a:srgbClr val="E34723"/>
                </a:solidFill>
                <a:latin typeface="Arial" charset="0"/>
                <a:ea typeface="+mj-ea"/>
                <a:cs typeface="+mj-cs"/>
              </a:rPr>
              <a:t>FRAGEN</a:t>
            </a:r>
            <a:endParaRPr lang="de-DE" dirty="0" smtClean="0">
              <a:solidFill>
                <a:srgbClr val="E34723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70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1AE4ADEA-E8DC-4C52-9ACB-295C91D6B19B}" type="slidenum">
              <a:rPr lang="de-DE"/>
              <a:pPr/>
              <a:t>3</a:t>
            </a:fld>
            <a:endParaRPr lang="de-DE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2028877"/>
            <a:ext cx="7920037" cy="4259262"/>
          </a:xfrm>
        </p:spPr>
        <p:txBody>
          <a:bodyPr/>
          <a:lstStyle/>
          <a:p>
            <a:pPr lvl="0" defTabSz="914400">
              <a:lnSpc>
                <a:spcPct val="110000"/>
              </a:lnSpc>
              <a:spcBef>
                <a:spcPct val="70000"/>
              </a:spcBef>
              <a:buClr>
                <a:srgbClr val="FF3300"/>
              </a:buClr>
              <a:buSzTx/>
              <a:buFontTx/>
              <a:buChar char="•"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</a:t>
            </a:r>
            <a:r>
              <a:rPr lang="de-DE" sz="2000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hematisch </a:t>
            </a: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offene Ausschreibungen</a:t>
            </a:r>
          </a:p>
          <a:p>
            <a:pPr lvl="0" defTabSz="914400">
              <a:lnSpc>
                <a:spcPct val="110000"/>
              </a:lnSpc>
              <a:spcBef>
                <a:spcPct val="70000"/>
              </a:spcBef>
              <a:buClr>
                <a:srgbClr val="FF3300"/>
              </a:buClr>
              <a:buSzTx/>
              <a:buFontTx/>
              <a:buChar char="•"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2 Programmlinien: „Aufbau“ und „Kooperation und Netzwerke“     (Möglichkeit zur Kooperation auch auf transnationaler Ebene)</a:t>
            </a:r>
          </a:p>
          <a:p>
            <a:pPr lvl="0" defTabSz="914400">
              <a:lnSpc>
                <a:spcPct val="110000"/>
              </a:lnSpc>
              <a:spcBef>
                <a:spcPct val="70000"/>
              </a:spcBef>
              <a:buClr>
                <a:srgbClr val="FF3300"/>
              </a:buClr>
              <a:buSzTx/>
              <a:buFontTx/>
              <a:buChar char="•"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Regelmäßige </a:t>
            </a:r>
            <a:r>
              <a:rPr lang="de-DE" sz="2000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Ausschreibungen </a:t>
            </a:r>
            <a:endParaRPr lang="de-DE" sz="2000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lvl="0" defTabSz="914400">
              <a:lnSpc>
                <a:spcPct val="110000"/>
              </a:lnSpc>
              <a:spcBef>
                <a:spcPct val="70000"/>
              </a:spcBef>
              <a:buClr>
                <a:srgbClr val="FF3300"/>
              </a:buClr>
              <a:buSzTx/>
              <a:buFontTx/>
              <a:buChar char="•"/>
            </a:pPr>
            <a:r>
              <a:rPr lang="de-DE" sz="2000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Gemeinsame Förderungsinitiative des </a:t>
            </a: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BMVIT und des BMWFJ</a:t>
            </a:r>
          </a:p>
          <a:p>
            <a:endParaRPr lang="de-DE" sz="2200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531812" y="450850"/>
            <a:ext cx="661633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 kern="1200">
                <a:solidFill>
                  <a:schemeClr val="accent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de-DE" cap="all" dirty="0" smtClean="0"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de-DE" cap="all" dirty="0"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de-DE" sz="2000" cap="all" dirty="0">
                <a:ea typeface="+mj-ea"/>
                <a:cs typeface="+mj-cs"/>
              </a:rPr>
              <a:t/>
            </a:r>
            <a:br>
              <a:rPr lang="de-DE" sz="2000" cap="all" dirty="0">
                <a:ea typeface="+mj-ea"/>
                <a:cs typeface="+mj-cs"/>
              </a:rPr>
            </a:br>
            <a:r>
              <a:rPr lang="de-DE" sz="2000" cap="all" dirty="0">
                <a:ea typeface="+mj-ea"/>
                <a:cs typeface="+mj-cs"/>
              </a:rPr>
              <a:t>COIN – zur Verbesserung der </a:t>
            </a:r>
            <a:r>
              <a:rPr lang="de-DE" sz="2000" cap="all" dirty="0" smtClean="0">
                <a:ea typeface="+mj-ea"/>
                <a:cs typeface="+mj-cs"/>
              </a:rPr>
              <a:t>Umsetzung</a:t>
            </a:r>
            <a:br>
              <a:rPr lang="de-DE" sz="2000" cap="all" dirty="0" smtClean="0">
                <a:ea typeface="+mj-ea"/>
                <a:cs typeface="+mj-cs"/>
              </a:rPr>
            </a:br>
            <a:r>
              <a:rPr lang="de-DE" sz="2000" cap="all" dirty="0" smtClean="0">
                <a:ea typeface="+mj-ea"/>
                <a:cs typeface="+mj-cs"/>
              </a:rPr>
              <a:t>von Wissen </a:t>
            </a:r>
            <a:r>
              <a:rPr lang="de-DE" sz="2000" cap="all" dirty="0">
                <a:ea typeface="+mj-ea"/>
                <a:cs typeface="+mj-cs"/>
              </a:rPr>
              <a:t>in Innovation </a:t>
            </a:r>
          </a:p>
        </p:txBody>
      </p:sp>
      <p:sp>
        <p:nvSpPr>
          <p:cNvPr id="10" name="Fußzeilenplatzhalter 4"/>
          <p:cNvSpPr txBox="1">
            <a:spLocks/>
          </p:cNvSpPr>
          <p:nvPr/>
        </p:nvSpPr>
        <p:spPr>
          <a:xfrm>
            <a:off x="531813" y="6443663"/>
            <a:ext cx="5711825" cy="365125"/>
          </a:xfrm>
          <a:prstGeom prst="rect">
            <a:avLst/>
          </a:prstGeom>
          <a:noFill/>
          <a:ln/>
        </p:spPr>
        <p:txBody>
          <a:bodyPr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de-DE" sz="800" dirty="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</p:spTree>
    <p:extLst>
      <p:ext uri="{BB962C8B-B14F-4D97-AF65-F5344CB8AC3E}">
        <p14:creationId xmlns:p14="http://schemas.microsoft.com/office/powerpoint/2010/main" val="17586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de-DE" cap="none" dirty="0">
                <a:latin typeface="Arial" pitchFamily="34" charset="0"/>
                <a:ea typeface="ＭＳ Ｐゴシック" pitchFamily="34" charset="-128"/>
              </a:rPr>
              <a:t>DANKE FÜR IHRE AUFMERKSAMKEIT</a:t>
            </a:r>
            <a:endParaRPr lang="de-DE" cap="none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5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BF14467-3B6D-402A-BA5C-8C5E789B56DE}" type="slidenum">
              <a:rPr lang="de-DE">
                <a:solidFill>
                  <a:srgbClr val="000000"/>
                </a:solidFill>
              </a:rPr>
              <a:pPr eaLnBrk="1" hangingPunct="1"/>
              <a:t>39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780692" y="1707138"/>
            <a:ext cx="4572000" cy="3133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marR="0" lvl="0" indent="-381000" algn="ctr" defTabSz="91440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COIN</a:t>
            </a:r>
            <a:r>
              <a:rPr kumimoji="0" lang="de-DE" sz="13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de-DE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Programm-Management </a:t>
            </a:r>
          </a:p>
          <a:p>
            <a:pPr marL="381000" marR="0" lvl="0" indent="-381000" algn="ctr" defTabSz="91440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hlinkClick r:id="rId2"/>
              </a:rPr>
              <a:t>martin.reishofer@ffg.at</a:t>
            </a:r>
            <a:r>
              <a:rPr kumimoji="0" lang="de-DE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,</a:t>
            </a:r>
            <a:r>
              <a:rPr kumimoji="0" lang="de-DE" sz="13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de-DE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DW 2402</a:t>
            </a:r>
          </a:p>
          <a:p>
            <a:pPr marL="381000" marR="0" lvl="0" indent="-381000" algn="ctr" defTabSz="91440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hlinkClick r:id="rId3"/>
              </a:rPr>
              <a:t>barbara.klimon@ffg.at</a:t>
            </a:r>
            <a:r>
              <a:rPr kumimoji="0" lang="de-DE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,</a:t>
            </a:r>
            <a:r>
              <a:rPr lang="de-DE" sz="1300" kern="0" dirty="0">
                <a:solidFill>
                  <a:srgbClr val="000000"/>
                </a:solidFill>
                <a:ea typeface="+mn-ea"/>
              </a:rPr>
              <a:t> </a:t>
            </a:r>
            <a:r>
              <a:rPr kumimoji="0" lang="de-DE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DW 2305</a:t>
            </a:r>
          </a:p>
          <a:p>
            <a:pPr marL="381000" marR="0" lvl="0" indent="-381000" algn="ctr" defTabSz="91440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00" kern="0" dirty="0" err="1" smtClean="0">
                <a:solidFill>
                  <a:srgbClr val="000000"/>
                </a:solidFill>
                <a:ea typeface="+mn-ea"/>
                <a:hlinkClick r:id="rId4"/>
              </a:rPr>
              <a:t>sonja</a:t>
            </a:r>
            <a:r>
              <a:rPr kumimoji="0" lang="de-DE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hlinkClick r:id="rId4"/>
              </a:rPr>
              <a:t>.kopic@ffg.at</a:t>
            </a:r>
            <a:r>
              <a:rPr kumimoji="0" lang="de-DE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,</a:t>
            </a:r>
            <a:r>
              <a:rPr kumimoji="0" lang="de-DE" sz="13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de-DE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</a:rPr>
              <a:t>DW 2405</a:t>
            </a:r>
          </a:p>
          <a:p>
            <a:pPr marL="381000" marR="0" lvl="0" indent="-381000" algn="ctr" defTabSz="91440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300" kern="0" dirty="0">
              <a:solidFill>
                <a:srgbClr val="000000"/>
              </a:solidFill>
              <a:ea typeface="+mn-ea"/>
            </a:endParaRPr>
          </a:p>
          <a:p>
            <a:pPr marL="381000" marR="0" lvl="0" indent="-381000" algn="ctr" defTabSz="91440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00" b="1" kern="0" dirty="0" smtClean="0">
                <a:solidFill>
                  <a:srgbClr val="000000"/>
                </a:solidFill>
                <a:ea typeface="+mn-ea"/>
              </a:rPr>
              <a:t>Projektcontrolling und Audit</a:t>
            </a:r>
          </a:p>
          <a:p>
            <a:pPr marL="381000" marR="0" lvl="0" indent="-381000" algn="ctr" defTabSz="91440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00" kern="0" dirty="0" smtClean="0">
                <a:solidFill>
                  <a:srgbClr val="000000"/>
                </a:solidFill>
                <a:ea typeface="+mn-ea"/>
                <a:hlinkClick r:id="rId5"/>
              </a:rPr>
              <a:t>martina.amon@ffg.at</a:t>
            </a:r>
            <a:r>
              <a:rPr lang="de-DE" sz="1300" kern="0" dirty="0" smtClean="0">
                <a:solidFill>
                  <a:srgbClr val="000000"/>
                </a:solidFill>
                <a:ea typeface="+mn-ea"/>
              </a:rPr>
              <a:t>, DW 6081</a:t>
            </a:r>
          </a:p>
          <a:p>
            <a:pPr marL="381000" marR="0" lvl="0" indent="-381000" algn="ctr" defTabSz="91440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300" kern="0" dirty="0" smtClean="0">
                <a:solidFill>
                  <a:srgbClr val="000000"/>
                </a:solidFill>
                <a:ea typeface="+mn-ea"/>
                <a:hlinkClick r:id="rId6"/>
              </a:rPr>
              <a:t>christian.barnet@ffg.at</a:t>
            </a:r>
            <a:r>
              <a:rPr lang="de-DE" sz="1300" kern="0" dirty="0" smtClean="0">
                <a:solidFill>
                  <a:srgbClr val="000000"/>
                </a:solidFill>
                <a:ea typeface="+mn-ea"/>
              </a:rPr>
              <a:t>, DW 6079</a:t>
            </a:r>
          </a:p>
          <a:p>
            <a:pPr marL="381000" marR="0" lvl="0" indent="-381000" algn="ctr" defTabSz="91440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300" b="1" kern="0" dirty="0">
              <a:solidFill>
                <a:srgbClr val="000000"/>
              </a:solidFill>
              <a:ea typeface="+mn-ea"/>
            </a:endParaRPr>
          </a:p>
          <a:p>
            <a:pPr marL="381000" marR="0" lvl="0" indent="-381000" algn="ctr" defTabSz="91440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300" b="1" kern="0" dirty="0" smtClean="0">
              <a:solidFill>
                <a:srgbClr val="000000"/>
              </a:solidFill>
              <a:ea typeface="+mn-ea"/>
            </a:endParaRPr>
          </a:p>
          <a:p>
            <a:pPr marL="381000" marR="0" lvl="0" indent="-381000" algn="ctr" defTabSz="91440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300" kern="0" dirty="0" smtClean="0">
              <a:solidFill>
                <a:srgbClr val="000000"/>
              </a:solidFill>
              <a:ea typeface="+mn-ea"/>
            </a:endParaRPr>
          </a:p>
          <a:p>
            <a:pPr marL="381000" marR="0" lvl="0" indent="-381000" algn="r" defTabSz="91440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47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el 2"/>
          <p:cNvSpPr>
            <a:spLocks noGrp="1"/>
          </p:cNvSpPr>
          <p:nvPr>
            <p:ph type="ctrTitle"/>
          </p:nvPr>
        </p:nvSpPr>
        <p:spPr>
          <a:xfrm>
            <a:off x="865154" y="2626468"/>
            <a:ext cx="5652378" cy="1427771"/>
          </a:xfrm>
        </p:spPr>
        <p:txBody>
          <a:bodyPr/>
          <a:lstStyle/>
          <a:p>
            <a:r>
              <a:rPr lang="de-DE" sz="2400" cap="all" dirty="0" smtClean="0">
                <a:latin typeface="Arial" charset="0"/>
                <a:ea typeface="ＭＳ Ｐゴシック" pitchFamily="34" charset="-128"/>
              </a:rPr>
              <a:t>Eckpunkte</a:t>
            </a:r>
            <a:br>
              <a:rPr lang="de-DE" sz="2400" cap="all" dirty="0" smtClean="0">
                <a:latin typeface="Arial" charset="0"/>
                <a:ea typeface="ＭＳ Ｐゴシック" pitchFamily="34" charset="-128"/>
              </a:rPr>
            </a:br>
            <a:r>
              <a:rPr lang="de-DE" sz="2400" cap="all" dirty="0" smtClean="0">
                <a:latin typeface="Arial" charset="0"/>
                <a:ea typeface="ＭＳ Ｐゴシック" pitchFamily="34" charset="-128"/>
              </a:rPr>
              <a:t>5. Ausschreibung COIN „Aufbau“ </a:t>
            </a:r>
            <a:r>
              <a:rPr lang="de-DE" cap="all" dirty="0" smtClean="0">
                <a:latin typeface="Arial" charset="0"/>
                <a:ea typeface="ＭＳ Ｐゴシック" pitchFamily="34" charset="-128"/>
              </a:rPr>
              <a:t/>
            </a:r>
            <a:br>
              <a:rPr lang="de-DE" cap="all" dirty="0" smtClean="0">
                <a:latin typeface="Arial" charset="0"/>
                <a:ea typeface="ＭＳ Ｐゴシック" pitchFamily="34" charset="-128"/>
              </a:rPr>
            </a:br>
            <a:r>
              <a:rPr lang="de-DE" sz="2400" cap="all" dirty="0" smtClean="0">
                <a:latin typeface="Arial" charset="0"/>
                <a:ea typeface="ＭＳ Ｐゴシック" pitchFamily="34" charset="-128"/>
              </a:rPr>
              <a:t>1.10.2013 – 14.2.2014</a:t>
            </a:r>
          </a:p>
        </p:txBody>
      </p:sp>
    </p:spTree>
    <p:extLst>
      <p:ext uri="{BB962C8B-B14F-4D97-AF65-F5344CB8AC3E}">
        <p14:creationId xmlns:p14="http://schemas.microsoft.com/office/powerpoint/2010/main" val="34472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1AE4ADEA-E8DC-4C52-9ACB-295C91D6B19B}" type="slidenum">
              <a:rPr lang="de-DE"/>
              <a:pPr/>
              <a:t>5</a:t>
            </a:fld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531813" y="450850"/>
            <a:ext cx="598234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 kern="1200">
                <a:solidFill>
                  <a:schemeClr val="accent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cap="all" dirty="0">
                <a:ea typeface="+mj-ea"/>
                <a:cs typeface="+mj-cs"/>
              </a:rPr>
              <a:t>Bisherige Ausschreibungen</a:t>
            </a:r>
            <a:br>
              <a:rPr lang="de-DE" cap="all" dirty="0">
                <a:ea typeface="+mj-ea"/>
                <a:cs typeface="+mj-cs"/>
              </a:rPr>
            </a:br>
            <a:r>
              <a:rPr lang="de-DE" cap="all" dirty="0">
                <a:ea typeface="+mj-ea"/>
                <a:cs typeface="+mj-cs"/>
              </a:rPr>
              <a:t>COIN Aufbau</a:t>
            </a:r>
          </a:p>
        </p:txBody>
      </p:sp>
      <p:sp>
        <p:nvSpPr>
          <p:cNvPr id="10" name="Fußzeilenplatzhalter 4"/>
          <p:cNvSpPr txBox="1">
            <a:spLocks/>
          </p:cNvSpPr>
          <p:nvPr/>
        </p:nvSpPr>
        <p:spPr>
          <a:xfrm>
            <a:off x="531813" y="6443663"/>
            <a:ext cx="5711825" cy="365125"/>
          </a:xfrm>
          <a:prstGeom prst="rect">
            <a:avLst/>
          </a:prstGeom>
          <a:noFill/>
          <a:ln/>
        </p:spPr>
        <p:txBody>
          <a:bodyPr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de-DE" sz="800" dirty="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711299"/>
              </p:ext>
            </p:extLst>
          </p:nvPr>
        </p:nvGraphicFramePr>
        <p:xfrm>
          <a:off x="993531" y="2365131"/>
          <a:ext cx="6819899" cy="2563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099"/>
                <a:gridCol w="1219200"/>
                <a:gridCol w="1219200"/>
                <a:gridCol w="1219200"/>
                <a:gridCol w="1219200"/>
              </a:tblGrid>
              <a:tr h="574095">
                <a:tc>
                  <a:txBody>
                    <a:bodyPr/>
                    <a:lstStyle/>
                    <a:p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1.</a:t>
                      </a:r>
                      <a:r>
                        <a:rPr lang="de-DE" sz="1600" b="1" baseline="0" dirty="0" smtClean="0"/>
                        <a:t> AS</a:t>
                      </a:r>
                      <a:endParaRPr lang="de-D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2. AS</a:t>
                      </a:r>
                      <a:endParaRPr lang="de-D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3. AS</a:t>
                      </a:r>
                      <a:endParaRPr lang="de-DE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AS</a:t>
                      </a:r>
                      <a:endParaRPr lang="de-DE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3117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Eingereichte Projekte</a:t>
                      </a:r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49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72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100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de-DE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63117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Geförderte</a:t>
                      </a:r>
                      <a:r>
                        <a:rPr lang="de-DE" sz="1600" b="1" baseline="0" dirty="0" smtClean="0"/>
                        <a:t> Projekte</a:t>
                      </a:r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17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12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21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de-DE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63117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Bundesförderung</a:t>
                      </a:r>
                      <a:r>
                        <a:rPr lang="de-DE" sz="1600" b="1" baseline="0" dirty="0" smtClean="0"/>
                        <a:t> in Mio. EUR</a:t>
                      </a:r>
                      <a:endParaRPr lang="de-DE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6,8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7,2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15,8</a:t>
                      </a:r>
                      <a:endParaRPr lang="de-D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12,4</a:t>
                      </a:r>
                      <a:endParaRPr lang="de-DE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0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1AE4ADEA-E8DC-4C52-9ACB-295C91D6B19B}" type="slidenum">
              <a:rPr lang="de-DE"/>
              <a:pPr/>
              <a:t>6</a:t>
            </a:fld>
            <a:endParaRPr lang="de-DE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920037" cy="4259262"/>
          </a:xfrm>
        </p:spPr>
        <p:txBody>
          <a:bodyPr/>
          <a:lstStyle/>
          <a:p>
            <a:pPr lvl="0" defTabSz="914400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Entwicklung und Stärkung zentraler Kompetenzen und Funktionen bei Anbietern der angewandten Forschung</a:t>
            </a:r>
          </a:p>
          <a:p>
            <a:pPr marL="742950" lvl="1" indent="-285750" defTabSz="914400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</a:rPr>
              <a:t>Verbreiterung der Wissensbasis und Entwicklung des entsprechenden Humanpotenzials</a:t>
            </a:r>
          </a:p>
          <a:p>
            <a:pPr marL="742950" lvl="1" indent="-285750" defTabSz="914400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</a:rPr>
              <a:t>Schaffung von Strukturen, um in weiterer Folge systematisch und in Kooperation mit dem Unternehmenssektor anwendungsbezogene FEI zu betreiben</a:t>
            </a:r>
          </a:p>
          <a:p>
            <a:pPr marL="742950" lvl="1" indent="-285750" defTabSz="914400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</a:rPr>
              <a:t>Auf- und Ausbau von Kompetenzen und Ressourcen</a:t>
            </a:r>
          </a:p>
          <a:p>
            <a:pPr marL="742950" lvl="1" indent="-285750" defTabSz="914400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Tx/>
              <a:buNone/>
            </a:pPr>
            <a:endParaRPr lang="de-DE" sz="2000" kern="0" dirty="0">
              <a:solidFill>
                <a:srgbClr val="000000"/>
              </a:solidFill>
              <a:latin typeface="Arial" charset="0"/>
            </a:endParaRPr>
          </a:p>
          <a:p>
            <a:pPr marL="742950" lvl="1" indent="-285750" defTabSz="914400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SzTx/>
              <a:buNone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de-DE" sz="2000" kern="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F&amp;E-Einrichtungen als Starker </a:t>
            </a:r>
            <a:r>
              <a:rPr lang="de-DE" sz="2000" kern="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Partner für Unternehmen</a:t>
            </a:r>
            <a:endParaRPr lang="de-DE" sz="2000" kern="0" dirty="0">
              <a:solidFill>
                <a:srgbClr val="000000"/>
              </a:solidFill>
              <a:latin typeface="Arial" charset="0"/>
            </a:endParaRPr>
          </a:p>
          <a:p>
            <a:endParaRPr lang="de-DE" sz="2200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531813" y="450850"/>
            <a:ext cx="598234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 kern="1200">
                <a:solidFill>
                  <a:schemeClr val="accent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cap="all" dirty="0" smtClean="0">
                <a:ea typeface="+mj-ea"/>
                <a:cs typeface="+mj-cs"/>
              </a:rPr>
              <a:t>ZIELE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531813" y="6443663"/>
            <a:ext cx="5711825" cy="365125"/>
          </a:xfrm>
          <a:prstGeom prst="rect">
            <a:avLst/>
          </a:prstGeom>
          <a:noFill/>
          <a:ln/>
        </p:spPr>
        <p:txBody>
          <a:bodyPr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de-DE" sz="800" dirty="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</p:spTree>
    <p:extLst>
      <p:ext uri="{BB962C8B-B14F-4D97-AF65-F5344CB8AC3E}">
        <p14:creationId xmlns:p14="http://schemas.microsoft.com/office/powerpoint/2010/main" val="21230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1AE4ADEA-E8DC-4C52-9ACB-295C91D6B19B}" type="slidenum">
              <a:rPr lang="de-DE"/>
              <a:pPr/>
              <a:t>7</a:t>
            </a:fld>
            <a:endParaRPr lang="de-DE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773238"/>
            <a:ext cx="7920037" cy="4259262"/>
          </a:xfrm>
        </p:spPr>
        <p:txBody>
          <a:bodyPr/>
          <a:lstStyle/>
          <a:p>
            <a:pPr marL="0" indent="0" defTabSz="914400">
              <a:spcBef>
                <a:spcPct val="20000"/>
              </a:spcBef>
              <a:buClr>
                <a:srgbClr val="FF3300"/>
              </a:buClr>
              <a:buSzTx/>
              <a:defRPr/>
            </a:pPr>
            <a:endParaRPr lang="de-DE" sz="1800" b="1" kern="0" dirty="0">
              <a:solidFill>
                <a:srgbClr val="000000"/>
              </a:solidFill>
              <a:latin typeface="Arial" charset="0"/>
            </a:endParaRPr>
          </a:p>
          <a:p>
            <a:pPr lvl="0" defTabSz="914400"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  <a:defRPr/>
            </a:pPr>
            <a:endParaRPr lang="de-DE" sz="1800" kern="0" dirty="0" smtClean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0" indent="0" defTabSz="914400">
              <a:spcBef>
                <a:spcPct val="20000"/>
              </a:spcBef>
              <a:buClr>
                <a:srgbClr val="FF3300"/>
              </a:buClr>
              <a:buSzTx/>
              <a:defRPr/>
            </a:pPr>
            <a:r>
              <a:rPr lang="de-DE" sz="1800" b="1" kern="0" dirty="0" err="1" smtClean="0">
                <a:solidFill>
                  <a:srgbClr val="000000"/>
                </a:solidFill>
                <a:latin typeface="Arial" charset="0"/>
              </a:rPr>
              <a:t>AntragstellerIn</a:t>
            </a:r>
            <a:r>
              <a:rPr lang="de-DE" sz="1800" b="1" kern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sz="1800" b="1" kern="0" dirty="0">
                <a:solidFill>
                  <a:srgbClr val="000000"/>
                </a:solidFill>
                <a:latin typeface="Arial" charset="0"/>
              </a:rPr>
              <a:t>oder Partner im Projekt </a:t>
            </a:r>
            <a:r>
              <a:rPr lang="de-DE" sz="1800" b="1" kern="0" dirty="0">
                <a:solidFill>
                  <a:srgbClr val="FF0000"/>
                </a:solidFill>
                <a:latin typeface="Arial" charset="0"/>
              </a:rPr>
              <a:t>(Achtung</a:t>
            </a:r>
            <a:r>
              <a:rPr lang="de-DE" sz="1800" b="1" kern="0" dirty="0" smtClean="0">
                <a:solidFill>
                  <a:srgbClr val="FF0000"/>
                </a:solidFill>
                <a:latin typeface="Arial" charset="0"/>
              </a:rPr>
              <a:t>!)</a:t>
            </a:r>
            <a:r>
              <a:rPr lang="de-DE" sz="1800" b="1" kern="0" dirty="0" smtClean="0">
                <a:solidFill>
                  <a:srgbClr val="000000"/>
                </a:solidFill>
                <a:latin typeface="Arial" charset="0"/>
              </a:rPr>
              <a:t>:</a:t>
            </a:r>
            <a:endParaRPr lang="de-DE" sz="1800" b="1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lvl="0" defTabSz="914400"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1800" b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Außeruniversitäre </a:t>
            </a:r>
            <a:r>
              <a:rPr lang="de-DE" sz="1800" b="1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Forschungseinrichtungen </a:t>
            </a:r>
            <a: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mit </a:t>
            </a:r>
            <a:r>
              <a:rPr lang="de-DE" sz="1800" b="1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max. 150 </a:t>
            </a:r>
            <a:r>
              <a:rPr lang="de-DE" sz="1800" b="1" kern="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MitarbeiterInnen</a:t>
            </a:r>
            <a: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(gemessen nach </a:t>
            </a:r>
            <a:r>
              <a:rPr lang="de-DE" sz="1800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VZÄ; KMU-Definition hinsichtlich Verbundenheit) </a:t>
            </a:r>
            <a: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– Kennzahl einzugeben im </a:t>
            </a:r>
            <a:r>
              <a:rPr lang="de-DE" sz="1800" kern="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eCall</a:t>
            </a:r>
            <a:r>
              <a:rPr lang="de-DE" sz="18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unter Stammdaten</a:t>
            </a:r>
          </a:p>
          <a:p>
            <a:pPr lvl="0" defTabSz="914400"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1800" b="1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Fachhochschulen </a:t>
            </a:r>
            <a:r>
              <a:rPr lang="de-DE" sz="1800" b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oder </a:t>
            </a:r>
            <a:r>
              <a:rPr lang="de-DE" sz="1800" b="1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deren Transferstellen</a:t>
            </a:r>
          </a:p>
          <a:p>
            <a:pPr marL="742950" lvl="1" indent="-285750" defTabSz="914400"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1600" kern="0" dirty="0">
                <a:solidFill>
                  <a:srgbClr val="000000"/>
                </a:solidFill>
                <a:latin typeface="Arial" charset="0"/>
              </a:rPr>
              <a:t>2 Anträge pro Fachhochschule oder deren Transferstelle </a:t>
            </a:r>
            <a:br>
              <a:rPr lang="de-DE" sz="1600" kern="0" dirty="0">
                <a:solidFill>
                  <a:srgbClr val="000000"/>
                </a:solidFill>
                <a:latin typeface="Arial" charset="0"/>
              </a:rPr>
            </a:br>
            <a:r>
              <a:rPr lang="de-DE" sz="1600" kern="0" dirty="0">
                <a:solidFill>
                  <a:srgbClr val="000000"/>
                </a:solidFill>
                <a:latin typeface="Arial" charset="0"/>
              </a:rPr>
              <a:t>plus 1 Antrag pro angefangene 1000 </a:t>
            </a:r>
            <a:r>
              <a:rPr lang="de-DE" sz="1600" kern="0" dirty="0" smtClean="0">
                <a:solidFill>
                  <a:srgbClr val="000000"/>
                </a:solidFill>
                <a:latin typeface="Arial" charset="0"/>
              </a:rPr>
              <a:t>Studierende</a:t>
            </a:r>
            <a:endParaRPr lang="de-DE" sz="1800" kern="0" dirty="0" smtClean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0" lvl="0" indent="0" defTabSz="914400">
              <a:spcBef>
                <a:spcPct val="20000"/>
              </a:spcBef>
              <a:buClr>
                <a:srgbClr val="FF3300"/>
              </a:buClr>
              <a:buSzTx/>
              <a:defRPr/>
            </a:pPr>
            <a:endParaRPr lang="de-DE" sz="1800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0" lvl="0" indent="0" defTabSz="914400">
              <a:spcBef>
                <a:spcPct val="20000"/>
              </a:spcBef>
              <a:buClr>
                <a:srgbClr val="FF3300"/>
              </a:buClr>
              <a:buSzTx/>
              <a:defRPr/>
            </a:pPr>
            <a:endParaRPr lang="de-DE" sz="1800" kern="0" dirty="0" smtClean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0" lvl="0" indent="0" defTabSz="914400">
              <a:spcBef>
                <a:spcPct val="20000"/>
              </a:spcBef>
              <a:buClr>
                <a:srgbClr val="FF3300"/>
              </a:buClr>
              <a:buSzTx/>
              <a:defRPr/>
            </a:pPr>
            <a:endParaRPr lang="de-DE" sz="1800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0" lvl="0" indent="0" defTabSz="914400">
              <a:spcBef>
                <a:spcPct val="20000"/>
              </a:spcBef>
              <a:buClr>
                <a:srgbClr val="FF3300"/>
              </a:buClr>
              <a:buSzTx/>
              <a:defRPr/>
            </a:pPr>
            <a:endParaRPr lang="de-DE" sz="1800" kern="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400050" lvl="2" indent="0" defTabSz="914400">
              <a:spcBef>
                <a:spcPct val="20000"/>
              </a:spcBef>
              <a:buClr>
                <a:srgbClr val="FF3300"/>
              </a:buClr>
              <a:buSzTx/>
              <a:buNone/>
              <a:defRPr/>
            </a:pPr>
            <a:endParaRPr lang="de-DE" sz="1600" kern="0" dirty="0" smtClean="0">
              <a:solidFill>
                <a:srgbClr val="000000"/>
              </a:solidFill>
              <a:latin typeface="Arial" charset="0"/>
            </a:endParaRPr>
          </a:p>
          <a:p>
            <a:pPr marL="400050" lvl="2" indent="0" defTabSz="914400">
              <a:spcBef>
                <a:spcPct val="20000"/>
              </a:spcBef>
              <a:buClr>
                <a:srgbClr val="FF3300"/>
              </a:buClr>
              <a:buSzTx/>
              <a:buNone/>
              <a:defRPr/>
            </a:pPr>
            <a:endParaRPr lang="de-DE" sz="1600" kern="0" dirty="0" smtClean="0">
              <a:solidFill>
                <a:srgbClr val="000000"/>
              </a:solidFill>
              <a:latin typeface="Arial" charset="0"/>
            </a:endParaRPr>
          </a:p>
          <a:p>
            <a:pPr marL="400050" lvl="2" indent="0" defTabSz="914400">
              <a:spcBef>
                <a:spcPct val="20000"/>
              </a:spcBef>
              <a:buClr>
                <a:srgbClr val="FF3300"/>
              </a:buClr>
              <a:buSzTx/>
              <a:buNone/>
              <a:defRPr/>
            </a:pPr>
            <a:endParaRPr lang="de-DE" sz="1600" kern="0" dirty="0">
              <a:solidFill>
                <a:srgbClr val="000000"/>
              </a:solidFill>
              <a:latin typeface="Arial" charset="0"/>
            </a:endParaRPr>
          </a:p>
          <a:p>
            <a:pPr marL="742950" lvl="2" defTabSz="914400">
              <a:spcBef>
                <a:spcPct val="20000"/>
              </a:spcBef>
              <a:buClr>
                <a:srgbClr val="FF3300"/>
              </a:buClr>
              <a:buSzTx/>
              <a:buFontTx/>
              <a:buChar char="•"/>
              <a:defRPr/>
            </a:pPr>
            <a:r>
              <a:rPr lang="de-DE" sz="1600" kern="0" dirty="0">
                <a:solidFill>
                  <a:srgbClr val="000000"/>
                </a:solidFill>
                <a:latin typeface="Arial" charset="0"/>
              </a:rPr>
              <a:t>diese Beschränkung gilt </a:t>
            </a:r>
            <a:r>
              <a:rPr lang="de-DE" sz="1600" b="1" kern="0" dirty="0">
                <a:solidFill>
                  <a:srgbClr val="000000"/>
                </a:solidFill>
                <a:latin typeface="Arial" charset="0"/>
              </a:rPr>
              <a:t>nicht</a:t>
            </a:r>
            <a:r>
              <a:rPr lang="de-DE" sz="1600" kern="0" dirty="0">
                <a:solidFill>
                  <a:srgbClr val="000000"/>
                </a:solidFill>
                <a:latin typeface="Arial" charset="0"/>
              </a:rPr>
              <a:t> für Fachhochschulen oder deren Transferstellen bei einer </a:t>
            </a:r>
            <a:r>
              <a:rPr lang="de-DE" sz="1600" b="1" kern="0" dirty="0">
                <a:solidFill>
                  <a:srgbClr val="000000"/>
                </a:solidFill>
                <a:latin typeface="Arial" charset="0"/>
              </a:rPr>
              <a:t>Teilnahme als </a:t>
            </a:r>
            <a:r>
              <a:rPr lang="de-DE" sz="1600" b="1" kern="0" dirty="0" err="1">
                <a:solidFill>
                  <a:srgbClr val="000000"/>
                </a:solidFill>
                <a:latin typeface="Arial" charset="0"/>
              </a:rPr>
              <a:t>PartnerIn</a:t>
            </a:r>
            <a:endParaRPr lang="de-DE" sz="1600" b="1" kern="0" dirty="0">
              <a:solidFill>
                <a:srgbClr val="000000"/>
              </a:solidFill>
              <a:latin typeface="Arial" charset="0"/>
            </a:endParaRPr>
          </a:p>
          <a:p>
            <a:endParaRPr lang="de-DE" sz="2200" dirty="0"/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531813" y="6443663"/>
            <a:ext cx="5711825" cy="365125"/>
          </a:xfrm>
          <a:prstGeom prst="rect">
            <a:avLst/>
          </a:prstGeom>
          <a:noFill/>
          <a:ln/>
        </p:spPr>
        <p:txBody>
          <a:bodyPr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de-DE" sz="800" dirty="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831478"/>
              </p:ext>
            </p:extLst>
          </p:nvPr>
        </p:nvGraphicFramePr>
        <p:xfrm>
          <a:off x="1600200" y="3763107"/>
          <a:ext cx="4211516" cy="1980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758"/>
                <a:gridCol w="2105758"/>
              </a:tblGrid>
              <a:tr h="22713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Anzahl Studierende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Anzahl Anträge</a:t>
                      </a:r>
                      <a:endParaRPr lang="de-DE" sz="1400" dirty="0"/>
                    </a:p>
                  </a:txBody>
                  <a:tcPr/>
                </a:tc>
              </a:tr>
              <a:tr h="227135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latin typeface="Arial" pitchFamily="34" charset="0"/>
                          <a:cs typeface="Arial" pitchFamily="34" charset="0"/>
                        </a:rPr>
                        <a:t>1 – 1.000</a:t>
                      </a:r>
                      <a:endParaRPr lang="de-D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695" marB="45695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itchFamily="34" charset="0"/>
                          <a:cs typeface="Arial" pitchFamily="34" charset="0"/>
                        </a:rPr>
                        <a:t>plus 1</a:t>
                      </a:r>
                      <a:endParaRPr lang="de-D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695" marB="45695"/>
                </a:tc>
              </a:tr>
              <a:tr h="227135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latin typeface="Arial" pitchFamily="34" charset="0"/>
                          <a:cs typeface="Arial" pitchFamily="34" charset="0"/>
                        </a:rPr>
                        <a:t>1.001 – 2.000</a:t>
                      </a:r>
                      <a:endParaRPr lang="de-D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695" marB="45695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itchFamily="34" charset="0"/>
                          <a:cs typeface="Arial" pitchFamily="34" charset="0"/>
                        </a:rPr>
                        <a:t>plus 2</a:t>
                      </a:r>
                      <a:endParaRPr lang="de-D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695" marB="45695"/>
                </a:tc>
              </a:tr>
              <a:tr h="227135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latin typeface="Arial" pitchFamily="34" charset="0"/>
                          <a:cs typeface="Arial" pitchFamily="34" charset="0"/>
                        </a:rPr>
                        <a:t>2.001 – 3.000</a:t>
                      </a:r>
                      <a:endParaRPr lang="de-D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695" marB="45695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itchFamily="34" charset="0"/>
                          <a:cs typeface="Arial" pitchFamily="34" charset="0"/>
                        </a:rPr>
                        <a:t>plus 3</a:t>
                      </a:r>
                      <a:endParaRPr lang="de-D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695" marB="45695"/>
                </a:tc>
              </a:tr>
              <a:tr h="227135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latin typeface="Arial" pitchFamily="34" charset="0"/>
                          <a:cs typeface="Arial" pitchFamily="34" charset="0"/>
                        </a:rPr>
                        <a:t>3.001</a:t>
                      </a:r>
                      <a:r>
                        <a:rPr lang="de-DE" sz="1600" baseline="0" dirty="0" smtClean="0">
                          <a:latin typeface="Arial" pitchFamily="34" charset="0"/>
                          <a:cs typeface="Arial" pitchFamily="34" charset="0"/>
                        </a:rPr>
                        <a:t> – 4.000</a:t>
                      </a:r>
                      <a:endParaRPr lang="de-D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695" marB="45695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itchFamily="34" charset="0"/>
                          <a:cs typeface="Arial" pitchFamily="34" charset="0"/>
                        </a:rPr>
                        <a:t>plus 4</a:t>
                      </a:r>
                      <a:endParaRPr lang="de-D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695" marB="45695"/>
                </a:tc>
              </a:tr>
              <a:tr h="227135">
                <a:tc>
                  <a:txBody>
                    <a:bodyPr/>
                    <a:lstStyle/>
                    <a:p>
                      <a:pPr algn="r"/>
                      <a:r>
                        <a:rPr lang="de-DE" sz="1600" dirty="0" smtClean="0">
                          <a:latin typeface="Arial" pitchFamily="34" charset="0"/>
                          <a:cs typeface="Arial" pitchFamily="34" charset="0"/>
                        </a:rPr>
                        <a:t>4.001 – 5.000</a:t>
                      </a:r>
                      <a:endParaRPr lang="de-D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695" marB="45695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itchFamily="34" charset="0"/>
                          <a:cs typeface="Arial" pitchFamily="34" charset="0"/>
                        </a:rPr>
                        <a:t>plus 5 (Maximum)</a:t>
                      </a:r>
                      <a:endParaRPr lang="de-D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695" marB="45695"/>
                </a:tc>
              </a:tr>
            </a:tbl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 bwMode="auto">
          <a:xfrm>
            <a:off x="531813" y="450850"/>
            <a:ext cx="598234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 kern="1200">
                <a:solidFill>
                  <a:schemeClr val="accent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cap="all" dirty="0" smtClean="0">
                <a:ea typeface="+mj-ea"/>
                <a:cs typeface="+mj-cs"/>
              </a:rPr>
              <a:t>Zielgruppe / wer kann </a:t>
            </a:r>
            <a:r>
              <a:rPr lang="de-DE" cap="all" dirty="0" err="1" smtClean="0">
                <a:ea typeface="+mj-ea"/>
                <a:cs typeface="+mj-cs"/>
              </a:rPr>
              <a:t>förderung</a:t>
            </a:r>
            <a:r>
              <a:rPr lang="de-DE" cap="all" dirty="0" smtClean="0">
                <a:ea typeface="+mj-ea"/>
                <a:cs typeface="+mj-cs"/>
              </a:rPr>
              <a:t> bekommen</a:t>
            </a:r>
            <a:endParaRPr lang="de-DE" cap="all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84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1AE4ADEA-E8DC-4C52-9ACB-295C91D6B19B}" type="slidenum">
              <a:rPr lang="de-DE"/>
              <a:pPr/>
              <a:t>8</a:t>
            </a:fld>
            <a:endParaRPr lang="de-DE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7920037" cy="4259262"/>
          </a:xfrm>
        </p:spPr>
        <p:txBody>
          <a:bodyPr/>
          <a:lstStyle/>
          <a:p>
            <a:pPr marL="285750" lvl="0" indent="-285750" defTabSz="91440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buSzTx/>
              <a:buFont typeface="Arial" pitchFamily="34" charset="0"/>
              <a:buChar char="•"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Auf- und Ausbau materieller und immaterieller Infrastruktur</a:t>
            </a:r>
          </a:p>
          <a:p>
            <a:pPr marL="285750" lvl="0" indent="-285750" defTabSz="91440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buSzTx/>
              <a:buFont typeface="Arial" pitchFamily="34" charset="0"/>
              <a:buChar char="•"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Inhaltlich-thematischer Kompetenzaufbau</a:t>
            </a:r>
          </a:p>
          <a:p>
            <a:pPr marL="285750" lvl="0" indent="-285750" defTabSz="91440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buSzTx/>
              <a:buFont typeface="Arial" pitchFamily="34" charset="0"/>
              <a:buChar char="•"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Vorhaben einer </a:t>
            </a:r>
            <a:r>
              <a:rPr lang="de-DE" sz="2000" u="sng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einzelnen</a:t>
            </a: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FEI-Organisation oder</a:t>
            </a:r>
          </a:p>
          <a:p>
            <a:pPr marL="285750" lvl="0" indent="-285750" defTabSz="914400">
              <a:lnSpc>
                <a:spcPct val="140000"/>
              </a:lnSpc>
              <a:spcBef>
                <a:spcPct val="20000"/>
              </a:spcBef>
              <a:buClr>
                <a:srgbClr val="FF3300"/>
              </a:buClr>
              <a:buSzTx/>
              <a:buFont typeface="Arial" pitchFamily="34" charset="0"/>
              <a:buChar char="•"/>
            </a:pP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Vorhaben als </a:t>
            </a:r>
            <a:r>
              <a:rPr lang="de-DE" sz="2000" u="sng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Kooperation</a:t>
            </a:r>
            <a:r>
              <a:rPr lang="de-DE" sz="2000" kern="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zwischen FEI-Organisationen (= alle als Partner zugelassenen Organisationen)</a:t>
            </a:r>
          </a:p>
          <a:p>
            <a:endParaRPr lang="de-DE" sz="2200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531813" y="450850"/>
            <a:ext cx="598234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 kern="1200">
                <a:solidFill>
                  <a:schemeClr val="accent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defRPr sz="220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cap="all" dirty="0" smtClean="0">
                <a:ea typeface="+mj-ea"/>
                <a:cs typeface="+mj-cs"/>
              </a:rPr>
              <a:t>welche fei-vorhaben werden gefördert?</a:t>
            </a:r>
            <a:endParaRPr lang="de-DE" cap="all" dirty="0">
              <a:ea typeface="+mj-ea"/>
              <a:cs typeface="+mj-cs"/>
            </a:endParaRPr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531813" y="6443663"/>
            <a:ext cx="5711825" cy="365125"/>
          </a:xfrm>
          <a:prstGeom prst="rect">
            <a:avLst/>
          </a:prstGeom>
          <a:noFill/>
          <a:ln/>
        </p:spPr>
        <p:txBody>
          <a:bodyPr/>
          <a:lstStyle>
            <a:defPPr>
              <a:defRPr lang="de-DE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de-DE" sz="800" dirty="0" smtClean="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</p:spTree>
    <p:extLst>
      <p:ext uri="{BB962C8B-B14F-4D97-AF65-F5344CB8AC3E}">
        <p14:creationId xmlns:p14="http://schemas.microsoft.com/office/powerpoint/2010/main" val="12708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_NEU_FFG_PP_Basisfolien_ab01012013">
  <a:themeElements>
    <a:clrScheme name="FFG">
      <a:dk1>
        <a:srgbClr val="000000"/>
      </a:dk1>
      <a:lt1>
        <a:srgbClr val="FFFFFF"/>
      </a:lt1>
      <a:dk2>
        <a:srgbClr val="3F3F3F"/>
      </a:dk2>
      <a:lt2>
        <a:srgbClr val="E0E0E0"/>
      </a:lt2>
      <a:accent1>
        <a:srgbClr val="E34723"/>
      </a:accent1>
      <a:accent2>
        <a:srgbClr val="FFA873"/>
      </a:accent2>
      <a:accent3>
        <a:srgbClr val="565656"/>
      </a:accent3>
      <a:accent4>
        <a:srgbClr val="B8B8B8"/>
      </a:accent4>
      <a:accent5>
        <a:srgbClr val="356CA5"/>
      </a:accent5>
      <a:accent6>
        <a:srgbClr val="9DD4FF"/>
      </a:accent6>
      <a:hlink>
        <a:srgbClr val="8D2500"/>
      </a:hlink>
      <a:folHlink>
        <a:srgbClr val="FF986A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FG_PP_Folien_mit_Organigramm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E0E0E0"/>
      </a:lt2>
      <a:accent1>
        <a:srgbClr val="E34723"/>
      </a:accent1>
      <a:accent2>
        <a:srgbClr val="FFA873"/>
      </a:accent2>
      <a:accent3>
        <a:srgbClr val="565656"/>
      </a:accent3>
      <a:accent4>
        <a:srgbClr val="B8B8B8"/>
      </a:accent4>
      <a:accent5>
        <a:srgbClr val="356CA5"/>
      </a:accent5>
      <a:accent6>
        <a:srgbClr val="9DD4FF"/>
      </a:accent6>
      <a:hlink>
        <a:srgbClr val="8D2500"/>
      </a:hlink>
      <a:folHlink>
        <a:srgbClr val="FF986A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FG_PP_Danke">
  <a:themeElements>
    <a:clrScheme name="FFG">
      <a:dk1>
        <a:srgbClr val="000000"/>
      </a:dk1>
      <a:lt1>
        <a:srgbClr val="FFFFFF"/>
      </a:lt1>
      <a:dk2>
        <a:srgbClr val="3F3F3F"/>
      </a:dk2>
      <a:lt2>
        <a:srgbClr val="E0E0E0"/>
      </a:lt2>
      <a:accent1>
        <a:srgbClr val="E34723"/>
      </a:accent1>
      <a:accent2>
        <a:srgbClr val="FFA873"/>
      </a:accent2>
      <a:accent3>
        <a:srgbClr val="565656"/>
      </a:accent3>
      <a:accent4>
        <a:srgbClr val="B8B8B8"/>
      </a:accent4>
      <a:accent5>
        <a:srgbClr val="356CA5"/>
      </a:accent5>
      <a:accent6>
        <a:srgbClr val="9DD4FF"/>
      </a:accent6>
      <a:hlink>
        <a:srgbClr val="8D2500"/>
      </a:hlink>
      <a:folHlink>
        <a:srgbClr val="FF986A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01_NEU_FFG_PP_Basisfolien_ab01012013</Template>
  <TotalTime>0</TotalTime>
  <Words>1647</Words>
  <Application>Microsoft Office PowerPoint</Application>
  <PresentationFormat>Bildschirmpräsentation (4:3)</PresentationFormat>
  <Paragraphs>404</Paragraphs>
  <Slides>40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40</vt:i4>
      </vt:variant>
    </vt:vector>
  </HeadingPairs>
  <TitlesOfParts>
    <vt:vector size="43" baseType="lpstr">
      <vt:lpstr>01_NEU_FFG_PP_Basisfolien_ab01012013</vt:lpstr>
      <vt:lpstr>FFG_PP_Folien_mit_Organigramm</vt:lpstr>
      <vt:lpstr>FFG_PP_Danke</vt:lpstr>
      <vt:lpstr>Informationsveranstaltung</vt:lpstr>
      <vt:lpstr>Agenda</vt:lpstr>
      <vt:lpstr>KURZVORSTELLUNG DER FFG</vt:lpstr>
      <vt:lpstr>PowerPoint-Präsentation</vt:lpstr>
      <vt:lpstr>Eckpunkte 5. Ausschreibung COIN „Aufbau“  1.10.2013 – 14.2.2014</vt:lpstr>
      <vt:lpstr>PowerPoint-Präsentation</vt:lpstr>
      <vt:lpstr>PowerPoint-Präsentation</vt:lpstr>
      <vt:lpstr>PowerPoint-Präsentation</vt:lpstr>
      <vt:lpstr>PowerPoint-Präsentation</vt:lpstr>
      <vt:lpstr>Höhe der Förderung / Finanzierung und Eigenmittel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WICHTIGSTEN FAKTEN AUF EINEN BLICK</vt:lpstr>
      <vt:lpstr>AUSWAHLVERFAHREN</vt:lpstr>
      <vt:lpstr>Von Call-Öffnung bis zur Förderungsentscheidung  (Teil 1)</vt:lpstr>
      <vt:lpstr>Von Call-Öffnung bis zur Förderungsentscheidung  (Teil 2)</vt:lpstr>
      <vt:lpstr>Beurteilungskriterien</vt:lpstr>
      <vt:lpstr>Nach welchen Kriterien beurteilt die Jury (1)?</vt:lpstr>
      <vt:lpstr>Nach welchen Kriterien beurteilt die Jury (2)?</vt:lpstr>
      <vt:lpstr>Welche Unterlagen stehen zur Verfügung (1)?</vt:lpstr>
      <vt:lpstr>Welche Unterlagen stehen zur Verfügung (2)?</vt:lpstr>
      <vt:lpstr>eCall https://ecall.ffg.at</vt:lpstr>
      <vt:lpstr>ecall</vt:lpstr>
      <vt:lpstr>KOSTEN &amp; FINANZIERUNG</vt:lpstr>
      <vt:lpstr>INHALT</vt:lpstr>
      <vt:lpstr>FÖRDERBARE KOSTEN I</vt:lpstr>
      <vt:lpstr>FÖRDERBARE KOSTEN II</vt:lpstr>
      <vt:lpstr>FÖRDERBARE KOSTEN III</vt:lpstr>
      <vt:lpstr>FÖRDERBARE KOSTEN IV</vt:lpstr>
      <vt:lpstr>FÖRDERBARE KOSTEN v</vt:lpstr>
      <vt:lpstr>FÖRDERUNGSANSUCHEN I</vt:lpstr>
      <vt:lpstr>FÖRDERUNGSANSUCHEN II</vt:lpstr>
      <vt:lpstr>FÖRDERUNGSANSUCHEN III</vt:lpstr>
      <vt:lpstr>Programmspezifika</vt:lpstr>
      <vt:lpstr>zusammenfassung</vt:lpstr>
      <vt:lpstr>FRAGEN</vt:lpstr>
      <vt:lpstr>DANKE FÜR IHRE AUFMERKSAMKEIT</vt:lpstr>
    </vt:vector>
  </TitlesOfParts>
  <Company>FFG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KICK-OFF MEETING</dc:title>
  <dc:creator>Stefanie Rathusky</dc:creator>
  <cp:lastModifiedBy>Barbara Klimon</cp:lastModifiedBy>
  <cp:revision>96</cp:revision>
  <cp:lastPrinted>2013-09-11T09:07:13Z</cp:lastPrinted>
  <dcterms:created xsi:type="dcterms:W3CDTF">2013-02-15T09:54:08Z</dcterms:created>
  <dcterms:modified xsi:type="dcterms:W3CDTF">2013-11-25T10:19:14Z</dcterms:modified>
</cp:coreProperties>
</file>