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768" r:id="rId2"/>
    <p:sldMasterId id="2147483773" r:id="rId3"/>
  </p:sldMasterIdLst>
  <p:notesMasterIdLst>
    <p:notesMasterId r:id="rId62"/>
  </p:notesMasterIdLst>
  <p:handoutMasterIdLst>
    <p:handoutMasterId r:id="rId63"/>
  </p:handoutMasterIdLst>
  <p:sldIdLst>
    <p:sldId id="276" r:id="rId4"/>
    <p:sldId id="266" r:id="rId5"/>
    <p:sldId id="277" r:id="rId6"/>
    <p:sldId id="354" r:id="rId7"/>
    <p:sldId id="357" r:id="rId8"/>
    <p:sldId id="260" r:id="rId9"/>
    <p:sldId id="265" r:id="rId10"/>
    <p:sldId id="340" r:id="rId11"/>
    <p:sldId id="391" r:id="rId12"/>
    <p:sldId id="358" r:id="rId13"/>
    <p:sldId id="278" r:id="rId14"/>
    <p:sldId id="316" r:id="rId15"/>
    <p:sldId id="274" r:id="rId16"/>
    <p:sldId id="381" r:id="rId17"/>
    <p:sldId id="380" r:id="rId18"/>
    <p:sldId id="382" r:id="rId19"/>
    <p:sldId id="383" r:id="rId20"/>
    <p:sldId id="384" r:id="rId21"/>
    <p:sldId id="314" r:id="rId22"/>
    <p:sldId id="385" r:id="rId23"/>
    <p:sldId id="386" r:id="rId24"/>
    <p:sldId id="336" r:id="rId25"/>
    <p:sldId id="359" r:id="rId26"/>
    <p:sldId id="284" r:id="rId27"/>
    <p:sldId id="360" r:id="rId28"/>
    <p:sldId id="285" r:id="rId29"/>
    <p:sldId id="361" r:id="rId30"/>
    <p:sldId id="362" r:id="rId31"/>
    <p:sldId id="363" r:id="rId32"/>
    <p:sldId id="364" r:id="rId33"/>
    <p:sldId id="365" r:id="rId34"/>
    <p:sldId id="377" r:id="rId35"/>
    <p:sldId id="392" r:id="rId36"/>
    <p:sldId id="387" r:id="rId37"/>
    <p:sldId id="367" r:id="rId38"/>
    <p:sldId id="332" r:id="rId39"/>
    <p:sldId id="292" r:id="rId40"/>
    <p:sldId id="388" r:id="rId41"/>
    <p:sldId id="293" r:id="rId42"/>
    <p:sldId id="378" r:id="rId43"/>
    <p:sldId id="376" r:id="rId44"/>
    <p:sldId id="370" r:id="rId45"/>
    <p:sldId id="371" r:id="rId46"/>
    <p:sldId id="372" r:id="rId47"/>
    <p:sldId id="373" r:id="rId48"/>
    <p:sldId id="374" r:id="rId49"/>
    <p:sldId id="390" r:id="rId50"/>
    <p:sldId id="393" r:id="rId51"/>
    <p:sldId id="394" r:id="rId52"/>
    <p:sldId id="395" r:id="rId53"/>
    <p:sldId id="396" r:id="rId54"/>
    <p:sldId id="397" r:id="rId55"/>
    <p:sldId id="398" r:id="rId56"/>
    <p:sldId id="399" r:id="rId57"/>
    <p:sldId id="400" r:id="rId58"/>
    <p:sldId id="401" r:id="rId59"/>
    <p:sldId id="342" r:id="rId60"/>
    <p:sldId id="389" r:id="rId61"/>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E0"/>
    <a:srgbClr val="B9B9B9"/>
    <a:srgbClr val="FFA35E"/>
    <a:srgbClr val="E34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snapToObjects="1">
      <p:cViewPr varScale="1">
        <p:scale>
          <a:sx n="91" d="100"/>
          <a:sy n="91" d="100"/>
        </p:scale>
        <p:origin x="-96" y="-186"/>
      </p:cViewPr>
      <p:guideLst>
        <p:guide orient="horz" pos="3230"/>
        <p:guide pos="2880"/>
      </p:guideLst>
    </p:cSldViewPr>
  </p:slideViewPr>
  <p:notesTextViewPr>
    <p:cViewPr>
      <p:scale>
        <a:sx n="1" d="1"/>
        <a:sy n="1" d="1"/>
      </p:scale>
      <p:origin x="0" y="0"/>
    </p:cViewPr>
  </p:notesTextViewPr>
  <p:sorterViewPr>
    <p:cViewPr>
      <p:scale>
        <a:sx n="100" d="100"/>
        <a:sy n="100" d="100"/>
      </p:scale>
      <p:origin x="0" y="66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ERVERDATEN\VOLDATEN\DATEN\SP\2_SP_FOERDERUNGSPROGRAMME\COIN\1_AUFBAU\5_CALL_Aufbau_13\5_Auswertungen\55_nach%20Jury\COIN_5AS_Gesamtauswertung_nachJu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DATEN\VOLDATEN\DATEN\SP\2_SP_FOERDERUNGSPROGRAMME\COIN\1_AUFBAU\5_CALL_Aufbau_13\5_Auswertungen\55_nach%20Jury\COIN_5AS_Gesamtauswertung_nachJu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Auswertung1!$B$1</c:f>
              <c:strCache>
                <c:ptCount val="1"/>
                <c:pt idx="0">
                  <c:v>Anträge</c:v>
                </c:pt>
              </c:strCache>
            </c:strRef>
          </c:tx>
          <c:invertIfNegative val="0"/>
          <c:dLbls>
            <c:showLegendKey val="0"/>
            <c:showVal val="1"/>
            <c:showCatName val="0"/>
            <c:showSerName val="0"/>
            <c:showPercent val="0"/>
            <c:showBubbleSize val="0"/>
            <c:showLeaderLines val="0"/>
          </c:dLbls>
          <c:cat>
            <c:strRef>
              <c:f>Auswertung1!$A$2:$A$10</c:f>
              <c:strCache>
                <c:ptCount val="9"/>
                <c:pt idx="0">
                  <c:v>Oberösterreich</c:v>
                </c:pt>
                <c:pt idx="1">
                  <c:v>Wien</c:v>
                </c:pt>
                <c:pt idx="2">
                  <c:v>Niederösterreich</c:v>
                </c:pt>
                <c:pt idx="3">
                  <c:v>Burgenland</c:v>
                </c:pt>
                <c:pt idx="4">
                  <c:v>Steiermark</c:v>
                </c:pt>
                <c:pt idx="5">
                  <c:v>Kärnten</c:v>
                </c:pt>
                <c:pt idx="6">
                  <c:v>Salzburg</c:v>
                </c:pt>
                <c:pt idx="7">
                  <c:v>Tirol</c:v>
                </c:pt>
                <c:pt idx="8">
                  <c:v>Vorarlberg</c:v>
                </c:pt>
              </c:strCache>
            </c:strRef>
          </c:cat>
          <c:val>
            <c:numRef>
              <c:f>Auswertung1!$B$2:$B$10</c:f>
              <c:numCache>
                <c:formatCode>General</c:formatCode>
                <c:ptCount val="9"/>
                <c:pt idx="0">
                  <c:v>10</c:v>
                </c:pt>
                <c:pt idx="1">
                  <c:v>10</c:v>
                </c:pt>
                <c:pt idx="2">
                  <c:v>8</c:v>
                </c:pt>
                <c:pt idx="3">
                  <c:v>4</c:v>
                </c:pt>
                <c:pt idx="4">
                  <c:v>4</c:v>
                </c:pt>
                <c:pt idx="5">
                  <c:v>2</c:v>
                </c:pt>
                <c:pt idx="6">
                  <c:v>2</c:v>
                </c:pt>
                <c:pt idx="7">
                  <c:v>1</c:v>
                </c:pt>
                <c:pt idx="8">
                  <c:v>1</c:v>
                </c:pt>
              </c:numCache>
            </c:numRef>
          </c:val>
        </c:ser>
        <c:ser>
          <c:idx val="1"/>
          <c:order val="1"/>
          <c:tx>
            <c:strRef>
              <c:f>Auswertung1!$C$1</c:f>
              <c:strCache>
                <c:ptCount val="1"/>
                <c:pt idx="0">
                  <c:v>Geförderte Projekte</c:v>
                </c:pt>
              </c:strCache>
            </c:strRef>
          </c:tx>
          <c:invertIfNegative val="0"/>
          <c:dLbls>
            <c:showLegendKey val="0"/>
            <c:showVal val="1"/>
            <c:showCatName val="0"/>
            <c:showSerName val="0"/>
            <c:showPercent val="0"/>
            <c:showBubbleSize val="0"/>
            <c:showLeaderLines val="0"/>
          </c:dLbls>
          <c:cat>
            <c:strRef>
              <c:f>Auswertung1!$A$2:$A$10</c:f>
              <c:strCache>
                <c:ptCount val="9"/>
                <c:pt idx="0">
                  <c:v>Oberösterreich</c:v>
                </c:pt>
                <c:pt idx="1">
                  <c:v>Wien</c:v>
                </c:pt>
                <c:pt idx="2">
                  <c:v>Niederösterreich</c:v>
                </c:pt>
                <c:pt idx="3">
                  <c:v>Burgenland</c:v>
                </c:pt>
                <c:pt idx="4">
                  <c:v>Steiermark</c:v>
                </c:pt>
                <c:pt idx="5">
                  <c:v>Kärnten</c:v>
                </c:pt>
                <c:pt idx="6">
                  <c:v>Salzburg</c:v>
                </c:pt>
                <c:pt idx="7">
                  <c:v>Tirol</c:v>
                </c:pt>
                <c:pt idx="8">
                  <c:v>Vorarlberg</c:v>
                </c:pt>
              </c:strCache>
            </c:strRef>
          </c:cat>
          <c:val>
            <c:numRef>
              <c:f>Auswertung1!$C$2:$C$10</c:f>
              <c:numCache>
                <c:formatCode>General</c:formatCode>
                <c:ptCount val="9"/>
                <c:pt idx="0">
                  <c:v>3</c:v>
                </c:pt>
                <c:pt idx="1">
                  <c:v>6</c:v>
                </c:pt>
                <c:pt idx="4">
                  <c:v>1</c:v>
                </c:pt>
                <c:pt idx="7">
                  <c:v>1</c:v>
                </c:pt>
              </c:numCache>
            </c:numRef>
          </c:val>
        </c:ser>
        <c:dLbls>
          <c:showLegendKey val="0"/>
          <c:showVal val="0"/>
          <c:showCatName val="0"/>
          <c:showSerName val="0"/>
          <c:showPercent val="0"/>
          <c:showBubbleSize val="0"/>
        </c:dLbls>
        <c:gapWidth val="150"/>
        <c:axId val="48814336"/>
        <c:axId val="48820224"/>
      </c:barChart>
      <c:catAx>
        <c:axId val="48814336"/>
        <c:scaling>
          <c:orientation val="minMax"/>
        </c:scaling>
        <c:delete val="0"/>
        <c:axPos val="b"/>
        <c:majorTickMark val="out"/>
        <c:minorTickMark val="none"/>
        <c:tickLblPos val="nextTo"/>
        <c:crossAx val="48820224"/>
        <c:crosses val="autoZero"/>
        <c:auto val="1"/>
        <c:lblAlgn val="ctr"/>
        <c:lblOffset val="100"/>
        <c:noMultiLvlLbl val="0"/>
      </c:catAx>
      <c:valAx>
        <c:axId val="48820224"/>
        <c:scaling>
          <c:orientation val="minMax"/>
        </c:scaling>
        <c:delete val="0"/>
        <c:axPos val="l"/>
        <c:majorGridlines/>
        <c:numFmt formatCode="General" sourceLinked="1"/>
        <c:majorTickMark val="out"/>
        <c:minorTickMark val="none"/>
        <c:tickLblPos val="nextTo"/>
        <c:crossAx val="488143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Auswertung1!$B$36</c:f>
              <c:strCache>
                <c:ptCount val="1"/>
                <c:pt idx="0">
                  <c:v>Anträge</c:v>
                </c:pt>
              </c:strCache>
            </c:strRef>
          </c:tx>
          <c:invertIfNegative val="0"/>
          <c:dLbls>
            <c:showLegendKey val="0"/>
            <c:showVal val="1"/>
            <c:showCatName val="0"/>
            <c:showSerName val="0"/>
            <c:showPercent val="0"/>
            <c:showBubbleSize val="0"/>
            <c:showLeaderLines val="0"/>
          </c:dLbls>
          <c:cat>
            <c:strRef>
              <c:f>Auswertung1!$A$37:$A$46</c:f>
              <c:strCache>
                <c:ptCount val="10"/>
                <c:pt idx="0">
                  <c:v>Oberösterreich</c:v>
                </c:pt>
                <c:pt idx="1">
                  <c:v>Wien</c:v>
                </c:pt>
                <c:pt idx="2">
                  <c:v>Niederösterreich</c:v>
                </c:pt>
                <c:pt idx="3">
                  <c:v>Burgenland</c:v>
                </c:pt>
                <c:pt idx="4">
                  <c:v>Steiermark</c:v>
                </c:pt>
                <c:pt idx="5">
                  <c:v>Salzburg</c:v>
                </c:pt>
                <c:pt idx="6">
                  <c:v>Tirol</c:v>
                </c:pt>
                <c:pt idx="7">
                  <c:v>Kärnten</c:v>
                </c:pt>
                <c:pt idx="8">
                  <c:v>Deutschland</c:v>
                </c:pt>
                <c:pt idx="9">
                  <c:v>Vorarlberg</c:v>
                </c:pt>
              </c:strCache>
            </c:strRef>
          </c:cat>
          <c:val>
            <c:numRef>
              <c:f>Auswertung1!$B$37:$B$46</c:f>
              <c:numCache>
                <c:formatCode>General</c:formatCode>
                <c:ptCount val="10"/>
                <c:pt idx="0">
                  <c:v>14</c:v>
                </c:pt>
                <c:pt idx="1">
                  <c:v>12</c:v>
                </c:pt>
                <c:pt idx="2">
                  <c:v>8</c:v>
                </c:pt>
                <c:pt idx="3">
                  <c:v>5</c:v>
                </c:pt>
                <c:pt idx="4">
                  <c:v>5</c:v>
                </c:pt>
                <c:pt idx="5">
                  <c:v>3</c:v>
                </c:pt>
                <c:pt idx="6">
                  <c:v>3</c:v>
                </c:pt>
                <c:pt idx="7">
                  <c:v>2</c:v>
                </c:pt>
                <c:pt idx="8">
                  <c:v>1</c:v>
                </c:pt>
                <c:pt idx="9">
                  <c:v>1</c:v>
                </c:pt>
              </c:numCache>
            </c:numRef>
          </c:val>
        </c:ser>
        <c:ser>
          <c:idx val="1"/>
          <c:order val="1"/>
          <c:tx>
            <c:strRef>
              <c:f>Auswertung1!$C$36</c:f>
              <c:strCache>
                <c:ptCount val="1"/>
                <c:pt idx="0">
                  <c:v>Geförderte Projekte</c:v>
                </c:pt>
              </c:strCache>
            </c:strRef>
          </c:tx>
          <c:invertIfNegative val="0"/>
          <c:dLbls>
            <c:showLegendKey val="0"/>
            <c:showVal val="1"/>
            <c:showCatName val="0"/>
            <c:showSerName val="0"/>
            <c:showPercent val="0"/>
            <c:showBubbleSize val="0"/>
            <c:showLeaderLines val="0"/>
          </c:dLbls>
          <c:cat>
            <c:strRef>
              <c:f>Auswertung1!$A$37:$A$46</c:f>
              <c:strCache>
                <c:ptCount val="10"/>
                <c:pt idx="0">
                  <c:v>Oberösterreich</c:v>
                </c:pt>
                <c:pt idx="1">
                  <c:v>Wien</c:v>
                </c:pt>
                <c:pt idx="2">
                  <c:v>Niederösterreich</c:v>
                </c:pt>
                <c:pt idx="3">
                  <c:v>Burgenland</c:v>
                </c:pt>
                <c:pt idx="4">
                  <c:v>Steiermark</c:v>
                </c:pt>
                <c:pt idx="5">
                  <c:v>Salzburg</c:v>
                </c:pt>
                <c:pt idx="6">
                  <c:v>Tirol</c:v>
                </c:pt>
                <c:pt idx="7">
                  <c:v>Kärnten</c:v>
                </c:pt>
                <c:pt idx="8">
                  <c:v>Deutschland</c:v>
                </c:pt>
                <c:pt idx="9">
                  <c:v>Vorarlberg</c:v>
                </c:pt>
              </c:strCache>
            </c:strRef>
          </c:cat>
          <c:val>
            <c:numRef>
              <c:f>Auswertung1!$C$37:$C$46</c:f>
              <c:numCache>
                <c:formatCode>General</c:formatCode>
                <c:ptCount val="10"/>
                <c:pt idx="0">
                  <c:v>5</c:v>
                </c:pt>
                <c:pt idx="1">
                  <c:v>6</c:v>
                </c:pt>
                <c:pt idx="3">
                  <c:v>1</c:v>
                </c:pt>
                <c:pt idx="4">
                  <c:v>2</c:v>
                </c:pt>
                <c:pt idx="6">
                  <c:v>2</c:v>
                </c:pt>
                <c:pt idx="8">
                  <c:v>1</c:v>
                </c:pt>
              </c:numCache>
            </c:numRef>
          </c:val>
        </c:ser>
        <c:dLbls>
          <c:showLegendKey val="0"/>
          <c:showVal val="0"/>
          <c:showCatName val="0"/>
          <c:showSerName val="0"/>
          <c:showPercent val="0"/>
          <c:showBubbleSize val="0"/>
        </c:dLbls>
        <c:gapWidth val="150"/>
        <c:axId val="104141568"/>
        <c:axId val="104143104"/>
      </c:barChart>
      <c:catAx>
        <c:axId val="104141568"/>
        <c:scaling>
          <c:orientation val="minMax"/>
        </c:scaling>
        <c:delete val="0"/>
        <c:axPos val="b"/>
        <c:majorTickMark val="out"/>
        <c:minorTickMark val="none"/>
        <c:tickLblPos val="nextTo"/>
        <c:crossAx val="104143104"/>
        <c:crosses val="autoZero"/>
        <c:auto val="1"/>
        <c:lblAlgn val="ctr"/>
        <c:lblOffset val="100"/>
        <c:noMultiLvlLbl val="0"/>
      </c:catAx>
      <c:valAx>
        <c:axId val="104143104"/>
        <c:scaling>
          <c:orientation val="minMax"/>
        </c:scaling>
        <c:delete val="0"/>
        <c:axPos val="l"/>
        <c:majorGridlines/>
        <c:numFmt formatCode="General" sourceLinked="1"/>
        <c:majorTickMark val="out"/>
        <c:minorTickMark val="none"/>
        <c:tickLblPos val="nextTo"/>
        <c:crossAx val="104141568"/>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FCA44D1-3DBB-43DE-99AF-3328C402C483}" type="datetime1">
              <a:rPr lang="de-AT"/>
              <a:pPr>
                <a:defRPr/>
              </a:pPr>
              <a:t>25.07.2014</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pl-PL"/>
              <a:t>www.ffg.at</a:t>
            </a:r>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4893BA4E-9E30-4FD9-A4F0-62A6A5CB4911}" type="slidenum">
              <a:rPr lang="de-DE"/>
              <a:pPr>
                <a:defRPr/>
              </a:pPr>
              <a:t>‹Nr.›</a:t>
            </a:fld>
            <a:endParaRPr lang="de-DE"/>
          </a:p>
        </p:txBody>
      </p:sp>
    </p:spTree>
    <p:extLst>
      <p:ext uri="{BB962C8B-B14F-4D97-AF65-F5344CB8AC3E}">
        <p14:creationId xmlns:p14="http://schemas.microsoft.com/office/powerpoint/2010/main" val="390627797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C1AED84-CEC9-4BE8-86EB-2E6D39FDF17B}" type="datetime1">
              <a:rPr lang="de-AT"/>
              <a:pPr>
                <a:defRPr/>
              </a:pPr>
              <a:t>25.07.2014</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de-AT" noProof="0" smtClean="0"/>
              <a:t>Mastertextformat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endParaRPr lang="de-DE" noProof="0" smtClean="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pl-PL"/>
              <a:t>www.ffg.at</a:t>
            </a: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847D4CC-9A25-4AA8-B398-02CA7A8FA8AE}" type="slidenum">
              <a:rPr lang="de-DE"/>
              <a:pPr>
                <a:defRPr/>
              </a:pPr>
              <a:t>‹Nr.›</a:t>
            </a:fld>
            <a:endParaRPr lang="de-DE"/>
          </a:p>
        </p:txBody>
      </p:sp>
    </p:spTree>
    <p:extLst>
      <p:ext uri="{BB962C8B-B14F-4D97-AF65-F5344CB8AC3E}">
        <p14:creationId xmlns:p14="http://schemas.microsoft.com/office/powerpoint/2010/main" val="2143562437"/>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ußzeilenplatzhalter 3"/>
          <p:cNvSpPr>
            <a:spLocks noGrp="1"/>
          </p:cNvSpPr>
          <p:nvPr>
            <p:ph type="ftr" sz="quarter" idx="10"/>
          </p:nvPr>
        </p:nvSpPr>
        <p:spPr/>
        <p:txBody>
          <a:bodyPr/>
          <a:lstStyle/>
          <a:p>
            <a:pPr>
              <a:defRPr/>
            </a:pPr>
            <a:r>
              <a:rPr lang="pl-PL" smtClean="0"/>
              <a:t>www.ffg.at</a:t>
            </a:r>
            <a:endParaRPr lang="de-DE"/>
          </a:p>
        </p:txBody>
      </p:sp>
    </p:spTree>
    <p:extLst>
      <p:ext uri="{BB962C8B-B14F-4D97-AF65-F5344CB8AC3E}">
        <p14:creationId xmlns:p14="http://schemas.microsoft.com/office/powerpoint/2010/main" val="306021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CF1803F-9E86-4C63-B800-293F613A3A2B}" type="slidenum">
              <a:rPr lang="de-DE" altLang="de-DE" smtClean="0">
                <a:latin typeface="MetaCorr" pitchFamily="34" charset="0"/>
              </a:rPr>
              <a:pPr eaLnBrk="1" hangingPunct="1">
                <a:spcBef>
                  <a:spcPct val="0"/>
                </a:spcBef>
              </a:pPr>
              <a:t>34</a:t>
            </a:fld>
            <a:endParaRPr lang="de-DE" altLang="de-DE" smtClean="0">
              <a:latin typeface="MetaCorr"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ea typeface="ＭＳ Ｐゴシック" pitchFamily="34" charset="-128"/>
              </a:rPr>
              <a:t>Letzte Folie KOS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smtClean="0">
              <a:ea typeface="ＭＳ Ｐゴシック" pitchFamily="34" charset="-128"/>
            </a:endParaRPr>
          </a:p>
        </p:txBody>
      </p:sp>
      <p:sp>
        <p:nvSpPr>
          <p:cNvPr id="13316" name="Fußzeilenplatzhalt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pl-PL" smtClean="0">
                <a:latin typeface="Calibri" pitchFamily="34" charset="0"/>
              </a:rPr>
              <a:t>www.ffg.at</a:t>
            </a:r>
            <a:endParaRPr lang="de-DE"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Richtwert mind.</a:t>
            </a:r>
            <a:r>
              <a:rPr lang="de-AT" baseline="0" dirty="0" smtClean="0"/>
              <a:t> 5.000 €</a:t>
            </a:r>
            <a:endParaRPr lang="de-AT" dirty="0"/>
          </a:p>
        </p:txBody>
      </p:sp>
      <p:sp>
        <p:nvSpPr>
          <p:cNvPr id="4" name="Fußzeilenplatzhalter 3"/>
          <p:cNvSpPr>
            <a:spLocks noGrp="1"/>
          </p:cNvSpPr>
          <p:nvPr>
            <p:ph type="ftr" sz="quarter" idx="10"/>
          </p:nvPr>
        </p:nvSpPr>
        <p:spPr/>
        <p:txBody>
          <a:bodyPr/>
          <a:lstStyle/>
          <a:p>
            <a:pPr>
              <a:defRPr/>
            </a:pPr>
            <a:r>
              <a:rPr lang="pl-PL" smtClean="0"/>
              <a:t>www.ffg.at</a:t>
            </a:r>
            <a:endParaRPr lang="de-DE"/>
          </a:p>
        </p:txBody>
      </p:sp>
    </p:spTree>
    <p:extLst>
      <p:ext uri="{BB962C8B-B14F-4D97-AF65-F5344CB8AC3E}">
        <p14:creationId xmlns:p14="http://schemas.microsoft.com/office/powerpoint/2010/main" val="10191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smtClean="0">
              <a:ea typeface="ＭＳ Ｐゴシック" pitchFamily="34" charset="-128"/>
            </a:endParaRPr>
          </a:p>
        </p:txBody>
      </p:sp>
      <p:sp>
        <p:nvSpPr>
          <p:cNvPr id="15364" name="Fußzeilenplatzhalt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r>
              <a:rPr lang="pl-PL" altLang="de-DE" smtClean="0"/>
              <a:t>www.ffg.at</a:t>
            </a:r>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smtClean="0">
              <a:ea typeface="ＭＳ Ｐゴシック" pitchFamily="34" charset="-128"/>
            </a:endParaRPr>
          </a:p>
        </p:txBody>
      </p:sp>
      <p:sp>
        <p:nvSpPr>
          <p:cNvPr id="13316" name="Fußzeilenplatzhalt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pl-PL" smtClean="0">
                <a:latin typeface="Calibri" pitchFamily="34" charset="0"/>
              </a:rPr>
              <a:t>www.ffg.at</a:t>
            </a:r>
            <a:endParaRPr lang="de-DE"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de-DE" dirty="0" smtClean="0">
                <a:ea typeface="ＭＳ Ｐゴシック" pitchFamily="34" charset="-128"/>
              </a:rPr>
              <a:t>77 Projektbeteiligte</a:t>
            </a:r>
            <a:r>
              <a:rPr lang="de-DE" baseline="0" dirty="0" smtClean="0">
                <a:ea typeface="ＭＳ Ｐゴシック" pitchFamily="34" charset="-128"/>
              </a:rPr>
              <a:t> bei Antragstellung, 30 Projektbeteiligungen bei Förderung</a:t>
            </a:r>
            <a:endParaRPr lang="de-DE" dirty="0" smtClean="0">
              <a:ea typeface="ＭＳ Ｐゴシック" pitchFamily="34" charset="-128"/>
            </a:endParaRPr>
          </a:p>
          <a:p>
            <a:pPr eaLnBrk="1" hangingPunct="1">
              <a:spcBef>
                <a:spcPct val="0"/>
              </a:spcBef>
            </a:pPr>
            <a:endParaRPr lang="de-DE" dirty="0" smtClean="0">
              <a:ea typeface="ＭＳ Ｐゴシック" pitchFamily="34" charset="-128"/>
            </a:endParaRPr>
          </a:p>
        </p:txBody>
      </p:sp>
      <p:sp>
        <p:nvSpPr>
          <p:cNvPr id="13316" name="Fußzeilenplatzhalt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pl-PL" smtClean="0">
                <a:latin typeface="Calibri" pitchFamily="34" charset="0"/>
              </a:rPr>
              <a:t>www.ffg.at</a:t>
            </a:r>
            <a:endParaRPr lang="de-DE"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smtClean="0">
              <a:ea typeface="ＭＳ Ｐゴシック" pitchFamily="34" charset="-128"/>
            </a:endParaRPr>
          </a:p>
        </p:txBody>
      </p:sp>
      <p:sp>
        <p:nvSpPr>
          <p:cNvPr id="13316" name="Fußzeilenplatzhalt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pl-PL" smtClean="0">
                <a:latin typeface="Calibri" pitchFamily="34" charset="0"/>
              </a:rPr>
              <a:t>www.ffg.at</a:t>
            </a:r>
            <a:endParaRPr lang="de-DE"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smtClean="0">
              <a:ea typeface="ＭＳ Ｐゴシック" pitchFamily="34" charset="-128"/>
            </a:endParaRPr>
          </a:p>
        </p:txBody>
      </p:sp>
      <p:sp>
        <p:nvSpPr>
          <p:cNvPr id="13316" name="Fußzeilenplatzhalt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pl-PL" smtClean="0">
                <a:latin typeface="Calibri" pitchFamily="34" charset="0"/>
              </a:rPr>
              <a:t>www.ffg.at</a:t>
            </a:r>
            <a:endParaRPr lang="de-DE"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smtClean="0">
              <a:ea typeface="ＭＳ Ｐゴシック" pitchFamily="34" charset="-128"/>
            </a:endParaRPr>
          </a:p>
        </p:txBody>
      </p:sp>
      <p:sp>
        <p:nvSpPr>
          <p:cNvPr id="13316" name="Fußzeilenplatzhalt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pl-PL" smtClean="0">
                <a:solidFill>
                  <a:prstClr val="black"/>
                </a:solidFill>
                <a:latin typeface="Calibri" pitchFamily="34" charset="0"/>
              </a:rPr>
              <a:t>www.ffg.at</a:t>
            </a:r>
            <a:endParaRPr lang="de-DE" smtClean="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Hinweis: Bis 2. ZB ist es für alle gleich!!</a:t>
            </a:r>
            <a:endParaRPr lang="de-AT" dirty="0"/>
          </a:p>
        </p:txBody>
      </p:sp>
      <p:sp>
        <p:nvSpPr>
          <p:cNvPr id="4" name="Fußzeilenplatzhalter 3"/>
          <p:cNvSpPr>
            <a:spLocks noGrp="1"/>
          </p:cNvSpPr>
          <p:nvPr>
            <p:ph type="ftr" sz="quarter" idx="10"/>
          </p:nvPr>
        </p:nvSpPr>
        <p:spPr/>
        <p:txBody>
          <a:bodyPr/>
          <a:lstStyle/>
          <a:p>
            <a:pPr>
              <a:defRPr/>
            </a:pPr>
            <a:r>
              <a:rPr lang="pl-PL" smtClean="0"/>
              <a:t>www.ffg.at</a:t>
            </a:r>
            <a:endParaRPr lang="de-DE"/>
          </a:p>
        </p:txBody>
      </p:sp>
    </p:spTree>
    <p:extLst>
      <p:ext uri="{BB962C8B-B14F-4D97-AF65-F5344CB8AC3E}">
        <p14:creationId xmlns:p14="http://schemas.microsoft.com/office/powerpoint/2010/main" val="408122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Bis zur</a:t>
            </a:r>
            <a:r>
              <a:rPr lang="de-AT" baseline="0" dirty="0" smtClean="0"/>
              <a:t> 3. Rate für alle gleich</a:t>
            </a:r>
            <a:endParaRPr lang="de-AT" dirty="0"/>
          </a:p>
        </p:txBody>
      </p:sp>
      <p:sp>
        <p:nvSpPr>
          <p:cNvPr id="4" name="Fußzeilenplatzhalter 3"/>
          <p:cNvSpPr>
            <a:spLocks noGrp="1"/>
          </p:cNvSpPr>
          <p:nvPr>
            <p:ph type="ftr" sz="quarter" idx="10"/>
          </p:nvPr>
        </p:nvSpPr>
        <p:spPr/>
        <p:txBody>
          <a:bodyPr/>
          <a:lstStyle/>
          <a:p>
            <a:pPr>
              <a:defRPr/>
            </a:pPr>
            <a:r>
              <a:rPr lang="pl-PL" smtClean="0"/>
              <a:t>www.ffg.at</a:t>
            </a:r>
            <a:endParaRPr lang="de-DE"/>
          </a:p>
        </p:txBody>
      </p:sp>
    </p:spTree>
    <p:extLst>
      <p:ext uri="{BB962C8B-B14F-4D97-AF65-F5344CB8AC3E}">
        <p14:creationId xmlns:p14="http://schemas.microsoft.com/office/powerpoint/2010/main" val="320374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Bis zur</a:t>
            </a:r>
            <a:r>
              <a:rPr lang="de-AT" baseline="0" dirty="0" smtClean="0"/>
              <a:t> 3. Rate für alle gleich</a:t>
            </a:r>
            <a:endParaRPr lang="de-AT" dirty="0"/>
          </a:p>
        </p:txBody>
      </p:sp>
      <p:sp>
        <p:nvSpPr>
          <p:cNvPr id="4" name="Fußzeilenplatzhalter 3"/>
          <p:cNvSpPr>
            <a:spLocks noGrp="1"/>
          </p:cNvSpPr>
          <p:nvPr>
            <p:ph type="ftr" sz="quarter" idx="10"/>
          </p:nvPr>
        </p:nvSpPr>
        <p:spPr/>
        <p:txBody>
          <a:bodyPr/>
          <a:lstStyle/>
          <a:p>
            <a:pPr>
              <a:defRPr/>
            </a:pPr>
            <a:r>
              <a:rPr lang="pl-PL" smtClean="0"/>
              <a:t>www.ffg.at</a:t>
            </a:r>
            <a:endParaRPr lang="de-DE"/>
          </a:p>
        </p:txBody>
      </p:sp>
    </p:spTree>
    <p:extLst>
      <p:ext uri="{BB962C8B-B14F-4D97-AF65-F5344CB8AC3E}">
        <p14:creationId xmlns:p14="http://schemas.microsoft.com/office/powerpoint/2010/main" val="3203742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FG Cover neut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Untertitel 2"/>
          <p:cNvSpPr>
            <a:spLocks noGrp="1"/>
          </p:cNvSpPr>
          <p:nvPr>
            <p:ph type="subTitle" idx="1"/>
          </p:nvPr>
        </p:nvSpPr>
        <p:spPr>
          <a:xfrm>
            <a:off x="1397600" y="4187224"/>
            <a:ext cx="4710334" cy="1275566"/>
          </a:xfrm>
        </p:spPr>
        <p:txBody>
          <a:bodyPr anchor="t"/>
          <a:lstStyle>
            <a:lvl1pPr marL="0" indent="0" algn="l">
              <a:buNone/>
              <a:defRPr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7" name="Titel 1"/>
          <p:cNvSpPr>
            <a:spLocks noGrp="1"/>
          </p:cNvSpPr>
          <p:nvPr>
            <p:ph type="ctrTitle"/>
          </p:nvPr>
        </p:nvSpPr>
        <p:spPr>
          <a:xfrm>
            <a:off x="1400900" y="2334833"/>
            <a:ext cx="4707034" cy="1806222"/>
          </a:xfrm>
        </p:spPr>
        <p:txBody>
          <a:bodyPr>
            <a:normAutofit/>
          </a:bodyPr>
          <a:lstStyle>
            <a:lvl1pPr>
              <a:lnSpc>
                <a:spcPct val="100000"/>
              </a:lnSpc>
              <a:defRPr sz="3300" b="0" baseline="0"/>
            </a:lvl1pPr>
          </a:lstStyle>
          <a:p>
            <a:r>
              <a:rPr lang="de-DE" smtClean="0"/>
              <a:t>Titelmasterformat durch Klicken bearbeiten</a:t>
            </a:r>
            <a:endParaRPr lang="de-DE" dirty="0"/>
          </a:p>
        </p:txBody>
      </p:sp>
    </p:spTree>
    <p:extLst>
      <p:ext uri="{BB962C8B-B14F-4D97-AF65-F5344CB8AC3E}">
        <p14:creationId xmlns:p14="http://schemas.microsoft.com/office/powerpoint/2010/main" val="194528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FG Organigramm englisch mit Namen">
    <p:spTree>
      <p:nvGrpSpPr>
        <p:cNvPr id="1" name=""/>
        <p:cNvGrpSpPr/>
        <p:nvPr/>
      </p:nvGrpSpPr>
      <p:grpSpPr>
        <a:xfrm>
          <a:off x="0" y="0"/>
          <a:ext cx="0" cy="0"/>
          <a:chOff x="0" y="0"/>
          <a:chExt cx="0" cy="0"/>
        </a:xfrm>
      </p:grpSpPr>
      <p:pic>
        <p:nvPicPr>
          <p:cNvPr id="3" name="Bild 4" descr="FFG_Organigramm_PP_E_M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2286000"/>
            <a:ext cx="63579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title"/>
          </p:nvPr>
        </p:nvSpPr>
        <p:spPr>
          <a:xfrm>
            <a:off x="532456" y="451555"/>
            <a:ext cx="5174867" cy="771408"/>
          </a:xfrm>
        </p:spPr>
        <p:txBody>
          <a:bodyPr/>
          <a:lstStyle/>
          <a:p>
            <a:r>
              <a:rPr lang="de-DE" smtClean="0"/>
              <a:t>Titelmasterformat durch Klicken bearbeiten</a:t>
            </a:r>
            <a:endParaRPr lang="de-DE" dirty="0"/>
          </a:p>
        </p:txBody>
      </p:sp>
      <p:sp>
        <p:nvSpPr>
          <p:cNvPr id="5" name="Fußzeilenplatzhalter 4"/>
          <p:cNvSpPr>
            <a:spLocks noGrp="1"/>
          </p:cNvSpPr>
          <p:nvPr>
            <p:ph type="ftr" sz="quarter" idx="10"/>
          </p:nvPr>
        </p:nvSpPr>
        <p:spPr/>
        <p:txBody>
          <a:bodyPr/>
          <a:lstStyle>
            <a:lvl1pPr>
              <a:defRPr/>
            </a:lvl1pPr>
          </a:lstStyle>
          <a:p>
            <a:r>
              <a:rPr lang="de-DE"/>
              <a:t>Österreichische Forschungsförderungsgesellschaft | Sensengasse 1 | 1090 Wien | www.ffg.at</a:t>
            </a:r>
          </a:p>
        </p:txBody>
      </p:sp>
      <p:sp>
        <p:nvSpPr>
          <p:cNvPr id="6" name="Foliennummernplatzhalter 5"/>
          <p:cNvSpPr>
            <a:spLocks noGrp="1"/>
          </p:cNvSpPr>
          <p:nvPr>
            <p:ph type="sldNum" sz="quarter" idx="11"/>
          </p:nvPr>
        </p:nvSpPr>
        <p:spPr/>
        <p:txBody>
          <a:bodyPr/>
          <a:lstStyle>
            <a:lvl1pPr>
              <a:defRPr/>
            </a:lvl1pPr>
          </a:lstStyle>
          <a:p>
            <a:fld id="{8BCD6C11-9473-4614-82F2-903FCFA2E3CE}"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44851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FG Organigramm englisch ohne Namen">
    <p:spTree>
      <p:nvGrpSpPr>
        <p:cNvPr id="1" name=""/>
        <p:cNvGrpSpPr/>
        <p:nvPr/>
      </p:nvGrpSpPr>
      <p:grpSpPr>
        <a:xfrm>
          <a:off x="0" y="0"/>
          <a:ext cx="0" cy="0"/>
          <a:chOff x="0" y="0"/>
          <a:chExt cx="0" cy="0"/>
        </a:xfrm>
      </p:grpSpPr>
      <p:pic>
        <p:nvPicPr>
          <p:cNvPr id="3" name="Bild 4" descr="FFG_Organigramm_PP_E_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2286000"/>
            <a:ext cx="63579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title"/>
          </p:nvPr>
        </p:nvSpPr>
        <p:spPr>
          <a:xfrm>
            <a:off x="532456" y="451555"/>
            <a:ext cx="5174867" cy="771408"/>
          </a:xfrm>
        </p:spPr>
        <p:txBody>
          <a:bodyPr/>
          <a:lstStyle/>
          <a:p>
            <a:r>
              <a:rPr lang="de-DE" smtClean="0"/>
              <a:t>Titelmasterformat durch Klicken bearbeiten</a:t>
            </a:r>
            <a:endParaRPr lang="de-DE" dirty="0"/>
          </a:p>
        </p:txBody>
      </p:sp>
      <p:sp>
        <p:nvSpPr>
          <p:cNvPr id="5" name="Fußzeilenplatzhalter 4"/>
          <p:cNvSpPr>
            <a:spLocks noGrp="1"/>
          </p:cNvSpPr>
          <p:nvPr>
            <p:ph type="ftr" sz="quarter" idx="10"/>
          </p:nvPr>
        </p:nvSpPr>
        <p:spPr/>
        <p:txBody>
          <a:bodyPr/>
          <a:lstStyle>
            <a:lvl1pPr>
              <a:defRPr/>
            </a:lvl1pPr>
          </a:lstStyle>
          <a:p>
            <a:r>
              <a:rPr lang="de-DE"/>
              <a:t>Österreichische Forschungsförderungsgesellschaft | Sensengasse 1 | 1090 Wien | www.ffg.at</a:t>
            </a:r>
          </a:p>
        </p:txBody>
      </p:sp>
      <p:sp>
        <p:nvSpPr>
          <p:cNvPr id="6" name="Foliennummernplatzhalter 5"/>
          <p:cNvSpPr>
            <a:spLocks noGrp="1"/>
          </p:cNvSpPr>
          <p:nvPr>
            <p:ph type="sldNum" sz="quarter" idx="11"/>
          </p:nvPr>
        </p:nvSpPr>
        <p:spPr/>
        <p:txBody>
          <a:bodyPr/>
          <a:lstStyle>
            <a:lvl1pPr>
              <a:defRPr/>
            </a:lvl1pPr>
          </a:lstStyle>
          <a:p>
            <a:fld id="{D67A57B3-43E3-49AC-8EBF-8415F265BFF7}"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391893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FG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7" name="Inhaltsplatzhalter 2"/>
          <p:cNvSpPr>
            <a:spLocks noGrp="1"/>
          </p:cNvSpPr>
          <p:nvPr>
            <p:ph idx="1"/>
          </p:nvPr>
        </p:nvSpPr>
        <p:spPr>
          <a:xfrm>
            <a:off x="1371600" y="2358639"/>
            <a:ext cx="5174867" cy="34235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4"/>
          <p:cNvSpPr>
            <a:spLocks noGrp="1"/>
          </p:cNvSpPr>
          <p:nvPr>
            <p:ph type="ftr" sz="quarter" idx="10"/>
          </p:nvPr>
        </p:nvSpPr>
        <p:spPr>
          <a:ln/>
        </p:spPr>
        <p:txBody>
          <a:bodyPr/>
          <a:lstStyle>
            <a:lvl1pPr>
              <a:defRPr/>
            </a:lvl1pPr>
          </a:lstStyle>
          <a:p>
            <a:pPr>
              <a:defRPr/>
            </a:pPr>
            <a:r>
              <a:rPr lang="de-DE"/>
              <a:t>Österreichische Forschungsförderungsgesellschaft | Sensengasse 1 | 1090 Wien | www.ffg.at</a:t>
            </a:r>
          </a:p>
        </p:txBody>
      </p:sp>
      <p:sp>
        <p:nvSpPr>
          <p:cNvPr id="5" name="Foliennummernplatzhalter 5"/>
          <p:cNvSpPr>
            <a:spLocks noGrp="1"/>
          </p:cNvSpPr>
          <p:nvPr>
            <p:ph type="sldNum" sz="quarter" idx="11"/>
          </p:nvPr>
        </p:nvSpPr>
        <p:spPr>
          <a:ln/>
        </p:spPr>
        <p:txBody>
          <a:bodyPr/>
          <a:lstStyle>
            <a:lvl1pPr>
              <a:defRPr/>
            </a:lvl1pPr>
          </a:lstStyle>
          <a:p>
            <a:pPr>
              <a:defRPr/>
            </a:pPr>
            <a:fld id="{9535A80E-061E-4FBE-A1C9-A6016730278F}" type="slidenum">
              <a:rPr lang="de-DE"/>
              <a:pPr>
                <a:defRPr/>
              </a:pPr>
              <a:t>‹Nr.›</a:t>
            </a:fld>
            <a:endParaRPr lang="de-DE"/>
          </a:p>
        </p:txBody>
      </p:sp>
    </p:spTree>
    <p:extLst>
      <p:ext uri="{BB962C8B-B14F-4D97-AF65-F5344CB8AC3E}">
        <p14:creationId xmlns:p14="http://schemas.microsoft.com/office/powerpoint/2010/main" val="41015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FG Cover neut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Untertitel 2"/>
          <p:cNvSpPr>
            <a:spLocks noGrp="1"/>
          </p:cNvSpPr>
          <p:nvPr>
            <p:ph type="subTitle" idx="1"/>
          </p:nvPr>
        </p:nvSpPr>
        <p:spPr>
          <a:xfrm>
            <a:off x="1397600" y="4187224"/>
            <a:ext cx="4710334" cy="1275566"/>
          </a:xfrm>
          <a:prstGeom prst="rect">
            <a:avLst/>
          </a:prstGeom>
        </p:spPr>
        <p:txBody>
          <a:bodyPr anchor="t"/>
          <a:lstStyle>
            <a:lvl1pPr marL="0" indent="0" algn="l">
              <a:buNone/>
              <a:defRPr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7" name="Titel 1"/>
          <p:cNvSpPr>
            <a:spLocks noGrp="1"/>
          </p:cNvSpPr>
          <p:nvPr>
            <p:ph type="ctrTitle"/>
          </p:nvPr>
        </p:nvSpPr>
        <p:spPr>
          <a:xfrm>
            <a:off x="1400900" y="2334833"/>
            <a:ext cx="4707034" cy="1806222"/>
          </a:xfrm>
        </p:spPr>
        <p:txBody>
          <a:bodyPr>
            <a:normAutofit/>
          </a:bodyPr>
          <a:lstStyle>
            <a:lvl1pPr>
              <a:lnSpc>
                <a:spcPct val="100000"/>
              </a:lnSpc>
              <a:defRPr sz="3300" b="0" baseline="0"/>
            </a:lvl1pPr>
          </a:lstStyle>
          <a:p>
            <a:r>
              <a:rPr lang="de-DE" smtClean="0"/>
              <a:t>Titelmasterformat durch Klicken bearbeiten</a:t>
            </a:r>
            <a:endParaRPr lang="de-DE" dirty="0"/>
          </a:p>
        </p:txBody>
      </p:sp>
    </p:spTree>
    <p:extLst>
      <p:ext uri="{BB962C8B-B14F-4D97-AF65-F5344CB8AC3E}">
        <p14:creationId xmlns:p14="http://schemas.microsoft.com/office/powerpoint/2010/main" val="3414265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FFG Danke">
    <p:spTree>
      <p:nvGrpSpPr>
        <p:cNvPr id="1" name=""/>
        <p:cNvGrpSpPr/>
        <p:nvPr/>
      </p:nvGrpSpPr>
      <p:grpSpPr>
        <a:xfrm>
          <a:off x="0" y="0"/>
          <a:ext cx="0" cy="0"/>
          <a:chOff x="0" y="0"/>
          <a:chExt cx="0" cy="0"/>
        </a:xfrm>
      </p:grpSpPr>
      <p:pic>
        <p:nvPicPr>
          <p:cNvPr id="3" name="Bild 5" descr="Dank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95450"/>
            <a:ext cx="859948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smtClean="0"/>
              <a:t>Titelmasterformat durch Klicken bearbeiten</a:t>
            </a:r>
            <a:endParaRPr lang="de-DE"/>
          </a:p>
        </p:txBody>
      </p:sp>
      <p:sp>
        <p:nvSpPr>
          <p:cNvPr id="4" name="Foliennummernplatzhalter 5"/>
          <p:cNvSpPr>
            <a:spLocks noGrp="1"/>
          </p:cNvSpPr>
          <p:nvPr>
            <p:ph type="sldNum" sz="quarter" idx="10"/>
          </p:nvPr>
        </p:nvSpPr>
        <p:spPr/>
        <p:txBody>
          <a:bodyPr/>
          <a:lstStyle>
            <a:lvl1pPr>
              <a:defRPr smtClean="0"/>
            </a:lvl1pPr>
          </a:lstStyle>
          <a:p>
            <a:pPr>
              <a:defRPr/>
            </a:pPr>
            <a:fld id="{D99DB351-45E9-49FE-839B-C49171D11938}"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79057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FG Cover neut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Untertitel 2"/>
          <p:cNvSpPr>
            <a:spLocks noGrp="1"/>
          </p:cNvSpPr>
          <p:nvPr>
            <p:ph type="subTitle" idx="1"/>
          </p:nvPr>
        </p:nvSpPr>
        <p:spPr>
          <a:xfrm>
            <a:off x="1397600" y="4187224"/>
            <a:ext cx="4710334" cy="1275566"/>
          </a:xfrm>
        </p:spPr>
        <p:txBody>
          <a:bodyPr anchor="t"/>
          <a:lstStyle>
            <a:lvl1pPr marL="0" indent="0" algn="l">
              <a:buNone/>
              <a:defRPr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7" name="Titel 1"/>
          <p:cNvSpPr>
            <a:spLocks noGrp="1"/>
          </p:cNvSpPr>
          <p:nvPr>
            <p:ph type="ctrTitle"/>
          </p:nvPr>
        </p:nvSpPr>
        <p:spPr>
          <a:xfrm>
            <a:off x="1400900" y="2334833"/>
            <a:ext cx="4707034" cy="1806222"/>
          </a:xfrm>
        </p:spPr>
        <p:txBody>
          <a:bodyPr>
            <a:normAutofit/>
          </a:bodyPr>
          <a:lstStyle>
            <a:lvl1pPr>
              <a:lnSpc>
                <a:spcPct val="100000"/>
              </a:lnSpc>
              <a:defRPr sz="3300" b="0" baseline="0"/>
            </a:lvl1pPr>
          </a:lstStyle>
          <a:p>
            <a:r>
              <a:rPr lang="de-DE" smtClean="0"/>
              <a:t>Titelmasterformat durch Klicken bearbeiten</a:t>
            </a:r>
            <a:endParaRPr lang="de-DE" dirty="0"/>
          </a:p>
        </p:txBody>
      </p:sp>
    </p:spTree>
    <p:extLst>
      <p:ext uri="{BB962C8B-B14F-4D97-AF65-F5344CB8AC3E}">
        <p14:creationId xmlns:p14="http://schemas.microsoft.com/office/powerpoint/2010/main" val="125532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FG Fließ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8" name="Untertitel 2"/>
          <p:cNvSpPr>
            <a:spLocks noGrp="1"/>
          </p:cNvSpPr>
          <p:nvPr>
            <p:ph type="subTitle" idx="13"/>
          </p:nvPr>
        </p:nvSpPr>
        <p:spPr>
          <a:xfrm>
            <a:off x="1371600" y="2540073"/>
            <a:ext cx="5635934" cy="3171147"/>
          </a:xfrm>
        </p:spPr>
        <p:txBody>
          <a:bodyPr/>
          <a:lstStyle>
            <a:lvl1pPr marL="0" indent="0" algn="l">
              <a:buNone/>
              <a:defRPr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Fußzeilenplatzhalter 4"/>
          <p:cNvSpPr>
            <a:spLocks noGrp="1"/>
          </p:cNvSpPr>
          <p:nvPr>
            <p:ph type="ftr" sz="quarter" idx="14"/>
          </p:nvPr>
        </p:nvSpPr>
        <p:spPr>
          <a:ln/>
        </p:spPr>
        <p:txBody>
          <a:bodyPr/>
          <a:lstStyle>
            <a:lvl1pPr>
              <a:defRPr/>
            </a:lvl1pPr>
          </a:lstStyle>
          <a:p>
            <a:pPr>
              <a:defRPr/>
            </a:pPr>
            <a:r>
              <a:rPr lang="de-DE"/>
              <a:t>Österreichische Forschungsförderungsgesellschaft | Sensengasse 1 | 1090 Wien | www.ffg.at</a:t>
            </a:r>
          </a:p>
        </p:txBody>
      </p:sp>
      <p:sp>
        <p:nvSpPr>
          <p:cNvPr id="5" name="Foliennummernplatzhalter 5"/>
          <p:cNvSpPr>
            <a:spLocks noGrp="1"/>
          </p:cNvSpPr>
          <p:nvPr>
            <p:ph type="sldNum" sz="quarter" idx="15"/>
          </p:nvPr>
        </p:nvSpPr>
        <p:spPr>
          <a:ln/>
        </p:spPr>
        <p:txBody>
          <a:bodyPr/>
          <a:lstStyle>
            <a:lvl1pPr>
              <a:defRPr/>
            </a:lvl1pPr>
          </a:lstStyle>
          <a:p>
            <a:pPr>
              <a:defRPr/>
            </a:pPr>
            <a:fld id="{897E4CB8-4E8A-4B4A-8429-46E7B7651F64}" type="slidenum">
              <a:rPr lang="de-DE"/>
              <a:pPr>
                <a:defRPr/>
              </a:pPr>
              <a:t>‹Nr.›</a:t>
            </a:fld>
            <a:endParaRPr lang="de-DE"/>
          </a:p>
        </p:txBody>
      </p:sp>
    </p:spTree>
    <p:extLst>
      <p:ext uri="{BB962C8B-B14F-4D97-AF65-F5344CB8AC3E}">
        <p14:creationId xmlns:p14="http://schemas.microsoft.com/office/powerpoint/2010/main" val="168373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FG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7" name="Inhaltsplatzhalter 2"/>
          <p:cNvSpPr>
            <a:spLocks noGrp="1"/>
          </p:cNvSpPr>
          <p:nvPr>
            <p:ph idx="1"/>
          </p:nvPr>
        </p:nvSpPr>
        <p:spPr>
          <a:xfrm>
            <a:off x="1371600" y="2358639"/>
            <a:ext cx="5174867" cy="34235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4"/>
          <p:cNvSpPr>
            <a:spLocks noGrp="1"/>
          </p:cNvSpPr>
          <p:nvPr>
            <p:ph type="ftr" sz="quarter" idx="10"/>
          </p:nvPr>
        </p:nvSpPr>
        <p:spPr>
          <a:ln/>
        </p:spPr>
        <p:txBody>
          <a:bodyPr/>
          <a:lstStyle>
            <a:lvl1pPr>
              <a:defRPr/>
            </a:lvl1pPr>
          </a:lstStyle>
          <a:p>
            <a:pPr>
              <a:defRPr/>
            </a:pPr>
            <a:r>
              <a:rPr lang="de-DE"/>
              <a:t>Österreichische Forschungsförderungsgesellschaft | Sensengasse 1 | 1090 Wien | www.ffg.at</a:t>
            </a:r>
          </a:p>
        </p:txBody>
      </p:sp>
      <p:sp>
        <p:nvSpPr>
          <p:cNvPr id="5" name="Foliennummernplatzhalter 5"/>
          <p:cNvSpPr>
            <a:spLocks noGrp="1"/>
          </p:cNvSpPr>
          <p:nvPr>
            <p:ph type="sldNum" sz="quarter" idx="11"/>
          </p:nvPr>
        </p:nvSpPr>
        <p:spPr>
          <a:ln/>
        </p:spPr>
        <p:txBody>
          <a:bodyPr/>
          <a:lstStyle>
            <a:lvl1pPr>
              <a:defRPr/>
            </a:lvl1pPr>
          </a:lstStyle>
          <a:p>
            <a:pPr>
              <a:defRPr/>
            </a:pPr>
            <a:fld id="{573AC87D-1F0E-40B2-9AFF-5367DC6AD99C}" type="slidenum">
              <a:rPr lang="de-DE"/>
              <a:pPr>
                <a:defRPr/>
              </a:pPr>
              <a:t>‹Nr.›</a:t>
            </a:fld>
            <a:endParaRPr lang="de-DE"/>
          </a:p>
        </p:txBody>
      </p:sp>
    </p:spTree>
    <p:extLst>
      <p:ext uri="{BB962C8B-B14F-4D97-AF65-F5344CB8AC3E}">
        <p14:creationId xmlns:p14="http://schemas.microsoft.com/office/powerpoint/2010/main" val="235062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FG Aufzählung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7" name="Inhaltsplatzhalter 2"/>
          <p:cNvSpPr>
            <a:spLocks noGrp="1"/>
          </p:cNvSpPr>
          <p:nvPr>
            <p:ph idx="1"/>
          </p:nvPr>
        </p:nvSpPr>
        <p:spPr>
          <a:xfrm>
            <a:off x="1371600" y="2358639"/>
            <a:ext cx="5174867" cy="3423577"/>
          </a:xfrm>
        </p:spPr>
        <p:txBody>
          <a:bodyPr/>
          <a:lstStyle>
            <a:lvl1pPr>
              <a:defRPr>
                <a:solidFill>
                  <a:schemeClr val="tx1"/>
                </a:solidFill>
              </a:defRPr>
            </a:lvl1pPr>
            <a:lvl2pPr marL="277200" indent="-457200">
              <a:buFont typeface="+mj-lt"/>
              <a:buAutoNum type="arabicParenR"/>
              <a:defRPr>
                <a:solidFill>
                  <a:schemeClr val="tx1"/>
                </a:solidFill>
              </a:defRPr>
            </a:lvl2pPr>
            <a:lvl3pPr marL="817200" indent="-457200">
              <a:buFont typeface="+mj-lt"/>
              <a:buAutoNum type="arabicParenR"/>
              <a:defRPr>
                <a:solidFill>
                  <a:schemeClr val="tx1"/>
                </a:solidFill>
              </a:defRPr>
            </a:lvl3pPr>
            <a:lvl4pPr marL="1177200" indent="-457200">
              <a:buFont typeface="+mj-lt"/>
              <a:buAutoNum type="arabicParenR"/>
              <a:defRPr>
                <a:solidFill>
                  <a:schemeClr val="tx1"/>
                </a:solidFill>
              </a:defRPr>
            </a:lvl4pPr>
            <a:lvl5pPr marL="1537200" indent="-457200">
              <a:buFont typeface="+mj-lt"/>
              <a:buAutoNum type="arabicParenR"/>
              <a:defRPr>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4"/>
          <p:cNvSpPr>
            <a:spLocks noGrp="1"/>
          </p:cNvSpPr>
          <p:nvPr>
            <p:ph type="ftr" sz="quarter" idx="10"/>
          </p:nvPr>
        </p:nvSpPr>
        <p:spPr>
          <a:ln/>
        </p:spPr>
        <p:txBody>
          <a:bodyPr/>
          <a:lstStyle>
            <a:lvl1pPr>
              <a:defRPr/>
            </a:lvl1pPr>
          </a:lstStyle>
          <a:p>
            <a:pPr>
              <a:defRPr/>
            </a:pPr>
            <a:r>
              <a:rPr lang="de-DE"/>
              <a:t>Österreichische Forschungsförderungsgesellschaft | Sensengasse 1 | 1090 Wien | www.ffg.at</a:t>
            </a:r>
          </a:p>
        </p:txBody>
      </p:sp>
      <p:sp>
        <p:nvSpPr>
          <p:cNvPr id="5" name="Foliennummernplatzhalter 5"/>
          <p:cNvSpPr>
            <a:spLocks noGrp="1"/>
          </p:cNvSpPr>
          <p:nvPr>
            <p:ph type="sldNum" sz="quarter" idx="11"/>
          </p:nvPr>
        </p:nvSpPr>
        <p:spPr>
          <a:ln/>
        </p:spPr>
        <p:txBody>
          <a:bodyPr/>
          <a:lstStyle>
            <a:lvl1pPr>
              <a:defRPr/>
            </a:lvl1pPr>
          </a:lstStyle>
          <a:p>
            <a:pPr>
              <a:defRPr/>
            </a:pPr>
            <a:fld id="{DADA8CFB-2E23-4BE8-A137-B2D4F113F27A}" type="slidenum">
              <a:rPr lang="de-DE"/>
              <a:pPr>
                <a:defRPr/>
              </a:pPr>
              <a:t>‹Nr.›</a:t>
            </a:fld>
            <a:endParaRPr lang="de-DE"/>
          </a:p>
        </p:txBody>
      </p:sp>
    </p:spTree>
    <p:extLst>
      <p:ext uri="{BB962C8B-B14F-4D97-AF65-F5344CB8AC3E}">
        <p14:creationId xmlns:p14="http://schemas.microsoft.com/office/powerpoint/2010/main" val="422179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FFG Diagramme &amp; 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cap="none"/>
            </a:lvl1pPr>
          </a:lstStyle>
          <a:p>
            <a:r>
              <a:rPr lang="de-DE" smtClean="0"/>
              <a:t>Titelmasterformat durch Klicken bearbeiten</a:t>
            </a:r>
            <a:endParaRPr lang="de-DE" dirty="0"/>
          </a:p>
        </p:txBody>
      </p:sp>
      <p:sp>
        <p:nvSpPr>
          <p:cNvPr id="3" name="Fußzeilenplatzhalter 4"/>
          <p:cNvSpPr>
            <a:spLocks noGrp="1"/>
          </p:cNvSpPr>
          <p:nvPr>
            <p:ph type="ftr" sz="quarter" idx="10"/>
          </p:nvPr>
        </p:nvSpPr>
        <p:spPr>
          <a:ln/>
        </p:spPr>
        <p:txBody>
          <a:bodyPr/>
          <a:lstStyle>
            <a:lvl1pPr>
              <a:defRPr/>
            </a:lvl1pPr>
          </a:lstStyle>
          <a:p>
            <a:pPr>
              <a:defRPr/>
            </a:pPr>
            <a:r>
              <a:rPr lang="de-DE"/>
              <a:t>Österreichische Forschungsförderungsgesellschaft | Sensengasse 1 | 1090 Wien | www.ffg.at</a:t>
            </a:r>
          </a:p>
        </p:txBody>
      </p:sp>
      <p:sp>
        <p:nvSpPr>
          <p:cNvPr id="4" name="Foliennummernplatzhalter 5"/>
          <p:cNvSpPr>
            <a:spLocks noGrp="1"/>
          </p:cNvSpPr>
          <p:nvPr>
            <p:ph type="sldNum" sz="quarter" idx="11"/>
          </p:nvPr>
        </p:nvSpPr>
        <p:spPr>
          <a:ln/>
        </p:spPr>
        <p:txBody>
          <a:bodyPr/>
          <a:lstStyle>
            <a:lvl1pPr>
              <a:defRPr/>
            </a:lvl1pPr>
          </a:lstStyle>
          <a:p>
            <a:pPr>
              <a:defRPr/>
            </a:pPr>
            <a:fld id="{8014DA48-BBE9-4DF2-B560-BF56037DD41C}" type="slidenum">
              <a:rPr lang="de-DE"/>
              <a:pPr>
                <a:defRPr/>
              </a:pPr>
              <a:t>‹Nr.›</a:t>
            </a:fld>
            <a:endParaRPr lang="de-DE"/>
          </a:p>
        </p:txBody>
      </p:sp>
    </p:spTree>
    <p:extLst>
      <p:ext uri="{BB962C8B-B14F-4D97-AF65-F5344CB8AC3E}">
        <p14:creationId xmlns:p14="http://schemas.microsoft.com/office/powerpoint/2010/main" val="175912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FG Fußzeile">
    <p:bg>
      <p:bgRef idx="1001">
        <a:schemeClr val="bg1"/>
      </p:bgRef>
    </p:bg>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r>
              <a:rPr lang="de-DE"/>
              <a:t>Österreichische Forschungsförderungsgesellschaft | Sensengasse 1 | 1090 Wien | www.ffg.at</a:t>
            </a:r>
          </a:p>
        </p:txBody>
      </p:sp>
      <p:sp>
        <p:nvSpPr>
          <p:cNvPr id="3" name="Foliennummernplatzhalter 5"/>
          <p:cNvSpPr>
            <a:spLocks noGrp="1"/>
          </p:cNvSpPr>
          <p:nvPr>
            <p:ph type="sldNum" sz="quarter" idx="11"/>
          </p:nvPr>
        </p:nvSpPr>
        <p:spPr/>
        <p:txBody>
          <a:bodyPr/>
          <a:lstStyle>
            <a:lvl1pPr>
              <a:defRPr/>
            </a:lvl1pPr>
          </a:lstStyle>
          <a:p>
            <a:pPr>
              <a:defRPr/>
            </a:pPr>
            <a:fld id="{654F6972-9D1F-48FC-8DF5-5C8A50DC346A}" type="slidenum">
              <a:rPr lang="de-DE"/>
              <a:pPr>
                <a:defRPr/>
              </a:pPr>
              <a:t>‹Nr.›</a:t>
            </a:fld>
            <a:endParaRPr lang="de-DE"/>
          </a:p>
        </p:txBody>
      </p:sp>
    </p:spTree>
    <p:extLst>
      <p:ext uri="{BB962C8B-B14F-4D97-AF65-F5344CB8AC3E}">
        <p14:creationId xmlns:p14="http://schemas.microsoft.com/office/powerpoint/2010/main" val="319679525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xfrm>
            <a:off x="611188" y="457200"/>
            <a:ext cx="2895600" cy="304800"/>
          </a:xfrm>
          <a:prstGeom prst="rect">
            <a:avLst/>
          </a:prstGeom>
          <a:ln/>
        </p:spPr>
        <p:txBody>
          <a:bodyPr/>
          <a:lstStyle>
            <a:lvl1pPr>
              <a:defRPr/>
            </a:lvl1pPr>
          </a:lstStyle>
          <a:p>
            <a:pPr>
              <a:defRPr/>
            </a:pPr>
            <a:r>
              <a:rPr lang="de-AT"/>
              <a:t>Kick-off Meeting am 31. März 2011</a:t>
            </a:r>
          </a:p>
        </p:txBody>
      </p:sp>
      <p:sp>
        <p:nvSpPr>
          <p:cNvPr id="5" name="Rectangle 6"/>
          <p:cNvSpPr>
            <a:spLocks noGrp="1" noChangeArrowheads="1"/>
          </p:cNvSpPr>
          <p:nvPr>
            <p:ph type="sldNum" sz="quarter" idx="11"/>
          </p:nvPr>
        </p:nvSpPr>
        <p:spPr>
          <a:ln/>
        </p:spPr>
        <p:txBody>
          <a:bodyPr/>
          <a:lstStyle>
            <a:lvl1pPr>
              <a:defRPr/>
            </a:lvl1pPr>
          </a:lstStyle>
          <a:p>
            <a:pPr>
              <a:defRPr/>
            </a:pPr>
            <a:r>
              <a:rPr lang="de-DE"/>
              <a:t>Seite </a:t>
            </a:r>
            <a:fld id="{F428CF51-FC7B-4917-9451-721353695DEE}" type="slidenum">
              <a:rPr lang="de-DE"/>
              <a:pPr>
                <a:defRPr/>
              </a:pPr>
              <a:t>‹Nr.›</a:t>
            </a:fld>
            <a:endParaRPr lang="de-DE"/>
          </a:p>
        </p:txBody>
      </p:sp>
    </p:spTree>
    <p:extLst>
      <p:ext uri="{BB962C8B-B14F-4D97-AF65-F5344CB8AC3E}">
        <p14:creationId xmlns:p14="http://schemas.microsoft.com/office/powerpoint/2010/main" val="263035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FG Organigramm deutsch mit Namen">
    <p:spTree>
      <p:nvGrpSpPr>
        <p:cNvPr id="1" name=""/>
        <p:cNvGrpSpPr/>
        <p:nvPr/>
      </p:nvGrpSpPr>
      <p:grpSpPr>
        <a:xfrm>
          <a:off x="0" y="0"/>
          <a:ext cx="0" cy="0"/>
          <a:chOff x="0" y="0"/>
          <a:chExt cx="0" cy="0"/>
        </a:xfrm>
      </p:grpSpPr>
      <p:pic>
        <p:nvPicPr>
          <p:cNvPr id="3" name="Bild 4" descr="FFG_Organigramm_PP_D_M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2286000"/>
            <a:ext cx="63579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title"/>
          </p:nvPr>
        </p:nvSpPr>
        <p:spPr>
          <a:xfrm>
            <a:off x="532456" y="451555"/>
            <a:ext cx="5174867" cy="771408"/>
          </a:xfrm>
        </p:spPr>
        <p:txBody>
          <a:bodyPr/>
          <a:lstStyle/>
          <a:p>
            <a:r>
              <a:rPr lang="de-DE" smtClean="0"/>
              <a:t>Titelmasterformat durch Klicken bearbeiten</a:t>
            </a:r>
            <a:endParaRPr lang="de-DE" dirty="0"/>
          </a:p>
        </p:txBody>
      </p:sp>
      <p:sp>
        <p:nvSpPr>
          <p:cNvPr id="5" name="Fußzeilenplatzhalter 4"/>
          <p:cNvSpPr>
            <a:spLocks noGrp="1"/>
          </p:cNvSpPr>
          <p:nvPr>
            <p:ph type="ftr" sz="quarter" idx="10"/>
          </p:nvPr>
        </p:nvSpPr>
        <p:spPr/>
        <p:txBody>
          <a:bodyPr/>
          <a:lstStyle>
            <a:lvl1pPr>
              <a:defRPr/>
            </a:lvl1pPr>
          </a:lstStyle>
          <a:p>
            <a:r>
              <a:rPr lang="de-DE"/>
              <a:t>Österreichische Forschungsförderungsgesellschaft | Sensengasse 1 | 1090 Wien | www.ffg.at</a:t>
            </a:r>
          </a:p>
        </p:txBody>
      </p:sp>
      <p:sp>
        <p:nvSpPr>
          <p:cNvPr id="6" name="Foliennummernplatzhalter 5"/>
          <p:cNvSpPr>
            <a:spLocks noGrp="1"/>
          </p:cNvSpPr>
          <p:nvPr>
            <p:ph type="sldNum" sz="quarter" idx="11"/>
          </p:nvPr>
        </p:nvSpPr>
        <p:spPr/>
        <p:txBody>
          <a:bodyPr/>
          <a:lstStyle>
            <a:lvl1pPr>
              <a:defRPr/>
            </a:lvl1pPr>
          </a:lstStyle>
          <a:p>
            <a:fld id="{BDD48E20-D0BE-4940-8CDD-58EEFA2E9152}"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264114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FG Organigramm deutsch ohne Namen">
    <p:spTree>
      <p:nvGrpSpPr>
        <p:cNvPr id="1" name=""/>
        <p:cNvGrpSpPr/>
        <p:nvPr/>
      </p:nvGrpSpPr>
      <p:grpSpPr>
        <a:xfrm>
          <a:off x="0" y="0"/>
          <a:ext cx="0" cy="0"/>
          <a:chOff x="0" y="0"/>
          <a:chExt cx="0" cy="0"/>
        </a:xfrm>
      </p:grpSpPr>
      <p:pic>
        <p:nvPicPr>
          <p:cNvPr id="3" name="Bild 4" descr="FFG_Organigramm_PP_D_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2286000"/>
            <a:ext cx="63579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title"/>
          </p:nvPr>
        </p:nvSpPr>
        <p:spPr>
          <a:xfrm>
            <a:off x="532456" y="451555"/>
            <a:ext cx="5174867" cy="771408"/>
          </a:xfrm>
        </p:spPr>
        <p:txBody>
          <a:bodyPr/>
          <a:lstStyle/>
          <a:p>
            <a:r>
              <a:rPr lang="de-DE" smtClean="0"/>
              <a:t>Titelmasterformat durch Klicken bearbeiten</a:t>
            </a:r>
            <a:endParaRPr lang="de-DE" dirty="0"/>
          </a:p>
        </p:txBody>
      </p:sp>
      <p:sp>
        <p:nvSpPr>
          <p:cNvPr id="5" name="Fußzeilenplatzhalter 4"/>
          <p:cNvSpPr>
            <a:spLocks noGrp="1"/>
          </p:cNvSpPr>
          <p:nvPr>
            <p:ph type="ftr" sz="quarter" idx="10"/>
          </p:nvPr>
        </p:nvSpPr>
        <p:spPr/>
        <p:txBody>
          <a:bodyPr/>
          <a:lstStyle>
            <a:lvl1pPr>
              <a:defRPr/>
            </a:lvl1pPr>
          </a:lstStyle>
          <a:p>
            <a:r>
              <a:rPr lang="de-DE"/>
              <a:t>Österreichische Forschungsförderungsgesellschaft | Sensengasse 1 | 1090 Wien | www.ffg.at</a:t>
            </a:r>
          </a:p>
        </p:txBody>
      </p:sp>
      <p:sp>
        <p:nvSpPr>
          <p:cNvPr id="6" name="Foliennummernplatzhalter 5"/>
          <p:cNvSpPr>
            <a:spLocks noGrp="1"/>
          </p:cNvSpPr>
          <p:nvPr>
            <p:ph type="sldNum" sz="quarter" idx="11"/>
          </p:nvPr>
        </p:nvSpPr>
        <p:spPr/>
        <p:txBody>
          <a:bodyPr/>
          <a:lstStyle>
            <a:lvl1pPr>
              <a:defRPr/>
            </a:lvl1pPr>
          </a:lstStyle>
          <a:p>
            <a:fld id="{5F8E14E8-8693-40A9-9F54-25E96803995F}"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346187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531813" y="450850"/>
            <a:ext cx="51752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AT" smtClean="0"/>
              <a:t>MASTERTITELFORMAT BEARBEITEN</a:t>
            </a:r>
            <a:endParaRPr lang="de-DE" smtClean="0"/>
          </a:p>
        </p:txBody>
      </p:sp>
      <p:sp>
        <p:nvSpPr>
          <p:cNvPr id="1027" name="Textplatzhalter 2"/>
          <p:cNvSpPr>
            <a:spLocks noGrp="1"/>
          </p:cNvSpPr>
          <p:nvPr>
            <p:ph type="body" idx="1"/>
          </p:nvPr>
        </p:nvSpPr>
        <p:spPr bwMode="auto">
          <a:xfrm>
            <a:off x="531813" y="2327275"/>
            <a:ext cx="517525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AT" smtClean="0"/>
              <a:t>Mastertextformat bearbeiten</a:t>
            </a:r>
          </a:p>
          <a:p>
            <a:pPr lvl="0"/>
            <a:endParaRPr lang="de-AT" smtClean="0"/>
          </a:p>
          <a:p>
            <a:pPr lvl="1"/>
            <a:r>
              <a:rPr lang="de-AT" smtClean="0"/>
              <a:t>Zweite Ebene</a:t>
            </a:r>
          </a:p>
          <a:p>
            <a:pPr lvl="2"/>
            <a:r>
              <a:rPr lang="de-AT" smtClean="0"/>
              <a:t>Dritte Ebene</a:t>
            </a:r>
          </a:p>
          <a:p>
            <a:pPr lvl="3"/>
            <a:r>
              <a:rPr lang="de-AT" smtClean="0"/>
              <a:t>Vierte Ebene</a:t>
            </a:r>
          </a:p>
          <a:p>
            <a:pPr lvl="4"/>
            <a:r>
              <a:rPr lang="de-AT" smtClean="0"/>
              <a:t>Fünfte Ebene</a:t>
            </a:r>
            <a:endParaRPr lang="de-DE" smtClean="0"/>
          </a:p>
        </p:txBody>
      </p:sp>
      <p:sp>
        <p:nvSpPr>
          <p:cNvPr id="1028" name="Fußzeilenplatzhalter 4"/>
          <p:cNvSpPr>
            <a:spLocks noGrp="1"/>
          </p:cNvSpPr>
          <p:nvPr>
            <p:ph type="ftr" sz="quarter" idx="3"/>
          </p:nvPr>
        </p:nvSpPr>
        <p:spPr bwMode="auto">
          <a:xfrm>
            <a:off x="531813" y="6443663"/>
            <a:ext cx="5711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sz="800">
                <a:solidFill>
                  <a:srgbClr val="565656"/>
                </a:solidFill>
                <a:latin typeface="Arial" pitchFamily="34" charset="0"/>
              </a:defRPr>
            </a:lvl1pPr>
          </a:lstStyle>
          <a:p>
            <a:pPr>
              <a:defRPr/>
            </a:pPr>
            <a:r>
              <a:rPr lang="de-DE"/>
              <a:t>Österreichische Forschungsförderungsgesellschaft | Sensengasse 1 | 1090 Wien | www.ffg.at</a:t>
            </a:r>
          </a:p>
        </p:txBody>
      </p:sp>
      <p:sp>
        <p:nvSpPr>
          <p:cNvPr id="1029" name="Foliennummernplatzhalter 5"/>
          <p:cNvSpPr>
            <a:spLocks noGrp="1"/>
          </p:cNvSpPr>
          <p:nvPr>
            <p:ph type="sldNum" sz="quarter" idx="4"/>
          </p:nvPr>
        </p:nvSpPr>
        <p:spPr bwMode="auto">
          <a:xfrm>
            <a:off x="8597900" y="64436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a:defRPr sz="800">
                <a:latin typeface="Arial" pitchFamily="34" charset="0"/>
              </a:defRPr>
            </a:lvl1pPr>
          </a:lstStyle>
          <a:p>
            <a:pPr>
              <a:defRPr/>
            </a:pPr>
            <a:fld id="{F22383F6-6388-4BC5-ABE8-A0B49399F1E1}"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66" r:id="rId1"/>
    <p:sldLayoutId id="2147483762" r:id="rId2"/>
    <p:sldLayoutId id="2147483763" r:id="rId3"/>
    <p:sldLayoutId id="2147483764" r:id="rId4"/>
    <p:sldLayoutId id="2147483765" r:id="rId5"/>
    <p:sldLayoutId id="2147483767" r:id="rId6"/>
    <p:sldLayoutId id="2147483776" r:id="rId7"/>
  </p:sldLayoutIdLst>
  <p:timing>
    <p:tnLst>
      <p:par>
        <p:cTn id="1" dur="indefinite" restart="never" nodeType="tmRoot"/>
      </p:par>
    </p:tnLst>
  </p:timing>
  <p:hf hdr="0"/>
  <p:txStyles>
    <p:titleStyle>
      <a:lvl1pPr algn="l" defTabSz="457200" rtl="0" eaLnBrk="1" fontAlgn="base" hangingPunct="1">
        <a:lnSpc>
          <a:spcPts val="2400"/>
        </a:lnSpc>
        <a:spcBef>
          <a:spcPct val="0"/>
        </a:spcBef>
        <a:spcAft>
          <a:spcPct val="0"/>
        </a:spcAft>
        <a:buClr>
          <a:schemeClr val="accent1"/>
        </a:buClr>
        <a:defRPr sz="2200" kern="1200">
          <a:solidFill>
            <a:schemeClr val="accent1"/>
          </a:solidFill>
          <a:latin typeface="Arial"/>
          <a:ea typeface="ＭＳ Ｐゴシック" charset="0"/>
          <a:cs typeface="ＭＳ Ｐゴシック" charset="0"/>
        </a:defRPr>
      </a:lvl1pPr>
      <a:lvl2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2pPr>
      <a:lvl3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3pPr>
      <a:lvl4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4pPr>
      <a:lvl5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5pPr>
      <a:lvl6pPr marL="4572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6pPr>
      <a:lvl7pPr marL="9144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7pPr>
      <a:lvl8pPr marL="13716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8pPr>
      <a:lvl9pPr marL="18288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0"/>
        </a:spcBef>
        <a:spcAft>
          <a:spcPct val="0"/>
        </a:spcAft>
        <a:buClr>
          <a:schemeClr val="accent1"/>
        </a:buClr>
        <a:buSzPct val="100000"/>
        <a:defRPr sz="2200" kern="1200">
          <a:solidFill>
            <a:schemeClr val="tx1"/>
          </a:solidFill>
          <a:latin typeface="Arial"/>
          <a:ea typeface="ＭＳ Ｐゴシック" charset="0"/>
          <a:cs typeface="ＭＳ Ｐゴシック" charset="0"/>
        </a:defRPr>
      </a:lvl1pPr>
      <a:lvl2pPr marL="342900"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2pPr>
      <a:lvl3pPr marL="701675"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3pPr>
      <a:lvl4pPr marL="1060450"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4pPr>
      <a:lvl5pPr marL="1422400"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1813" y="450850"/>
            <a:ext cx="5175250" cy="771525"/>
          </a:xfrm>
          <a:prstGeom prst="rect">
            <a:avLst/>
          </a:prstGeom>
        </p:spPr>
        <p:txBody>
          <a:bodyPr vert="horz" lIns="0" tIns="0" rIns="0" bIns="0" rtlCol="0" anchor="b" anchorCtr="0">
            <a:noAutofit/>
          </a:bodyPr>
          <a:lstStyle/>
          <a:p>
            <a:r>
              <a:rPr lang="de-AT" dirty="0" smtClean="0"/>
              <a:t>Mastertitelformat bearbeiten</a:t>
            </a:r>
            <a:endParaRPr lang="de-DE" dirty="0"/>
          </a:p>
        </p:txBody>
      </p:sp>
      <p:sp>
        <p:nvSpPr>
          <p:cNvPr id="1027" name="Fußzeilenplatzhalter 4"/>
          <p:cNvSpPr>
            <a:spLocks noGrp="1"/>
          </p:cNvSpPr>
          <p:nvPr>
            <p:ph type="ftr" sz="quarter" idx="3"/>
          </p:nvPr>
        </p:nvSpPr>
        <p:spPr bwMode="auto">
          <a:xfrm>
            <a:off x="531813" y="6443663"/>
            <a:ext cx="5711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sz="800">
                <a:solidFill>
                  <a:srgbClr val="565656"/>
                </a:solidFill>
              </a:defRPr>
            </a:lvl1pPr>
          </a:lstStyle>
          <a:p>
            <a:r>
              <a:rPr lang="de-DE"/>
              <a:t>Österreichische Forschungsförderungsgesellschaft | Sensengasse 1 | 1090 Wien | www.ffg.at</a:t>
            </a:r>
          </a:p>
        </p:txBody>
      </p:sp>
      <p:sp>
        <p:nvSpPr>
          <p:cNvPr id="1028" name="Foliennummernplatzhalter 5"/>
          <p:cNvSpPr>
            <a:spLocks noGrp="1"/>
          </p:cNvSpPr>
          <p:nvPr>
            <p:ph type="sldNum" sz="quarter" idx="4"/>
          </p:nvPr>
        </p:nvSpPr>
        <p:spPr bwMode="auto">
          <a:xfrm>
            <a:off x="8597900" y="64436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a:defRPr sz="800"/>
            </a:lvl1pPr>
          </a:lstStyle>
          <a:p>
            <a:fld id="{85DBA6BD-E4D1-402A-9B42-EE4F98299063}"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34780602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89" r:id="rId5"/>
    <p:sldLayoutId id="2147483790" r:id="rId6"/>
  </p:sldLayoutIdLst>
  <p:hf hdr="0"/>
  <p:txStyles>
    <p:titleStyle>
      <a:lvl1pPr algn="l" defTabSz="457200" rtl="0" eaLnBrk="1" fontAlgn="base" hangingPunct="1">
        <a:lnSpc>
          <a:spcPts val="2400"/>
        </a:lnSpc>
        <a:spcBef>
          <a:spcPct val="0"/>
        </a:spcBef>
        <a:spcAft>
          <a:spcPct val="0"/>
        </a:spcAft>
        <a:buClr>
          <a:schemeClr val="accent1"/>
        </a:buClr>
        <a:defRPr sz="2200" kern="1200" cap="all">
          <a:solidFill>
            <a:schemeClr val="accent1"/>
          </a:solidFill>
          <a:latin typeface="Arial"/>
          <a:ea typeface="ＭＳ Ｐゴシック" charset="0"/>
          <a:cs typeface="ＭＳ Ｐゴシック" charset="0"/>
        </a:defRPr>
      </a:lvl1pPr>
      <a:lvl2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2pPr>
      <a:lvl3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3pPr>
      <a:lvl4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4pPr>
      <a:lvl5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5pPr>
      <a:lvl6pPr marL="4572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6pPr>
      <a:lvl7pPr marL="9144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7pPr>
      <a:lvl8pPr marL="13716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8pPr>
      <a:lvl9pPr marL="18288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0"/>
        </a:spcBef>
        <a:spcAft>
          <a:spcPct val="0"/>
        </a:spcAft>
        <a:buClr>
          <a:schemeClr val="accent1"/>
        </a:buClr>
        <a:buSzPct val="100000"/>
        <a:defRPr sz="2200" kern="1200">
          <a:solidFill>
            <a:schemeClr val="tx1"/>
          </a:solidFill>
          <a:latin typeface="Arial"/>
          <a:ea typeface="ＭＳ Ｐゴシック" charset="0"/>
          <a:cs typeface="ＭＳ Ｐゴシック" charset="0"/>
        </a:defRPr>
      </a:lvl1pPr>
      <a:lvl2pPr marL="742950" indent="-922338"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2pPr>
      <a:lvl3pPr marL="539750" indent="-179388"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3pPr>
      <a:lvl4pPr marL="898525" indent="-179388"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4pPr>
      <a:lvl5pPr marL="1258888" indent="-179388"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1813" y="450850"/>
            <a:ext cx="5175250" cy="771525"/>
          </a:xfrm>
          <a:prstGeom prst="rect">
            <a:avLst/>
          </a:prstGeom>
        </p:spPr>
        <p:txBody>
          <a:bodyPr vert="horz" lIns="0" tIns="0" rIns="0" bIns="0" rtlCol="0" anchor="b" anchorCtr="0">
            <a:noAutofit/>
          </a:bodyPr>
          <a:lstStyle/>
          <a:p>
            <a:r>
              <a:rPr lang="de-AT" dirty="0" smtClean="0"/>
              <a:t>Mastertitelformat bearbeiten</a:t>
            </a:r>
            <a:endParaRPr lang="de-DE" dirty="0"/>
          </a:p>
        </p:txBody>
      </p:sp>
      <p:sp>
        <p:nvSpPr>
          <p:cNvPr id="1027" name="Textplatzhalter 2"/>
          <p:cNvSpPr>
            <a:spLocks noGrp="1"/>
          </p:cNvSpPr>
          <p:nvPr>
            <p:ph type="body" idx="1"/>
          </p:nvPr>
        </p:nvSpPr>
        <p:spPr bwMode="auto">
          <a:xfrm>
            <a:off x="531813" y="2327275"/>
            <a:ext cx="517525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AT" smtClean="0"/>
              <a:t>Mastertextformat bearbeiten</a:t>
            </a:r>
          </a:p>
          <a:p>
            <a:pPr lvl="0"/>
            <a:endParaRPr lang="de-AT" smtClean="0"/>
          </a:p>
          <a:p>
            <a:pPr lvl="1"/>
            <a:r>
              <a:rPr lang="de-AT" smtClean="0"/>
              <a:t>Zweite Ebene</a:t>
            </a:r>
          </a:p>
          <a:p>
            <a:pPr lvl="2"/>
            <a:r>
              <a:rPr lang="de-AT" smtClean="0"/>
              <a:t>Dritte Ebene</a:t>
            </a:r>
          </a:p>
          <a:p>
            <a:pPr lvl="3"/>
            <a:r>
              <a:rPr lang="de-AT" smtClean="0"/>
              <a:t>Vierte Ebene</a:t>
            </a:r>
          </a:p>
          <a:p>
            <a:pPr lvl="4"/>
            <a:r>
              <a:rPr lang="de-AT" smtClean="0"/>
              <a:t>Fünfte Ebene</a:t>
            </a:r>
            <a:endParaRPr lang="de-DE" smtClean="0"/>
          </a:p>
        </p:txBody>
      </p:sp>
      <p:sp>
        <p:nvSpPr>
          <p:cNvPr id="1028" name="Fußzeilenplatzhalter 4"/>
          <p:cNvSpPr>
            <a:spLocks noGrp="1"/>
          </p:cNvSpPr>
          <p:nvPr>
            <p:ph type="ftr" sz="quarter" idx="3"/>
          </p:nvPr>
        </p:nvSpPr>
        <p:spPr bwMode="auto">
          <a:xfrm>
            <a:off x="531813" y="6443663"/>
            <a:ext cx="5711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lvl1pPr>
              <a:defRPr sz="800" smtClean="0">
                <a:solidFill>
                  <a:srgbClr val="565656"/>
                </a:solidFill>
                <a:latin typeface="Arial" pitchFamily="34" charset="0"/>
                <a:ea typeface="ＭＳ Ｐゴシック" charset="-128"/>
              </a:defRPr>
            </a:lvl1pPr>
          </a:lstStyle>
          <a:p>
            <a:pPr>
              <a:defRPr/>
            </a:pPr>
            <a:r>
              <a:rPr lang="de-DE"/>
              <a:t>Österreichische Forschungsförderungsgesellschaft | Sensengasse 1 | 1090 Wien | www.ffg.at</a:t>
            </a:r>
          </a:p>
        </p:txBody>
      </p:sp>
      <p:sp>
        <p:nvSpPr>
          <p:cNvPr id="1029" name="Foliennummernplatzhalter 5"/>
          <p:cNvSpPr>
            <a:spLocks noGrp="1"/>
          </p:cNvSpPr>
          <p:nvPr>
            <p:ph type="sldNum" sz="quarter" idx="4"/>
          </p:nvPr>
        </p:nvSpPr>
        <p:spPr bwMode="auto">
          <a:xfrm>
            <a:off x="8597900" y="64436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lvl1pPr algn="ctr">
              <a:defRPr sz="800" smtClean="0">
                <a:latin typeface="Arial" pitchFamily="34" charset="0"/>
                <a:ea typeface="ＭＳ Ｐゴシック" charset="-128"/>
              </a:defRPr>
            </a:lvl1pPr>
          </a:lstStyle>
          <a:p>
            <a:pPr>
              <a:defRPr/>
            </a:pPr>
            <a:fld id="{FF8305B6-722D-4BA9-AD51-793E8ADF9E7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864314677"/>
      </p:ext>
    </p:extLst>
  </p:cSld>
  <p:clrMap bg1="lt1" tx1="dk1" bg2="lt2" tx2="dk2" accent1="accent1" accent2="accent2" accent3="accent3" accent4="accent4" accent5="accent5" accent6="accent6" hlink="hlink" folHlink="folHlink"/>
  <p:sldLayoutIdLst>
    <p:sldLayoutId id="2147483774" r:id="rId1"/>
    <p:sldLayoutId id="2147483784" r:id="rId2"/>
  </p:sldLayoutIdLst>
  <p:hf hdr="0"/>
  <p:txStyles>
    <p:titleStyle>
      <a:lvl1pPr algn="l" defTabSz="457200" rtl="0" eaLnBrk="1" fontAlgn="base" hangingPunct="1">
        <a:lnSpc>
          <a:spcPts val="2400"/>
        </a:lnSpc>
        <a:spcBef>
          <a:spcPct val="0"/>
        </a:spcBef>
        <a:spcAft>
          <a:spcPct val="0"/>
        </a:spcAft>
        <a:buClr>
          <a:schemeClr val="accent1"/>
        </a:buClr>
        <a:defRPr sz="2200" kern="1200" cap="all">
          <a:solidFill>
            <a:schemeClr val="accent1"/>
          </a:solidFill>
          <a:latin typeface="Arial"/>
          <a:ea typeface="ＭＳ Ｐゴシック" charset="0"/>
          <a:cs typeface="ＭＳ Ｐゴシック" charset="0"/>
        </a:defRPr>
      </a:lvl1pPr>
      <a:lvl2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2pPr>
      <a:lvl3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3pPr>
      <a:lvl4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4pPr>
      <a:lvl5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5pPr>
      <a:lvl6pPr marL="4572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6pPr>
      <a:lvl7pPr marL="9144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7pPr>
      <a:lvl8pPr marL="13716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8pPr>
      <a:lvl9pPr marL="18288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0"/>
        </a:spcBef>
        <a:spcAft>
          <a:spcPct val="0"/>
        </a:spcAft>
        <a:buClr>
          <a:schemeClr val="accent1"/>
        </a:buClr>
        <a:buSzPct val="100000"/>
        <a:defRPr sz="2200" kern="1200">
          <a:solidFill>
            <a:schemeClr val="tx1"/>
          </a:solidFill>
          <a:latin typeface="Arial"/>
          <a:ea typeface="ＭＳ Ｐゴシック" charset="0"/>
          <a:cs typeface="ＭＳ Ｐゴシック" charset="0"/>
        </a:defRPr>
      </a:lvl1pPr>
      <a:lvl2pPr marL="342900"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2pPr>
      <a:lvl3pPr marL="701675"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3pPr>
      <a:lvl4pPr marL="1060450"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4pPr>
      <a:lvl5pPr marL="1422400"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www.ffg.at/coin-aufbau-5-ausschreibun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ecall.ffg.a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Untertitel 1"/>
          <p:cNvSpPr>
            <a:spLocks noGrp="1"/>
          </p:cNvSpPr>
          <p:nvPr>
            <p:ph type="subTitle" idx="1"/>
          </p:nvPr>
        </p:nvSpPr>
        <p:spPr>
          <a:xfrm>
            <a:off x="1397000" y="4187825"/>
            <a:ext cx="4711700" cy="1274763"/>
          </a:xfrm>
        </p:spPr>
        <p:txBody>
          <a:bodyPr/>
          <a:lstStyle/>
          <a:p>
            <a:r>
              <a:rPr lang="de-DE" dirty="0" smtClean="0">
                <a:latin typeface="Arial" charset="0"/>
                <a:ea typeface="ＭＳ Ｐゴシック" pitchFamily="34" charset="-128"/>
              </a:rPr>
              <a:t>5. Ausschreibung COIN-Aufbau</a:t>
            </a:r>
          </a:p>
          <a:p>
            <a:r>
              <a:rPr lang="de-DE" dirty="0" smtClean="0">
                <a:latin typeface="Arial" charset="0"/>
                <a:ea typeface="ＭＳ Ｐゴシック" pitchFamily="34" charset="-128"/>
              </a:rPr>
              <a:t>16. Juli 2014</a:t>
            </a:r>
          </a:p>
        </p:txBody>
      </p:sp>
      <p:sp>
        <p:nvSpPr>
          <p:cNvPr id="4099" name="Titel 2"/>
          <p:cNvSpPr>
            <a:spLocks noGrp="1"/>
          </p:cNvSpPr>
          <p:nvPr>
            <p:ph type="ctrTitle"/>
          </p:nvPr>
        </p:nvSpPr>
        <p:spPr>
          <a:xfrm>
            <a:off x="1400175" y="2335213"/>
            <a:ext cx="4708525" cy="1806575"/>
          </a:xfrm>
        </p:spPr>
        <p:txBody>
          <a:bodyPr/>
          <a:lstStyle/>
          <a:p>
            <a:r>
              <a:rPr lang="de-DE" dirty="0" smtClean="0">
                <a:latin typeface="Arial" charset="0"/>
                <a:ea typeface="ＭＳ Ｐゴシック" pitchFamily="34" charset="-128"/>
              </a:rPr>
              <a:t>KICK-OFF MEETING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tertitel 1"/>
          <p:cNvSpPr>
            <a:spLocks noGrp="1"/>
          </p:cNvSpPr>
          <p:nvPr>
            <p:ph type="subTitle" idx="1"/>
          </p:nvPr>
        </p:nvSpPr>
        <p:spPr>
          <a:xfrm>
            <a:off x="1397000" y="4187825"/>
            <a:ext cx="4711700" cy="1806575"/>
          </a:xfrm>
        </p:spPr>
        <p:txBody>
          <a:bodyPr/>
          <a:lstStyle/>
          <a:p>
            <a:pPr eaLnBrk="1" hangingPunct="1"/>
            <a:r>
              <a:rPr lang="de-DE" altLang="de-DE" dirty="0">
                <a:latin typeface="Arial" pitchFamily="34" charset="0"/>
                <a:ea typeface="ＭＳ Ｐゴシック" pitchFamily="34" charset="-128"/>
              </a:rPr>
              <a:t>V</a:t>
            </a:r>
            <a:r>
              <a:rPr lang="de-DE" altLang="de-DE" dirty="0" smtClean="0">
                <a:latin typeface="Arial" pitchFamily="34" charset="0"/>
                <a:ea typeface="ＭＳ Ｐゴシック" pitchFamily="34" charset="-128"/>
              </a:rPr>
              <a:t>orstellungsrunde</a:t>
            </a:r>
          </a:p>
          <a:p>
            <a:pPr eaLnBrk="1" hangingPunct="1"/>
            <a:endParaRPr lang="de-DE" altLang="de-DE" sz="1400" dirty="0" smtClean="0">
              <a:latin typeface="Arial" pitchFamily="34" charset="0"/>
              <a:ea typeface="ＭＳ Ｐゴシック" pitchFamily="34" charset="-128"/>
            </a:endParaRPr>
          </a:p>
        </p:txBody>
      </p:sp>
      <p:sp>
        <p:nvSpPr>
          <p:cNvPr id="21507" name="Titel 2"/>
          <p:cNvSpPr>
            <a:spLocks noGrp="1"/>
          </p:cNvSpPr>
          <p:nvPr>
            <p:ph type="ctrTitle"/>
          </p:nvPr>
        </p:nvSpPr>
        <p:spPr>
          <a:xfrm>
            <a:off x="1400175" y="2335213"/>
            <a:ext cx="6815138" cy="1806575"/>
          </a:xfrm>
        </p:spPr>
        <p:txBody>
          <a:bodyPr/>
          <a:lstStyle/>
          <a:p>
            <a:pPr eaLnBrk="1" hangingPunct="1"/>
            <a:r>
              <a:rPr lang="de-DE" altLang="de-DE" dirty="0" smtClean="0">
                <a:latin typeface="Arial" pitchFamily="34" charset="0"/>
                <a:ea typeface="ＭＳ Ｐゴシック" pitchFamily="34" charset="-128"/>
              </a:rPr>
              <a:t>COIN-Aufbau</a:t>
            </a:r>
          </a:p>
        </p:txBody>
      </p:sp>
    </p:spTree>
    <p:extLst>
      <p:ext uri="{BB962C8B-B14F-4D97-AF65-F5344CB8AC3E}">
        <p14:creationId xmlns:p14="http://schemas.microsoft.com/office/powerpoint/2010/main" val="180290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450850"/>
            <a:ext cx="5711825" cy="771525"/>
          </a:xfrm>
        </p:spPr>
        <p:txBody>
          <a:bodyPr rtlCol="0">
            <a:noAutofit/>
          </a:bodyPr>
          <a:lstStyle/>
          <a:p>
            <a:pPr fontAlgn="auto">
              <a:spcAft>
                <a:spcPts val="0"/>
              </a:spcAft>
              <a:defRPr/>
            </a:pPr>
            <a:r>
              <a:rPr lang="de-DE" cap="all" dirty="0" smtClean="0">
                <a:ea typeface="+mj-ea"/>
                <a:cs typeface="+mj-cs"/>
              </a:rPr>
              <a:t>Vorstellungsrunde Projekte</a:t>
            </a:r>
            <a:endParaRPr lang="de-DE" cap="all" dirty="0">
              <a:ea typeface="+mj-ea"/>
              <a:cs typeface="+mj-cs"/>
            </a:endParaRPr>
          </a:p>
        </p:txBody>
      </p:sp>
      <p:sp>
        <p:nvSpPr>
          <p:cNvPr id="5123" name="Untertitel 3"/>
          <p:cNvSpPr>
            <a:spLocks noGrp="1"/>
          </p:cNvSpPr>
          <p:nvPr>
            <p:ph type="subTitle" idx="13"/>
          </p:nvPr>
        </p:nvSpPr>
        <p:spPr>
          <a:xfrm>
            <a:off x="1371600" y="1866585"/>
            <a:ext cx="5778500" cy="4143113"/>
          </a:xfrm>
        </p:spPr>
        <p:txBody>
          <a:bodyPr/>
          <a:lstStyle/>
          <a:p>
            <a:r>
              <a:rPr lang="de-DE" b="1" dirty="0">
                <a:latin typeface="Arial" charset="0"/>
                <a:ea typeface="ＭＳ Ｐゴシック" pitchFamily="34" charset="-128"/>
              </a:rPr>
              <a:t>(</a:t>
            </a:r>
            <a:r>
              <a:rPr lang="de-DE" b="1" dirty="0" err="1">
                <a:latin typeface="Arial" charset="0"/>
                <a:ea typeface="ＭＳ Ｐゴシック" pitchFamily="34" charset="-128"/>
              </a:rPr>
              <a:t>co</a:t>
            </a:r>
            <a:r>
              <a:rPr lang="de-DE" b="1" dirty="0">
                <a:latin typeface="Arial" charset="0"/>
                <a:ea typeface="ＭＳ Ｐゴシック" pitchFamily="34" charset="-128"/>
              </a:rPr>
              <a:t>)Operation SKD</a:t>
            </a:r>
            <a:endParaRPr lang="de-DE" b="1" dirty="0" smtClean="0">
              <a:latin typeface="Arial" charset="0"/>
              <a:ea typeface="ＭＳ Ｐゴシック" pitchFamily="34" charset="-128"/>
            </a:endParaRPr>
          </a:p>
          <a:p>
            <a:endParaRPr lang="de-DE" dirty="0" smtClean="0">
              <a:latin typeface="Arial" charset="0"/>
              <a:ea typeface="ＭＳ Ｐゴシック" pitchFamily="34" charset="-128"/>
            </a:endParaRPr>
          </a:p>
          <a:p>
            <a:r>
              <a:rPr lang="de-AT" dirty="0">
                <a:latin typeface="Arial" charset="0"/>
                <a:ea typeface="ＭＳ Ｐゴシック" pitchFamily="34" charset="-128"/>
              </a:rPr>
              <a:t>Kooperation zum Kompetenzaufbau „Hochwertige Produkte aus Algen“ – Screening, Kultivierung, </a:t>
            </a:r>
            <a:r>
              <a:rPr lang="de-AT" dirty="0" err="1">
                <a:latin typeface="Arial" charset="0"/>
                <a:ea typeface="ＭＳ Ｐゴシック" pitchFamily="34" charset="-128"/>
              </a:rPr>
              <a:t>Downstreaming</a:t>
            </a:r>
            <a:endParaRPr lang="de-AT" dirty="0" smtClean="0">
              <a:latin typeface="Arial" charset="0"/>
              <a:ea typeface="ＭＳ Ｐゴシック" pitchFamily="34" charset="-128"/>
            </a:endParaRPr>
          </a:p>
          <a:p>
            <a:endParaRPr lang="de-AT" dirty="0">
              <a:latin typeface="Arial" charset="0"/>
              <a:ea typeface="ＭＳ Ｐゴシック" pitchFamily="34" charset="-128"/>
            </a:endParaRPr>
          </a:p>
          <a:p>
            <a:r>
              <a:rPr lang="de-AT" dirty="0" smtClean="0">
                <a:latin typeface="Arial" charset="0"/>
                <a:ea typeface="ＭＳ Ｐゴシック" pitchFamily="34" charset="-128"/>
              </a:rPr>
              <a:t>- MCI </a:t>
            </a:r>
            <a:r>
              <a:rPr lang="de-AT" dirty="0">
                <a:latin typeface="Arial" charset="0"/>
                <a:ea typeface="ＭＳ Ｐゴシック" pitchFamily="34" charset="-128"/>
              </a:rPr>
              <a:t>Management Center Innsbruck </a:t>
            </a:r>
            <a:r>
              <a:rPr lang="de-AT" dirty="0" smtClean="0">
                <a:latin typeface="Arial" charset="0"/>
                <a:ea typeface="ＭＳ Ｐゴシック" pitchFamily="34" charset="-128"/>
              </a:rPr>
              <a:t>GmbH</a:t>
            </a:r>
          </a:p>
          <a:p>
            <a:r>
              <a:rPr lang="de-AT" dirty="0" smtClean="0">
                <a:latin typeface="Arial" charset="0"/>
                <a:ea typeface="ＭＳ Ｐゴシック" pitchFamily="34" charset="-128"/>
              </a:rPr>
              <a:t>- FH </a:t>
            </a:r>
            <a:r>
              <a:rPr lang="de-AT" dirty="0">
                <a:latin typeface="Arial" charset="0"/>
                <a:ea typeface="ＭＳ Ｐゴシック" pitchFamily="34" charset="-128"/>
              </a:rPr>
              <a:t>OÖ </a:t>
            </a:r>
            <a:r>
              <a:rPr lang="de-AT" dirty="0" err="1">
                <a:latin typeface="Arial" charset="0"/>
                <a:ea typeface="ＭＳ Ｐゴシック" pitchFamily="34" charset="-128"/>
              </a:rPr>
              <a:t>Forschungs</a:t>
            </a:r>
            <a:r>
              <a:rPr lang="de-AT" dirty="0">
                <a:latin typeface="Arial" charset="0"/>
                <a:ea typeface="ＭＳ Ｐゴシック" pitchFamily="34" charset="-128"/>
              </a:rPr>
              <a:t> &amp; </a:t>
            </a:r>
            <a:r>
              <a:rPr lang="de-AT" dirty="0" err="1">
                <a:latin typeface="Arial" charset="0"/>
                <a:ea typeface="ＭＳ Ｐゴシック" pitchFamily="34" charset="-128"/>
              </a:rPr>
              <a:t>Entwicklungs</a:t>
            </a:r>
            <a:r>
              <a:rPr lang="de-AT" dirty="0">
                <a:latin typeface="Arial" charset="0"/>
                <a:ea typeface="ＭＳ Ｐゴシック" pitchFamily="34" charset="-128"/>
              </a:rPr>
              <a:t> </a:t>
            </a:r>
            <a:r>
              <a:rPr lang="de-AT" dirty="0" smtClean="0">
                <a:latin typeface="Arial" charset="0"/>
                <a:ea typeface="ＭＳ Ｐゴシック" pitchFamily="34" charset="-128"/>
              </a:rPr>
              <a:t>GmbH</a:t>
            </a:r>
            <a:endParaRPr lang="de-AT" dirty="0">
              <a:latin typeface="Arial" charset="0"/>
              <a:ea typeface="ＭＳ Ｐゴシック" pitchFamily="34" charset="-128"/>
            </a:endParaRPr>
          </a:p>
          <a:p>
            <a:r>
              <a:rPr lang="de-AT" dirty="0" smtClean="0">
                <a:latin typeface="Arial" charset="0"/>
                <a:ea typeface="ＭＳ Ｐゴシック" pitchFamily="34" charset="-128"/>
              </a:rPr>
              <a:t>- ADSI-Austrian </a:t>
            </a:r>
            <a:r>
              <a:rPr lang="de-AT" dirty="0">
                <a:latin typeface="Arial" charset="0"/>
                <a:ea typeface="ＭＳ Ｐゴシック" pitchFamily="34" charset="-128"/>
              </a:rPr>
              <a:t>Drug Screening Institute</a:t>
            </a:r>
          </a:p>
        </p:txBody>
      </p:sp>
      <p:sp>
        <p:nvSpPr>
          <p:cNvPr id="5124" name="Foliennummernplatzhalter 2"/>
          <p:cNvSpPr>
            <a:spLocks noGrp="1"/>
          </p:cNvSpPr>
          <p:nvPr>
            <p:ph type="sldNum" sz="quarter" idx="1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3F016B1-6631-443A-8CEB-81D3AFBDBD6E}" type="slidenum">
              <a:rPr lang="de-DE" smtClean="0"/>
              <a:pPr eaLnBrk="1" hangingPunct="1"/>
              <a:t>10</a:t>
            </a:fld>
            <a:endParaRPr lang="de-DE" smtClean="0"/>
          </a:p>
        </p:txBody>
      </p:sp>
      <p:sp>
        <p:nvSpPr>
          <p:cNvPr id="5125" name="Fußzeilenplatzhalter 4"/>
          <p:cNvSpPr>
            <a:spLocks noGrp="1"/>
          </p:cNvSpPr>
          <p:nvPr>
            <p:ph type="ftr" sz="quarter" idx="14"/>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5126"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Tirol</a:t>
            </a:r>
            <a:endParaRPr lang="de-DE" sz="1200" dirty="0">
              <a:solidFill>
                <a:srgbClr val="565656"/>
              </a:solidFill>
            </a:endParaRPr>
          </a:p>
        </p:txBody>
      </p:sp>
    </p:spTree>
    <p:extLst>
      <p:ext uri="{BB962C8B-B14F-4D97-AF65-F5344CB8AC3E}">
        <p14:creationId xmlns:p14="http://schemas.microsoft.com/office/powerpoint/2010/main" val="2396995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450850"/>
            <a:ext cx="5711825" cy="771525"/>
          </a:xfrm>
        </p:spPr>
        <p:txBody>
          <a:bodyPr rtlCol="0">
            <a:noAutofit/>
          </a:bodyPr>
          <a:lstStyle/>
          <a:p>
            <a:pPr fontAlgn="auto">
              <a:spcAft>
                <a:spcPts val="0"/>
              </a:spcAft>
              <a:defRPr/>
            </a:pPr>
            <a:r>
              <a:rPr lang="de-DE" cap="all" dirty="0" smtClean="0">
                <a:ea typeface="+mj-ea"/>
                <a:cs typeface="+mj-cs"/>
              </a:rPr>
              <a:t>Vorstellungsrunde Projekte</a:t>
            </a:r>
            <a:endParaRPr lang="de-DE" cap="all" dirty="0">
              <a:ea typeface="+mj-ea"/>
              <a:cs typeface="+mj-cs"/>
            </a:endParaRPr>
          </a:p>
        </p:txBody>
      </p:sp>
      <p:sp>
        <p:nvSpPr>
          <p:cNvPr id="5123" name="Untertitel 3"/>
          <p:cNvSpPr>
            <a:spLocks noGrp="1"/>
          </p:cNvSpPr>
          <p:nvPr>
            <p:ph type="subTitle" idx="13"/>
          </p:nvPr>
        </p:nvSpPr>
        <p:spPr>
          <a:xfrm>
            <a:off x="1371599" y="1866585"/>
            <a:ext cx="7079673" cy="4143113"/>
          </a:xfrm>
        </p:spPr>
        <p:txBody>
          <a:bodyPr/>
          <a:lstStyle/>
          <a:p>
            <a:r>
              <a:rPr lang="de-DE" b="1" dirty="0">
                <a:latin typeface="Arial" charset="0"/>
                <a:ea typeface="ＭＳ Ｐゴシック" pitchFamily="34" charset="-128"/>
              </a:rPr>
              <a:t>AMCC</a:t>
            </a:r>
            <a:endParaRPr lang="de-DE" b="1" dirty="0" smtClean="0">
              <a:latin typeface="Arial" charset="0"/>
              <a:ea typeface="ＭＳ Ｐゴシック" pitchFamily="34" charset="-128"/>
            </a:endParaRPr>
          </a:p>
          <a:p>
            <a:endParaRPr lang="de-DE" dirty="0" smtClean="0">
              <a:latin typeface="Arial" charset="0"/>
              <a:ea typeface="ＭＳ Ｐゴシック" pitchFamily="34" charset="-128"/>
            </a:endParaRPr>
          </a:p>
          <a:p>
            <a:r>
              <a:rPr lang="de-AT" dirty="0">
                <a:latin typeface="Arial" charset="0"/>
                <a:ea typeface="ＭＳ Ｐゴシック" pitchFamily="34" charset="-128"/>
              </a:rPr>
              <a:t>Aufbau eines Kompetenzzentrums für die Qualitätsbeurteilung von Aluminiumschmelzen</a:t>
            </a:r>
            <a:endParaRPr lang="de-AT" dirty="0" smtClean="0">
              <a:latin typeface="Arial" charset="0"/>
              <a:ea typeface="ＭＳ Ｐゴシック" pitchFamily="34" charset="-128"/>
            </a:endParaRPr>
          </a:p>
          <a:p>
            <a:endParaRPr lang="de-AT" dirty="0" smtClean="0">
              <a:latin typeface="Arial" charset="0"/>
              <a:ea typeface="ＭＳ Ｐゴシック" pitchFamily="34" charset="-128"/>
            </a:endParaRPr>
          </a:p>
          <a:p>
            <a:r>
              <a:rPr lang="de-AT" dirty="0" smtClean="0">
                <a:latin typeface="Arial" charset="0"/>
                <a:ea typeface="ＭＳ Ｐゴシック" pitchFamily="34" charset="-128"/>
              </a:rPr>
              <a:t>- Österreichisches </a:t>
            </a:r>
            <a:r>
              <a:rPr lang="de-AT" dirty="0" err="1">
                <a:latin typeface="Arial" charset="0"/>
                <a:ea typeface="ＭＳ Ｐゴシック" pitchFamily="34" charset="-128"/>
              </a:rPr>
              <a:t>Giesserei</a:t>
            </a:r>
            <a:r>
              <a:rPr lang="de-AT" dirty="0">
                <a:latin typeface="Arial" charset="0"/>
                <a:ea typeface="ＭＳ Ｐゴシック" pitchFamily="34" charset="-128"/>
              </a:rPr>
              <a:t>-Institut, Verein f. prakt. </a:t>
            </a:r>
            <a:r>
              <a:rPr lang="de-AT" dirty="0" err="1">
                <a:latin typeface="Arial" charset="0"/>
                <a:ea typeface="ＭＳ Ｐゴシック" pitchFamily="34" charset="-128"/>
              </a:rPr>
              <a:t>Giessereiforschung</a:t>
            </a:r>
            <a:r>
              <a:rPr lang="de-AT" dirty="0">
                <a:latin typeface="Arial" charset="0"/>
                <a:ea typeface="ＭＳ Ｐゴシック" pitchFamily="34" charset="-128"/>
              </a:rPr>
              <a:t> (ÖGI</a:t>
            </a:r>
            <a:r>
              <a:rPr lang="de-AT" dirty="0" smtClean="0">
                <a:latin typeface="Arial" charset="0"/>
                <a:ea typeface="ＭＳ Ｐゴシック" pitchFamily="34" charset="-128"/>
              </a:rPr>
              <a:t>)</a:t>
            </a:r>
          </a:p>
          <a:p>
            <a:r>
              <a:rPr lang="de-AT" dirty="0" smtClean="0">
                <a:latin typeface="Arial" charset="0"/>
                <a:ea typeface="ＭＳ Ｐゴシック" pitchFamily="34" charset="-128"/>
              </a:rPr>
              <a:t>- Verein </a:t>
            </a:r>
            <a:r>
              <a:rPr lang="de-AT" dirty="0">
                <a:latin typeface="Arial" charset="0"/>
                <a:ea typeface="ＭＳ Ｐゴシック" pitchFamily="34" charset="-128"/>
              </a:rPr>
              <a:t>zur Förderung der Elektronenmikroskopie</a:t>
            </a:r>
            <a:endParaRPr lang="de-AT" dirty="0" smtClean="0">
              <a:latin typeface="Arial" charset="0"/>
              <a:ea typeface="ＭＳ Ｐゴシック" pitchFamily="34" charset="-128"/>
            </a:endParaRPr>
          </a:p>
        </p:txBody>
      </p:sp>
      <p:sp>
        <p:nvSpPr>
          <p:cNvPr id="5124" name="Foliennummernplatzhalter 2"/>
          <p:cNvSpPr>
            <a:spLocks noGrp="1"/>
          </p:cNvSpPr>
          <p:nvPr>
            <p:ph type="sldNum" sz="quarter" idx="1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3F016B1-6631-443A-8CEB-81D3AFBDBD6E}" type="slidenum">
              <a:rPr lang="de-DE" smtClean="0">
                <a:solidFill>
                  <a:srgbClr val="000000"/>
                </a:solidFill>
              </a:rPr>
              <a:pPr eaLnBrk="1" hangingPunct="1"/>
              <a:t>11</a:t>
            </a:fld>
            <a:endParaRPr lang="de-DE" smtClean="0">
              <a:solidFill>
                <a:srgbClr val="000000"/>
              </a:solidFill>
            </a:endParaRPr>
          </a:p>
        </p:txBody>
      </p:sp>
      <p:sp>
        <p:nvSpPr>
          <p:cNvPr id="5125" name="Fußzeilenplatzhalter 4"/>
          <p:cNvSpPr>
            <a:spLocks noGrp="1"/>
          </p:cNvSpPr>
          <p:nvPr>
            <p:ph type="ftr" sz="quarter" idx="14"/>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5126"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Steiermark</a:t>
            </a:r>
            <a:endParaRPr lang="de-DE" sz="1200" dirty="0">
              <a:solidFill>
                <a:srgbClr val="565656"/>
              </a:solidFill>
            </a:endParaRPr>
          </a:p>
        </p:txBody>
      </p:sp>
    </p:spTree>
    <p:extLst>
      <p:ext uri="{BB962C8B-B14F-4D97-AF65-F5344CB8AC3E}">
        <p14:creationId xmlns:p14="http://schemas.microsoft.com/office/powerpoint/2010/main" val="1303965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Vorstellungsrunde Projekte</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31FE89-BD0A-4C00-BEBA-7F428EC90A62}" type="slidenum">
              <a:rPr lang="de-DE" smtClean="0"/>
              <a:pPr eaLnBrk="1" hangingPunct="1"/>
              <a:t>12</a:t>
            </a:fld>
            <a:endParaRPr lang="de-DE" smtClean="0"/>
          </a:p>
        </p:txBody>
      </p:sp>
      <p:sp>
        <p:nvSpPr>
          <p:cNvPr id="7173" name="Inhaltsplatzhalter 3"/>
          <p:cNvSpPr>
            <a:spLocks noGrp="1"/>
          </p:cNvSpPr>
          <p:nvPr>
            <p:ph idx="1"/>
          </p:nvPr>
        </p:nvSpPr>
        <p:spPr>
          <a:xfrm>
            <a:off x="1371599" y="2359025"/>
            <a:ext cx="6941127" cy="3422650"/>
          </a:xfrm>
        </p:spPr>
        <p:txBody>
          <a:bodyPr/>
          <a:lstStyle/>
          <a:p>
            <a:pPr marL="0" indent="0"/>
            <a:r>
              <a:rPr lang="de-AT" b="1" dirty="0">
                <a:latin typeface="Arial" charset="0"/>
                <a:ea typeface="ＭＳ Ｐゴシック" pitchFamily="34" charset="-128"/>
              </a:rPr>
              <a:t>onco.expert.net.</a:t>
            </a:r>
          </a:p>
          <a:p>
            <a:pPr marL="0" indent="0"/>
            <a:endParaRPr lang="de-AT" sz="2400" dirty="0" smtClean="0">
              <a:latin typeface="Arial" charset="0"/>
              <a:ea typeface="ＭＳ Ｐゴシック" pitchFamily="34" charset="-128"/>
            </a:endParaRPr>
          </a:p>
          <a:p>
            <a:pPr marL="0" indent="0"/>
            <a:r>
              <a:rPr lang="de-AT" sz="2400" dirty="0">
                <a:latin typeface="Arial" charset="0"/>
                <a:ea typeface="ＭＳ Ｐゴシック" pitchFamily="34" charset="-128"/>
              </a:rPr>
              <a:t>Aufbau eines Netzwerkes zur Vereinigung von Expertise und Ressourcen in der onkologischen </a:t>
            </a:r>
            <a:r>
              <a:rPr lang="de-AT" sz="2400" dirty="0" smtClean="0">
                <a:latin typeface="Arial" charset="0"/>
                <a:ea typeface="ＭＳ Ｐゴシック" pitchFamily="34" charset="-128"/>
              </a:rPr>
              <a:t>Wirkstoffentwicklung</a:t>
            </a:r>
          </a:p>
          <a:p>
            <a:pPr marL="0" indent="0"/>
            <a:endParaRPr lang="de-AT" sz="2400" dirty="0">
              <a:latin typeface="Arial" charset="0"/>
              <a:ea typeface="ＭＳ Ｐゴシック" pitchFamily="34" charset="-128"/>
            </a:endParaRPr>
          </a:p>
          <a:p>
            <a:pPr marL="0" indent="0"/>
            <a:r>
              <a:rPr lang="de-AT" sz="2400" dirty="0">
                <a:latin typeface="Arial" charset="0"/>
                <a:ea typeface="ＭＳ Ｐゴシック" pitchFamily="34" charset="-128"/>
              </a:rPr>
              <a:t>CESAR Central European Society </a:t>
            </a:r>
            <a:r>
              <a:rPr lang="de-AT" sz="2400" dirty="0" err="1">
                <a:latin typeface="Arial" charset="0"/>
                <a:ea typeface="ＭＳ Ｐゴシック" pitchFamily="34" charset="-128"/>
              </a:rPr>
              <a:t>for</a:t>
            </a:r>
            <a:r>
              <a:rPr lang="de-AT" sz="2400" dirty="0">
                <a:latin typeface="Arial" charset="0"/>
                <a:ea typeface="ＭＳ Ｐゴシック" pitchFamily="34" charset="-128"/>
              </a:rPr>
              <a:t> </a:t>
            </a:r>
            <a:r>
              <a:rPr lang="de-AT" sz="2400" dirty="0" err="1">
                <a:latin typeface="Arial" charset="0"/>
                <a:ea typeface="ＭＳ Ｐゴシック" pitchFamily="34" charset="-128"/>
              </a:rPr>
              <a:t>Anticancer</a:t>
            </a:r>
            <a:r>
              <a:rPr lang="de-AT" sz="2400" dirty="0">
                <a:latin typeface="Arial" charset="0"/>
                <a:ea typeface="ＭＳ Ｐゴシック" pitchFamily="34" charset="-128"/>
              </a:rPr>
              <a:t> Drug Research - EWIV</a:t>
            </a:r>
          </a:p>
        </p:txBody>
      </p:sp>
      <p:sp>
        <p:nvSpPr>
          <p:cNvPr id="717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Wien</a:t>
            </a:r>
            <a:endParaRPr lang="de-DE" sz="1200" dirty="0">
              <a:solidFill>
                <a:srgbClr val="56565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Vorstellungsrunde Projekte</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31FE89-BD0A-4C00-BEBA-7F428EC90A62}" type="slidenum">
              <a:rPr lang="de-DE" smtClean="0"/>
              <a:pPr eaLnBrk="1" hangingPunct="1"/>
              <a:t>13</a:t>
            </a:fld>
            <a:endParaRPr lang="de-DE" smtClean="0"/>
          </a:p>
        </p:txBody>
      </p:sp>
      <p:sp>
        <p:nvSpPr>
          <p:cNvPr id="7173" name="Inhaltsplatzhalter 3"/>
          <p:cNvSpPr>
            <a:spLocks noGrp="1"/>
          </p:cNvSpPr>
          <p:nvPr>
            <p:ph idx="1"/>
          </p:nvPr>
        </p:nvSpPr>
        <p:spPr>
          <a:xfrm>
            <a:off x="1371599" y="2359025"/>
            <a:ext cx="6941127" cy="3422650"/>
          </a:xfrm>
        </p:spPr>
        <p:txBody>
          <a:bodyPr/>
          <a:lstStyle/>
          <a:p>
            <a:pPr marL="0" lvl="0" indent="0">
              <a:buClr>
                <a:srgbClr val="E34723"/>
              </a:buClr>
            </a:pPr>
            <a:r>
              <a:rPr lang="de-AT" b="1" dirty="0">
                <a:solidFill>
                  <a:srgbClr val="000000"/>
                </a:solidFill>
                <a:latin typeface="Arial" charset="0"/>
                <a:ea typeface="ＭＳ Ｐゴシック" pitchFamily="34" charset="-128"/>
              </a:rPr>
              <a:t>DiseaseTissue</a:t>
            </a:r>
          </a:p>
          <a:p>
            <a:pPr marL="0" indent="0"/>
            <a:endParaRPr lang="de-AT" b="1" dirty="0" smtClean="0">
              <a:latin typeface="Arial" charset="0"/>
              <a:ea typeface="ＭＳ Ｐゴシック" pitchFamily="34" charset="-128"/>
            </a:endParaRPr>
          </a:p>
          <a:p>
            <a:pPr marL="0" indent="0"/>
            <a:r>
              <a:rPr lang="de-AT" dirty="0">
                <a:latin typeface="Arial" charset="0"/>
                <a:ea typeface="ＭＳ Ｐゴシック" pitchFamily="34" charset="-128"/>
              </a:rPr>
              <a:t>Entwicklung von Krankheitsmodellen in </a:t>
            </a:r>
            <a:r>
              <a:rPr lang="de-AT" dirty="0" err="1">
                <a:latin typeface="Arial" charset="0"/>
                <a:ea typeface="ＭＳ Ｐゴシック" pitchFamily="34" charset="-128"/>
              </a:rPr>
              <a:t>Tissue</a:t>
            </a:r>
            <a:r>
              <a:rPr lang="de-AT" dirty="0">
                <a:latin typeface="Arial" charset="0"/>
                <a:ea typeface="ＭＳ Ｐゴシック" pitchFamily="34" charset="-128"/>
              </a:rPr>
              <a:t> Engineering Bioreaktoren </a:t>
            </a:r>
          </a:p>
          <a:p>
            <a:pPr marL="0" indent="0"/>
            <a:endParaRPr lang="de-AT" dirty="0" smtClean="0">
              <a:latin typeface="Arial" charset="0"/>
              <a:ea typeface="ＭＳ Ｐゴシック" pitchFamily="34" charset="-128"/>
            </a:endParaRPr>
          </a:p>
          <a:p>
            <a:pPr marL="0" indent="0"/>
            <a:r>
              <a:rPr lang="de-AT" dirty="0">
                <a:latin typeface="Arial" charset="0"/>
                <a:ea typeface="ＭＳ Ｐゴシック" pitchFamily="34" charset="-128"/>
              </a:rPr>
              <a:t>Fachhochschule Technikum Wien</a:t>
            </a:r>
            <a:endParaRPr lang="de-AT" dirty="0" smtClean="0">
              <a:latin typeface="Arial" charset="0"/>
              <a:ea typeface="ＭＳ Ｐゴシック" pitchFamily="34" charset="-128"/>
            </a:endParaRPr>
          </a:p>
        </p:txBody>
      </p:sp>
      <p:sp>
        <p:nvSpPr>
          <p:cNvPr id="717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Wien</a:t>
            </a:r>
            <a:endParaRPr lang="de-DE" sz="1200" dirty="0">
              <a:solidFill>
                <a:srgbClr val="565656"/>
              </a:solidFill>
            </a:endParaRPr>
          </a:p>
        </p:txBody>
      </p:sp>
    </p:spTree>
    <p:extLst>
      <p:ext uri="{BB962C8B-B14F-4D97-AF65-F5344CB8AC3E}">
        <p14:creationId xmlns:p14="http://schemas.microsoft.com/office/powerpoint/2010/main" val="666812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Vorstellungsrunde Projekte</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31FE89-BD0A-4C00-BEBA-7F428EC90A62}" type="slidenum">
              <a:rPr lang="de-DE" smtClean="0"/>
              <a:pPr eaLnBrk="1" hangingPunct="1"/>
              <a:t>14</a:t>
            </a:fld>
            <a:endParaRPr lang="de-DE" smtClean="0"/>
          </a:p>
        </p:txBody>
      </p:sp>
      <p:sp>
        <p:nvSpPr>
          <p:cNvPr id="7173" name="Inhaltsplatzhalter 3"/>
          <p:cNvSpPr>
            <a:spLocks noGrp="1"/>
          </p:cNvSpPr>
          <p:nvPr>
            <p:ph idx="1"/>
          </p:nvPr>
        </p:nvSpPr>
        <p:spPr>
          <a:xfrm>
            <a:off x="1371599" y="2359025"/>
            <a:ext cx="6941127" cy="3422650"/>
          </a:xfrm>
        </p:spPr>
        <p:txBody>
          <a:bodyPr/>
          <a:lstStyle/>
          <a:p>
            <a:pPr marL="0" indent="0"/>
            <a:r>
              <a:rPr lang="de-AT" b="1" dirty="0" err="1">
                <a:latin typeface="Arial" charset="0"/>
                <a:ea typeface="ＭＳ Ｐゴシック" pitchFamily="34" charset="-128"/>
              </a:rPr>
              <a:t>Acoustic</a:t>
            </a:r>
            <a:r>
              <a:rPr lang="de-AT" b="1" dirty="0">
                <a:latin typeface="Arial" charset="0"/>
                <a:ea typeface="ＭＳ Ｐゴシック" pitchFamily="34" charset="-128"/>
              </a:rPr>
              <a:t> </a:t>
            </a:r>
            <a:r>
              <a:rPr lang="de-AT" b="1" dirty="0" smtClean="0">
                <a:latin typeface="Arial" charset="0"/>
                <a:ea typeface="ＭＳ Ｐゴシック" pitchFamily="34" charset="-128"/>
              </a:rPr>
              <a:t>Center.at</a:t>
            </a:r>
          </a:p>
          <a:p>
            <a:pPr marL="0" indent="0"/>
            <a:endParaRPr lang="de-AT" dirty="0" smtClean="0">
              <a:latin typeface="Arial" charset="0"/>
              <a:ea typeface="ＭＳ Ｐゴシック" pitchFamily="34" charset="-128"/>
            </a:endParaRPr>
          </a:p>
          <a:p>
            <a:pPr marL="0" indent="0"/>
            <a:r>
              <a:rPr lang="de-AT" dirty="0">
                <a:latin typeface="Arial" charset="0"/>
                <a:ea typeface="ＭＳ Ｐゴシック" pitchFamily="34" charset="-128"/>
              </a:rPr>
              <a:t>Lösung akustischer Probleme des Leichtbaus im erweiterten Frequenzbereich zur Sicherung der Schutzfunktion von </a:t>
            </a:r>
            <a:r>
              <a:rPr lang="de-AT" dirty="0" smtClean="0">
                <a:latin typeface="Arial" charset="0"/>
                <a:ea typeface="ＭＳ Ｐゴシック" pitchFamily="34" charset="-128"/>
              </a:rPr>
              <a:t>Gebäuden</a:t>
            </a:r>
          </a:p>
          <a:p>
            <a:pPr marL="0" indent="0"/>
            <a:endParaRPr lang="de-AT" dirty="0">
              <a:latin typeface="Arial" charset="0"/>
              <a:ea typeface="ＭＳ Ｐゴシック" pitchFamily="34" charset="-128"/>
            </a:endParaRPr>
          </a:p>
          <a:p>
            <a:pPr marL="0" indent="0"/>
            <a:r>
              <a:rPr lang="de-AT" dirty="0">
                <a:latin typeface="Arial" charset="0"/>
                <a:ea typeface="ＭＳ Ｐゴシック" pitchFamily="34" charset="-128"/>
              </a:rPr>
              <a:t>Holzforschung Austria -  Österreichische Gesellschaft für Holzforschung</a:t>
            </a:r>
          </a:p>
        </p:txBody>
      </p:sp>
      <p:sp>
        <p:nvSpPr>
          <p:cNvPr id="717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Wien</a:t>
            </a:r>
            <a:endParaRPr lang="de-DE" sz="1200" dirty="0">
              <a:solidFill>
                <a:srgbClr val="565656"/>
              </a:solidFill>
            </a:endParaRPr>
          </a:p>
        </p:txBody>
      </p:sp>
    </p:spTree>
    <p:extLst>
      <p:ext uri="{BB962C8B-B14F-4D97-AF65-F5344CB8AC3E}">
        <p14:creationId xmlns:p14="http://schemas.microsoft.com/office/powerpoint/2010/main" val="666812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Vorstellungsrunde Projekte</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31FE89-BD0A-4C00-BEBA-7F428EC90A62}" type="slidenum">
              <a:rPr lang="de-DE" smtClean="0"/>
              <a:pPr eaLnBrk="1" hangingPunct="1"/>
              <a:t>15</a:t>
            </a:fld>
            <a:endParaRPr lang="de-DE" smtClean="0"/>
          </a:p>
        </p:txBody>
      </p:sp>
      <p:sp>
        <p:nvSpPr>
          <p:cNvPr id="7173" name="Inhaltsplatzhalter 3"/>
          <p:cNvSpPr>
            <a:spLocks noGrp="1"/>
          </p:cNvSpPr>
          <p:nvPr>
            <p:ph idx="1"/>
          </p:nvPr>
        </p:nvSpPr>
        <p:spPr>
          <a:xfrm>
            <a:off x="1371599" y="2359025"/>
            <a:ext cx="6941127" cy="3422650"/>
          </a:xfrm>
        </p:spPr>
        <p:txBody>
          <a:bodyPr/>
          <a:lstStyle/>
          <a:p>
            <a:pPr marL="0" indent="0"/>
            <a:r>
              <a:rPr lang="de-AT" b="1" dirty="0" err="1">
                <a:latin typeface="Arial" charset="0"/>
                <a:ea typeface="ＭＳ Ｐゴシック" pitchFamily="34" charset="-128"/>
              </a:rPr>
              <a:t>REHABitation</a:t>
            </a:r>
            <a:endParaRPr lang="de-AT" dirty="0" smtClean="0">
              <a:latin typeface="Arial" charset="0"/>
              <a:ea typeface="ＭＳ Ｐゴシック" pitchFamily="34" charset="-128"/>
            </a:endParaRPr>
          </a:p>
          <a:p>
            <a:pPr marL="0" indent="0"/>
            <a:endParaRPr lang="de-AT" dirty="0" smtClean="0">
              <a:latin typeface="Arial" charset="0"/>
              <a:ea typeface="ＭＳ Ｐゴシック" pitchFamily="34" charset="-128"/>
            </a:endParaRPr>
          </a:p>
          <a:p>
            <a:pPr marL="0" indent="0"/>
            <a:r>
              <a:rPr lang="de-AT" dirty="0">
                <a:latin typeface="Arial" charset="0"/>
                <a:ea typeface="ＭＳ Ｐゴシック" pitchFamily="34" charset="-128"/>
              </a:rPr>
              <a:t>Rehabilitation und Prävention im häuslichen Umfeld als qualitätssteigernde und kostenreduzierende </a:t>
            </a:r>
            <a:r>
              <a:rPr lang="de-AT" dirty="0" smtClean="0">
                <a:latin typeface="Arial" charset="0"/>
                <a:ea typeface="ＭＳ Ｐゴシック" pitchFamily="34" charset="-128"/>
              </a:rPr>
              <a:t>Maßnahmen</a:t>
            </a:r>
          </a:p>
          <a:p>
            <a:pPr marL="0" indent="0"/>
            <a:endParaRPr lang="de-AT" dirty="0">
              <a:latin typeface="Arial" charset="0"/>
              <a:ea typeface="ＭＳ Ｐゴシック" pitchFamily="34" charset="-128"/>
            </a:endParaRPr>
          </a:p>
          <a:p>
            <a:pPr marL="0" indent="0"/>
            <a:r>
              <a:rPr lang="de-AT" dirty="0">
                <a:latin typeface="Arial" charset="0"/>
                <a:ea typeface="ＭＳ Ｐゴシック" pitchFamily="34" charset="-128"/>
              </a:rPr>
              <a:t>Fachhochschule Technikum Wien</a:t>
            </a:r>
            <a:endParaRPr lang="de-AT" dirty="0" smtClean="0">
              <a:latin typeface="Arial" charset="0"/>
              <a:ea typeface="ＭＳ Ｐゴシック" pitchFamily="34" charset="-128"/>
            </a:endParaRPr>
          </a:p>
        </p:txBody>
      </p:sp>
      <p:sp>
        <p:nvSpPr>
          <p:cNvPr id="717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Wien</a:t>
            </a:r>
            <a:endParaRPr lang="de-DE" sz="1200" dirty="0">
              <a:solidFill>
                <a:srgbClr val="565656"/>
              </a:solidFill>
            </a:endParaRPr>
          </a:p>
        </p:txBody>
      </p:sp>
    </p:spTree>
    <p:extLst>
      <p:ext uri="{BB962C8B-B14F-4D97-AF65-F5344CB8AC3E}">
        <p14:creationId xmlns:p14="http://schemas.microsoft.com/office/powerpoint/2010/main" val="666812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Vorstellungsrunde Projekte</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31FE89-BD0A-4C00-BEBA-7F428EC90A62}" type="slidenum">
              <a:rPr lang="de-DE" smtClean="0"/>
              <a:pPr eaLnBrk="1" hangingPunct="1"/>
              <a:t>16</a:t>
            </a:fld>
            <a:endParaRPr lang="de-DE" smtClean="0"/>
          </a:p>
        </p:txBody>
      </p:sp>
      <p:sp>
        <p:nvSpPr>
          <p:cNvPr id="7173" name="Inhaltsplatzhalter 3"/>
          <p:cNvSpPr>
            <a:spLocks noGrp="1"/>
          </p:cNvSpPr>
          <p:nvPr>
            <p:ph idx="1"/>
          </p:nvPr>
        </p:nvSpPr>
        <p:spPr>
          <a:xfrm>
            <a:off x="1371599" y="2359025"/>
            <a:ext cx="6941127" cy="3422650"/>
          </a:xfrm>
        </p:spPr>
        <p:txBody>
          <a:bodyPr/>
          <a:lstStyle/>
          <a:p>
            <a:pPr marL="0" indent="0"/>
            <a:r>
              <a:rPr lang="de-AT" b="1" dirty="0" smtClean="0">
                <a:latin typeface="Arial" charset="0"/>
                <a:ea typeface="ＭＳ Ｐゴシック" pitchFamily="34" charset="-128"/>
              </a:rPr>
              <a:t>SENSES</a:t>
            </a:r>
            <a:endParaRPr lang="de-AT" b="1" dirty="0">
              <a:latin typeface="Arial" charset="0"/>
              <a:ea typeface="ＭＳ Ｐゴシック" pitchFamily="34" charset="-128"/>
            </a:endParaRPr>
          </a:p>
          <a:p>
            <a:pPr marL="0" indent="0"/>
            <a:endParaRPr lang="de-AT" sz="2400" dirty="0" smtClean="0">
              <a:latin typeface="Arial" charset="0"/>
              <a:ea typeface="ＭＳ Ｐゴシック" pitchFamily="34" charset="-128"/>
            </a:endParaRPr>
          </a:p>
          <a:p>
            <a:pPr marL="0" indent="0"/>
            <a:r>
              <a:rPr lang="de-AT" sz="2400" dirty="0" smtClean="0">
                <a:latin typeface="Arial" charset="0"/>
                <a:ea typeface="ＭＳ Ｐゴシック" pitchFamily="34" charset="-128"/>
              </a:rPr>
              <a:t>Neuartiges </a:t>
            </a:r>
            <a:r>
              <a:rPr lang="de-AT" sz="2400" dirty="0">
                <a:latin typeface="Arial" charset="0"/>
                <a:ea typeface="ＭＳ Ｐゴシック" pitchFamily="34" charset="-128"/>
              </a:rPr>
              <a:t>VOC-Screening für toxikologisch u/o </a:t>
            </a:r>
            <a:r>
              <a:rPr lang="de-AT" sz="2400" dirty="0" smtClean="0">
                <a:latin typeface="Arial" charset="0"/>
                <a:ea typeface="ＭＳ Ｐゴシック" pitchFamily="34" charset="-128"/>
              </a:rPr>
              <a:t>organoleptisch </a:t>
            </a:r>
            <a:r>
              <a:rPr lang="de-AT" sz="2400" dirty="0">
                <a:latin typeface="Arial" charset="0"/>
                <a:ea typeface="ＭＳ Ｐゴシック" pitchFamily="34" charset="-128"/>
              </a:rPr>
              <a:t>relevante </a:t>
            </a:r>
            <a:r>
              <a:rPr lang="de-AT" sz="2400" dirty="0" smtClean="0">
                <a:latin typeface="Arial" charset="0"/>
                <a:ea typeface="ＭＳ Ｐゴシック" pitchFamily="34" charset="-128"/>
              </a:rPr>
              <a:t>Spurenkomponenten</a:t>
            </a:r>
          </a:p>
          <a:p>
            <a:pPr marL="0" indent="0"/>
            <a:endParaRPr lang="de-AT" sz="2400" dirty="0">
              <a:latin typeface="Arial" charset="0"/>
              <a:ea typeface="ＭＳ Ｐゴシック" pitchFamily="34" charset="-128"/>
            </a:endParaRPr>
          </a:p>
          <a:p>
            <a:pPr marL="0" indent="0"/>
            <a:r>
              <a:rPr lang="de-AT" sz="2400" dirty="0">
                <a:latin typeface="Arial" charset="0"/>
                <a:ea typeface="ＭＳ Ｐゴシック" pitchFamily="34" charset="-128"/>
              </a:rPr>
              <a:t>Österreichisches Forschungsinstitut für Chemie und Technik</a:t>
            </a:r>
            <a:endParaRPr lang="de-AT" sz="2400" dirty="0" smtClean="0">
              <a:latin typeface="Arial" charset="0"/>
              <a:ea typeface="ＭＳ Ｐゴシック" pitchFamily="34" charset="-128"/>
            </a:endParaRPr>
          </a:p>
        </p:txBody>
      </p:sp>
      <p:sp>
        <p:nvSpPr>
          <p:cNvPr id="717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Wien</a:t>
            </a:r>
            <a:endParaRPr lang="de-DE" sz="1200" dirty="0">
              <a:solidFill>
                <a:srgbClr val="565656"/>
              </a:solidFill>
            </a:endParaRPr>
          </a:p>
        </p:txBody>
      </p:sp>
    </p:spTree>
    <p:extLst>
      <p:ext uri="{BB962C8B-B14F-4D97-AF65-F5344CB8AC3E}">
        <p14:creationId xmlns:p14="http://schemas.microsoft.com/office/powerpoint/2010/main" val="666812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Vorstellungsrunde Projekte</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31FE89-BD0A-4C00-BEBA-7F428EC90A62}" type="slidenum">
              <a:rPr lang="de-DE" smtClean="0"/>
              <a:pPr eaLnBrk="1" hangingPunct="1"/>
              <a:t>17</a:t>
            </a:fld>
            <a:endParaRPr lang="de-DE" smtClean="0"/>
          </a:p>
        </p:txBody>
      </p:sp>
      <p:sp>
        <p:nvSpPr>
          <p:cNvPr id="7173" name="Inhaltsplatzhalter 3"/>
          <p:cNvSpPr>
            <a:spLocks noGrp="1"/>
          </p:cNvSpPr>
          <p:nvPr>
            <p:ph idx="1"/>
          </p:nvPr>
        </p:nvSpPr>
        <p:spPr>
          <a:xfrm>
            <a:off x="1371599" y="2359025"/>
            <a:ext cx="6941127" cy="3422650"/>
          </a:xfrm>
        </p:spPr>
        <p:txBody>
          <a:bodyPr/>
          <a:lstStyle/>
          <a:p>
            <a:pPr marL="0" indent="0"/>
            <a:r>
              <a:rPr lang="de-AT" b="1" dirty="0" err="1">
                <a:latin typeface="Arial" charset="0"/>
                <a:ea typeface="ＭＳ Ｐゴシック" pitchFamily="34" charset="-128"/>
              </a:rPr>
              <a:t>BiGa</a:t>
            </a:r>
            <a:r>
              <a:rPr lang="de-AT" b="1" dirty="0">
                <a:latin typeface="Arial" charset="0"/>
                <a:ea typeface="ＭＳ Ｐゴシック" pitchFamily="34" charset="-128"/>
              </a:rPr>
              <a:t>-NET</a:t>
            </a:r>
          </a:p>
          <a:p>
            <a:pPr marL="0" indent="0"/>
            <a:endParaRPr lang="de-AT" dirty="0" smtClean="0">
              <a:latin typeface="Arial" charset="0"/>
              <a:ea typeface="ＭＳ Ｐゴシック" pitchFamily="34" charset="-128"/>
            </a:endParaRPr>
          </a:p>
          <a:p>
            <a:pPr marL="0" indent="0"/>
            <a:r>
              <a:rPr lang="de-AT" dirty="0">
                <a:latin typeface="Arial" charset="0"/>
                <a:ea typeface="ＭＳ Ｐゴシック" pitchFamily="34" charset="-128"/>
              </a:rPr>
              <a:t>Biogasnetzwerk Österreich – F&amp;I für KMU zur Sicherung der </a:t>
            </a:r>
            <a:r>
              <a:rPr lang="de-AT" dirty="0" smtClean="0">
                <a:latin typeface="Arial" charset="0"/>
                <a:ea typeface="ＭＳ Ｐゴシック" pitchFamily="34" charset="-128"/>
              </a:rPr>
              <a:t>Wettbewerbsfähigkeit</a:t>
            </a:r>
          </a:p>
          <a:p>
            <a:pPr marL="0" indent="0"/>
            <a:endParaRPr lang="de-AT" dirty="0">
              <a:latin typeface="Arial" charset="0"/>
              <a:ea typeface="ＭＳ Ｐゴシック" pitchFamily="34" charset="-128"/>
            </a:endParaRPr>
          </a:p>
          <a:p>
            <a:pPr marL="0" indent="0"/>
            <a:r>
              <a:rPr lang="de-AT" dirty="0" smtClean="0">
                <a:latin typeface="Arial" charset="0"/>
                <a:ea typeface="ＭＳ Ｐゴシック" pitchFamily="34" charset="-128"/>
              </a:rPr>
              <a:t>- Industriewissenschaftliches Institut</a:t>
            </a:r>
          </a:p>
          <a:p>
            <a:pPr marL="0" indent="0"/>
            <a:r>
              <a:rPr lang="de-AT" dirty="0">
                <a:latin typeface="Arial" charset="0"/>
                <a:ea typeface="ＭＳ Ｐゴシック" pitchFamily="34" charset="-128"/>
              </a:rPr>
              <a:t>- </a:t>
            </a:r>
            <a:r>
              <a:rPr lang="de-AT" dirty="0" err="1">
                <a:latin typeface="Arial" charset="0"/>
                <a:ea typeface="ＭＳ Ｐゴシック" pitchFamily="34" charset="-128"/>
              </a:rPr>
              <a:t>Güssing</a:t>
            </a:r>
            <a:r>
              <a:rPr lang="de-AT" dirty="0">
                <a:latin typeface="Arial" charset="0"/>
                <a:ea typeface="ＭＳ Ｐゴシック" pitchFamily="34" charset="-128"/>
              </a:rPr>
              <a:t> </a:t>
            </a:r>
            <a:r>
              <a:rPr lang="de-AT" dirty="0" err="1">
                <a:latin typeface="Arial" charset="0"/>
                <a:ea typeface="ＭＳ Ｐゴシック" pitchFamily="34" charset="-128"/>
              </a:rPr>
              <a:t>Energy</a:t>
            </a:r>
            <a:r>
              <a:rPr lang="de-AT" dirty="0">
                <a:latin typeface="Arial" charset="0"/>
                <a:ea typeface="ＭＳ Ｐゴシック" pitchFamily="34" charset="-128"/>
              </a:rPr>
              <a:t> Technologies GmbH</a:t>
            </a:r>
            <a:endParaRPr lang="de-AT" dirty="0" smtClean="0">
              <a:latin typeface="Arial" charset="0"/>
              <a:ea typeface="ＭＳ Ｐゴシック" pitchFamily="34" charset="-128"/>
            </a:endParaRPr>
          </a:p>
        </p:txBody>
      </p:sp>
      <p:sp>
        <p:nvSpPr>
          <p:cNvPr id="717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Wien</a:t>
            </a:r>
            <a:endParaRPr lang="de-DE" sz="1200" dirty="0">
              <a:solidFill>
                <a:srgbClr val="565656"/>
              </a:solidFill>
            </a:endParaRPr>
          </a:p>
        </p:txBody>
      </p:sp>
    </p:spTree>
    <p:extLst>
      <p:ext uri="{BB962C8B-B14F-4D97-AF65-F5344CB8AC3E}">
        <p14:creationId xmlns:p14="http://schemas.microsoft.com/office/powerpoint/2010/main" val="2015154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Vorstellungsrunde Projekte</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31FE89-BD0A-4C00-BEBA-7F428EC90A62}" type="slidenum">
              <a:rPr lang="de-DE" smtClean="0"/>
              <a:pPr eaLnBrk="1" hangingPunct="1"/>
              <a:t>18</a:t>
            </a:fld>
            <a:endParaRPr lang="de-DE" smtClean="0"/>
          </a:p>
        </p:txBody>
      </p:sp>
      <p:sp>
        <p:nvSpPr>
          <p:cNvPr id="7173" name="Inhaltsplatzhalter 3"/>
          <p:cNvSpPr>
            <a:spLocks noGrp="1"/>
          </p:cNvSpPr>
          <p:nvPr>
            <p:ph idx="1"/>
          </p:nvPr>
        </p:nvSpPr>
        <p:spPr>
          <a:xfrm>
            <a:off x="1371600" y="2359025"/>
            <a:ext cx="7015018" cy="3422650"/>
          </a:xfrm>
        </p:spPr>
        <p:txBody>
          <a:bodyPr/>
          <a:lstStyle/>
          <a:p>
            <a:pPr marL="0" indent="0"/>
            <a:r>
              <a:rPr lang="de-AT" b="1" dirty="0" smtClean="0"/>
              <a:t>ReSSL</a:t>
            </a:r>
          </a:p>
          <a:p>
            <a:pPr marL="0" indent="0"/>
            <a:endParaRPr lang="de-AT" dirty="0" smtClean="0">
              <a:latin typeface="Arial" charset="0"/>
              <a:ea typeface="ＭＳ Ｐゴシック" pitchFamily="34" charset="-128"/>
            </a:endParaRPr>
          </a:p>
          <a:p>
            <a:pPr marL="0" indent="0"/>
            <a:r>
              <a:rPr lang="en-US" dirty="0">
                <a:latin typeface="Arial" charset="0"/>
                <a:ea typeface="ＭＳ Ｐゴシック" pitchFamily="34" charset="-128"/>
              </a:rPr>
              <a:t>Research Group for Surgical Simulators </a:t>
            </a:r>
            <a:r>
              <a:rPr lang="en-US" dirty="0" smtClean="0">
                <a:latin typeface="Arial" charset="0"/>
                <a:ea typeface="ＭＳ Ｐゴシック" pitchFamily="34" charset="-128"/>
              </a:rPr>
              <a:t>Linz</a:t>
            </a:r>
          </a:p>
          <a:p>
            <a:pPr marL="0" indent="0"/>
            <a:endParaRPr lang="de-AT" dirty="0">
              <a:latin typeface="Arial" charset="0"/>
              <a:ea typeface="ＭＳ Ｐゴシック" pitchFamily="34" charset="-128"/>
            </a:endParaRPr>
          </a:p>
          <a:p>
            <a:pPr marL="0" indent="0"/>
            <a:r>
              <a:rPr lang="de-AT" dirty="0" smtClean="0">
                <a:latin typeface="Arial" charset="0"/>
                <a:ea typeface="ＭＳ Ｐゴシック" pitchFamily="34" charset="-128"/>
              </a:rPr>
              <a:t>- FH </a:t>
            </a:r>
            <a:r>
              <a:rPr lang="de-AT" dirty="0">
                <a:latin typeface="Arial" charset="0"/>
                <a:ea typeface="ＭＳ Ｐゴシック" pitchFamily="34" charset="-128"/>
              </a:rPr>
              <a:t>OÖ </a:t>
            </a:r>
            <a:r>
              <a:rPr lang="de-AT" dirty="0" err="1">
                <a:latin typeface="Arial" charset="0"/>
                <a:ea typeface="ＭＳ Ｐゴシック" pitchFamily="34" charset="-128"/>
              </a:rPr>
              <a:t>Forschungs</a:t>
            </a:r>
            <a:r>
              <a:rPr lang="de-AT" dirty="0">
                <a:latin typeface="Arial" charset="0"/>
                <a:ea typeface="ＭＳ Ｐゴシック" pitchFamily="34" charset="-128"/>
              </a:rPr>
              <a:t> &amp; </a:t>
            </a:r>
            <a:r>
              <a:rPr lang="de-AT" dirty="0" err="1">
                <a:latin typeface="Arial" charset="0"/>
                <a:ea typeface="ＭＳ Ｐゴシック" pitchFamily="34" charset="-128"/>
              </a:rPr>
              <a:t>Entwicklungs</a:t>
            </a:r>
            <a:r>
              <a:rPr lang="de-AT" dirty="0">
                <a:latin typeface="Arial" charset="0"/>
                <a:ea typeface="ＭＳ Ｐゴシック" pitchFamily="34" charset="-128"/>
              </a:rPr>
              <a:t> </a:t>
            </a:r>
            <a:r>
              <a:rPr lang="de-AT" dirty="0" smtClean="0">
                <a:latin typeface="Arial" charset="0"/>
                <a:ea typeface="ＭＳ Ｐゴシック" pitchFamily="34" charset="-128"/>
              </a:rPr>
              <a:t>GmbH</a:t>
            </a:r>
          </a:p>
          <a:p>
            <a:pPr marL="0" indent="0"/>
            <a:r>
              <a:rPr lang="de-AT" dirty="0" smtClean="0">
                <a:latin typeface="Arial" charset="0"/>
                <a:ea typeface="ＭＳ Ｐゴシック" pitchFamily="34" charset="-128"/>
              </a:rPr>
              <a:t>- Hochschule </a:t>
            </a:r>
            <a:r>
              <a:rPr lang="de-AT" dirty="0">
                <a:latin typeface="Arial" charset="0"/>
                <a:ea typeface="ＭＳ Ｐゴシック" pitchFamily="34" charset="-128"/>
              </a:rPr>
              <a:t>für Technik, Wirtschaft und Kultur Leipzig</a:t>
            </a:r>
            <a:endParaRPr lang="de-AT" dirty="0" smtClean="0">
              <a:latin typeface="Arial" charset="0"/>
              <a:ea typeface="ＭＳ Ｐゴシック" pitchFamily="34" charset="-128"/>
            </a:endParaRPr>
          </a:p>
        </p:txBody>
      </p:sp>
      <p:sp>
        <p:nvSpPr>
          <p:cNvPr id="717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Oberösterreich</a:t>
            </a:r>
            <a:endParaRPr lang="de-DE" sz="1200" dirty="0">
              <a:solidFill>
                <a:srgbClr val="565656"/>
              </a:solidFill>
            </a:endParaRPr>
          </a:p>
        </p:txBody>
      </p:sp>
    </p:spTree>
    <p:extLst>
      <p:ext uri="{BB962C8B-B14F-4D97-AF65-F5344CB8AC3E}">
        <p14:creationId xmlns:p14="http://schemas.microsoft.com/office/powerpoint/2010/main" val="101873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Agenda</a:t>
            </a:r>
            <a:endParaRPr lang="de-DE" cap="all" dirty="0">
              <a:ea typeface="+mj-ea"/>
              <a:cs typeface="+mj-cs"/>
            </a:endParaRPr>
          </a:p>
        </p:txBody>
      </p:sp>
      <p:sp>
        <p:nvSpPr>
          <p:cNvPr id="6147" name="Inhaltsplatzhalter 3"/>
          <p:cNvSpPr>
            <a:spLocks noGrp="1"/>
          </p:cNvSpPr>
          <p:nvPr>
            <p:ph idx="1"/>
          </p:nvPr>
        </p:nvSpPr>
        <p:spPr>
          <a:xfrm>
            <a:off x="424873" y="1617203"/>
            <a:ext cx="7934036" cy="4164472"/>
          </a:xfrm>
        </p:spPr>
        <p:txBody>
          <a:bodyPr/>
          <a:lstStyle/>
          <a:p>
            <a:pPr marL="0" indent="0"/>
            <a:endParaRPr lang="de-AT" dirty="0" smtClean="0">
              <a:latin typeface="Arial" charset="0"/>
              <a:ea typeface="ＭＳ Ｐゴシック" pitchFamily="34" charset="-128"/>
            </a:endParaRPr>
          </a:p>
          <a:p>
            <a:pPr lvl="1"/>
            <a:endParaRPr lang="de-AT" sz="2000" dirty="0" smtClean="0">
              <a:latin typeface="Arial" charset="0"/>
              <a:ea typeface="ＭＳ Ｐゴシック" pitchFamily="34" charset="-128"/>
            </a:endParaRPr>
          </a:p>
          <a:p>
            <a:pPr lvl="1"/>
            <a:r>
              <a:rPr lang="de-AT" sz="2000" dirty="0" smtClean="0">
                <a:latin typeface="Arial" charset="0"/>
                <a:ea typeface="ＭＳ Ｐゴシック" pitchFamily="34" charset="-128"/>
              </a:rPr>
              <a:t>Begrüßung </a:t>
            </a:r>
            <a:r>
              <a:rPr lang="de-AT" sz="2000" dirty="0">
                <a:latin typeface="Arial" charset="0"/>
                <a:ea typeface="ＭＳ Ｐゴシック" pitchFamily="34" charset="-128"/>
              </a:rPr>
              <a:t>und Vorstellung der </a:t>
            </a:r>
            <a:r>
              <a:rPr lang="de-AT" sz="2000" dirty="0" smtClean="0">
                <a:latin typeface="Arial" charset="0"/>
                <a:ea typeface="ＭＳ Ｐゴシック" pitchFamily="34" charset="-128"/>
              </a:rPr>
              <a:t>FFG</a:t>
            </a:r>
          </a:p>
          <a:p>
            <a:pPr marL="0" lvl="1" indent="0">
              <a:buNone/>
            </a:pPr>
            <a:endParaRPr lang="de-AT" sz="2000" b="1" dirty="0" smtClean="0">
              <a:latin typeface="Arial" charset="0"/>
              <a:ea typeface="ＭＳ Ｐゴシック" pitchFamily="34" charset="-128"/>
            </a:endParaRPr>
          </a:p>
          <a:p>
            <a:pPr lvl="1"/>
            <a:r>
              <a:rPr lang="de-AT" sz="2000" dirty="0" smtClean="0">
                <a:latin typeface="Arial" charset="0"/>
                <a:ea typeface="ＭＳ Ｐゴシック" pitchFamily="34" charset="-128"/>
              </a:rPr>
              <a:t>Ergebnisse der Ausschreibung</a:t>
            </a:r>
          </a:p>
          <a:p>
            <a:pPr lvl="1"/>
            <a:endParaRPr lang="de-AT" sz="2000" dirty="0" smtClean="0">
              <a:latin typeface="Arial" charset="0"/>
              <a:ea typeface="ＭＳ Ｐゴシック" pitchFamily="34" charset="-128"/>
            </a:endParaRPr>
          </a:p>
          <a:p>
            <a:pPr lvl="1"/>
            <a:r>
              <a:rPr lang="de-AT" sz="2000" dirty="0" smtClean="0">
                <a:latin typeface="Arial" charset="0"/>
                <a:ea typeface="ＭＳ Ｐゴシック" pitchFamily="34" charset="-128"/>
              </a:rPr>
              <a:t>Vorstellungsrunde der Projekte</a:t>
            </a:r>
          </a:p>
          <a:p>
            <a:pPr lvl="1"/>
            <a:endParaRPr lang="de-AT" sz="2000" dirty="0" smtClean="0">
              <a:latin typeface="Arial" charset="0"/>
              <a:ea typeface="ＭＳ Ｐゴシック" pitchFamily="34" charset="-128"/>
            </a:endParaRPr>
          </a:p>
          <a:p>
            <a:pPr lvl="1"/>
            <a:r>
              <a:rPr lang="de-AT" sz="2000" dirty="0" smtClean="0">
                <a:latin typeface="Arial" charset="0"/>
                <a:ea typeface="ＭＳ Ｐゴシック" pitchFamily="34" charset="-128"/>
              </a:rPr>
              <a:t>Von der Jury zum Vertrag: Die wichtigsten Schritte bis zur Startrate</a:t>
            </a:r>
          </a:p>
          <a:p>
            <a:pPr lvl="1"/>
            <a:endParaRPr lang="de-AT" sz="2000" dirty="0" smtClean="0">
              <a:latin typeface="Arial" charset="0"/>
              <a:ea typeface="ＭＳ Ｐゴシック" pitchFamily="34" charset="-128"/>
            </a:endParaRPr>
          </a:p>
          <a:p>
            <a:pPr lvl="1"/>
            <a:r>
              <a:rPr lang="de-AT" sz="2000" dirty="0" smtClean="0">
                <a:latin typeface="Arial" charset="0"/>
                <a:ea typeface="ＭＳ Ｐゴシック" pitchFamily="34" charset="-128"/>
              </a:rPr>
              <a:t>Zwischenevaluierung und Berichtswesen</a:t>
            </a:r>
          </a:p>
          <a:p>
            <a:pPr lvl="1"/>
            <a:endParaRPr lang="de-AT" sz="2000" dirty="0">
              <a:latin typeface="Arial" charset="0"/>
              <a:ea typeface="ＭＳ Ｐゴシック" pitchFamily="34" charset="-128"/>
            </a:endParaRPr>
          </a:p>
          <a:p>
            <a:pPr lvl="1"/>
            <a:r>
              <a:rPr lang="de-AT" sz="2000" dirty="0" smtClean="0">
                <a:latin typeface="Arial" charset="0"/>
                <a:ea typeface="ＭＳ Ｐゴシック" pitchFamily="34" charset="-128"/>
              </a:rPr>
              <a:t>Kostenabrechnung</a:t>
            </a:r>
          </a:p>
          <a:p>
            <a:pPr lvl="1"/>
            <a:endParaRPr lang="de-AT" sz="2000" dirty="0" smtClean="0">
              <a:latin typeface="Arial" charset="0"/>
              <a:ea typeface="ＭＳ Ｐゴシック" pitchFamily="34" charset="-128"/>
            </a:endParaRPr>
          </a:p>
          <a:p>
            <a:pPr lvl="1"/>
            <a:r>
              <a:rPr lang="de-AT" sz="2000" dirty="0" smtClean="0">
                <a:latin typeface="Arial" charset="0"/>
                <a:ea typeface="ＭＳ Ｐゴシック" pitchFamily="34" charset="-128"/>
              </a:rPr>
              <a:t>Fragerunde</a:t>
            </a:r>
            <a:endParaRPr lang="de-AT" sz="2000" dirty="0">
              <a:latin typeface="Arial" charset="0"/>
              <a:ea typeface="ＭＳ Ｐゴシック" pitchFamily="34" charset="-128"/>
            </a:endParaRPr>
          </a:p>
        </p:txBody>
      </p:sp>
      <p:sp>
        <p:nvSpPr>
          <p:cNvPr id="6148"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E188EDB-C509-42C8-8055-89522FC95B39}" type="slidenum">
              <a:rPr lang="de-DE" smtClean="0"/>
              <a:pPr eaLnBrk="1" hangingPunct="1"/>
              <a:t>1</a:t>
            </a:fld>
            <a:endParaRPr lang="de-DE" smtClean="0"/>
          </a:p>
        </p:txBody>
      </p:sp>
      <p:sp>
        <p:nvSpPr>
          <p:cNvPr id="6149"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dirty="0" smtClean="0">
                <a:solidFill>
                  <a:srgbClr val="565656"/>
                </a:solidFill>
              </a:rPr>
              <a:t>Österreichische Forschungsförderungsgesellschaft | Sensengasse 1 | 1090 Wien | www.ffg.at</a:t>
            </a:r>
          </a:p>
        </p:txBody>
      </p:sp>
      <p:sp>
        <p:nvSpPr>
          <p:cNvPr id="6150"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e-DE" sz="1200" dirty="0">
              <a:solidFill>
                <a:srgbClr val="56565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Vorstellungsrunde Projekte</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31FE89-BD0A-4C00-BEBA-7F428EC90A62}" type="slidenum">
              <a:rPr lang="de-DE" smtClean="0"/>
              <a:pPr eaLnBrk="1" hangingPunct="1"/>
              <a:t>19</a:t>
            </a:fld>
            <a:endParaRPr lang="de-DE" smtClean="0"/>
          </a:p>
        </p:txBody>
      </p:sp>
      <p:sp>
        <p:nvSpPr>
          <p:cNvPr id="7173" name="Inhaltsplatzhalter 3"/>
          <p:cNvSpPr>
            <a:spLocks noGrp="1"/>
          </p:cNvSpPr>
          <p:nvPr>
            <p:ph idx="1"/>
          </p:nvPr>
        </p:nvSpPr>
        <p:spPr>
          <a:xfrm>
            <a:off x="1371600" y="2359025"/>
            <a:ext cx="7015018" cy="3422650"/>
          </a:xfrm>
        </p:spPr>
        <p:txBody>
          <a:bodyPr/>
          <a:lstStyle/>
          <a:p>
            <a:pPr marL="0" indent="0"/>
            <a:r>
              <a:rPr lang="de-AT" b="1" dirty="0" smtClean="0"/>
              <a:t>SOLEX</a:t>
            </a:r>
          </a:p>
          <a:p>
            <a:pPr marL="0" indent="0"/>
            <a:endParaRPr lang="de-AT" dirty="0" smtClean="0">
              <a:latin typeface="Arial" charset="0"/>
              <a:ea typeface="ＭＳ Ｐゴシック" pitchFamily="34" charset="-128"/>
            </a:endParaRPr>
          </a:p>
          <a:p>
            <a:pPr marL="0" indent="0"/>
            <a:r>
              <a:rPr lang="de-AT" dirty="0" smtClean="0">
                <a:latin typeface="Arial" charset="0"/>
                <a:ea typeface="ＭＳ Ｐゴシック" pitchFamily="34" charset="-128"/>
              </a:rPr>
              <a:t>Solare </a:t>
            </a:r>
            <a:r>
              <a:rPr lang="de-AT" dirty="0" err="1" smtClean="0">
                <a:latin typeface="Arial" charset="0"/>
                <a:ea typeface="ＭＳ Ｐゴシック" pitchFamily="34" charset="-128"/>
              </a:rPr>
              <a:t>Exergiebereitstellung</a:t>
            </a:r>
            <a:r>
              <a:rPr lang="de-AT" dirty="0" smtClean="0">
                <a:solidFill>
                  <a:srgbClr val="FF0000"/>
                </a:solidFill>
                <a:latin typeface="Arial" charset="0"/>
                <a:ea typeface="ＭＳ Ｐゴシック" pitchFamily="34" charset="-128"/>
              </a:rPr>
              <a:t> </a:t>
            </a:r>
          </a:p>
          <a:p>
            <a:pPr marL="0" indent="0"/>
            <a:endParaRPr lang="de-AT" dirty="0">
              <a:latin typeface="Arial" charset="0"/>
              <a:ea typeface="ＭＳ Ｐゴシック" pitchFamily="34" charset="-128"/>
            </a:endParaRPr>
          </a:p>
          <a:p>
            <a:pPr marL="0" indent="0"/>
            <a:r>
              <a:rPr lang="de-AT" dirty="0" smtClean="0">
                <a:latin typeface="Arial" charset="0"/>
                <a:ea typeface="ＭＳ Ｐゴシック" pitchFamily="34" charset="-128"/>
              </a:rPr>
              <a:t>- Austria </a:t>
            </a:r>
            <a:r>
              <a:rPr lang="de-AT" dirty="0">
                <a:latin typeface="Arial" charset="0"/>
                <a:ea typeface="ＭＳ Ｐゴシック" pitchFamily="34" charset="-128"/>
              </a:rPr>
              <a:t>Solar Innovation Center </a:t>
            </a:r>
            <a:r>
              <a:rPr lang="de-AT" dirty="0" smtClean="0">
                <a:latin typeface="Arial" charset="0"/>
                <a:ea typeface="ＭＳ Ｐゴシック" pitchFamily="34" charset="-128"/>
              </a:rPr>
              <a:t>– ASIC</a:t>
            </a:r>
          </a:p>
          <a:p>
            <a:pPr marL="0" indent="0"/>
            <a:r>
              <a:rPr lang="de-AT" dirty="0" smtClean="0">
                <a:latin typeface="Arial" charset="0"/>
                <a:ea typeface="ＭＳ Ｐゴシック" pitchFamily="34" charset="-128"/>
              </a:rPr>
              <a:t>- FH </a:t>
            </a:r>
            <a:r>
              <a:rPr lang="de-AT" dirty="0">
                <a:latin typeface="Arial" charset="0"/>
                <a:ea typeface="ＭＳ Ｐゴシック" pitchFamily="34" charset="-128"/>
              </a:rPr>
              <a:t>OÖ </a:t>
            </a:r>
            <a:r>
              <a:rPr lang="de-AT" dirty="0" err="1">
                <a:latin typeface="Arial" charset="0"/>
                <a:ea typeface="ＭＳ Ｐゴシック" pitchFamily="34" charset="-128"/>
              </a:rPr>
              <a:t>Forschungs</a:t>
            </a:r>
            <a:r>
              <a:rPr lang="de-AT" dirty="0">
                <a:latin typeface="Arial" charset="0"/>
                <a:ea typeface="ＭＳ Ｐゴシック" pitchFamily="34" charset="-128"/>
              </a:rPr>
              <a:t> &amp; </a:t>
            </a:r>
            <a:r>
              <a:rPr lang="de-AT" dirty="0" err="1">
                <a:latin typeface="Arial" charset="0"/>
                <a:ea typeface="ＭＳ Ｐゴシック" pitchFamily="34" charset="-128"/>
              </a:rPr>
              <a:t>Entwicklungs</a:t>
            </a:r>
            <a:r>
              <a:rPr lang="de-AT" dirty="0">
                <a:latin typeface="Arial" charset="0"/>
                <a:ea typeface="ＭＳ Ｐゴシック" pitchFamily="34" charset="-128"/>
              </a:rPr>
              <a:t> GmbH</a:t>
            </a:r>
            <a:endParaRPr lang="de-AT" dirty="0" smtClean="0">
              <a:latin typeface="Arial" charset="0"/>
              <a:ea typeface="ＭＳ Ｐゴシック" pitchFamily="34" charset="-128"/>
            </a:endParaRPr>
          </a:p>
        </p:txBody>
      </p:sp>
      <p:sp>
        <p:nvSpPr>
          <p:cNvPr id="717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Oberösterreich</a:t>
            </a:r>
            <a:endParaRPr lang="de-DE" sz="1200" dirty="0">
              <a:solidFill>
                <a:srgbClr val="565656"/>
              </a:solidFill>
            </a:endParaRPr>
          </a:p>
        </p:txBody>
      </p:sp>
    </p:spTree>
    <p:extLst>
      <p:ext uri="{BB962C8B-B14F-4D97-AF65-F5344CB8AC3E}">
        <p14:creationId xmlns:p14="http://schemas.microsoft.com/office/powerpoint/2010/main" val="771635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Vorstellungsrunde Projekte</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31FE89-BD0A-4C00-BEBA-7F428EC90A62}" type="slidenum">
              <a:rPr lang="de-DE" smtClean="0"/>
              <a:pPr eaLnBrk="1" hangingPunct="1"/>
              <a:t>20</a:t>
            </a:fld>
            <a:endParaRPr lang="de-DE" smtClean="0"/>
          </a:p>
        </p:txBody>
      </p:sp>
      <p:sp>
        <p:nvSpPr>
          <p:cNvPr id="7173" name="Inhaltsplatzhalter 3"/>
          <p:cNvSpPr>
            <a:spLocks noGrp="1"/>
          </p:cNvSpPr>
          <p:nvPr>
            <p:ph idx="1"/>
          </p:nvPr>
        </p:nvSpPr>
        <p:spPr>
          <a:xfrm>
            <a:off x="1371600" y="2359025"/>
            <a:ext cx="7015018" cy="3422650"/>
          </a:xfrm>
        </p:spPr>
        <p:txBody>
          <a:bodyPr/>
          <a:lstStyle/>
          <a:p>
            <a:pPr marL="0" indent="0"/>
            <a:r>
              <a:rPr lang="de-AT" b="1" dirty="0" smtClean="0"/>
              <a:t>Tomo3D</a:t>
            </a:r>
          </a:p>
          <a:p>
            <a:pPr marL="0" indent="0"/>
            <a:endParaRPr lang="de-AT" dirty="0" smtClean="0">
              <a:latin typeface="Arial" charset="0"/>
              <a:ea typeface="ＭＳ Ｐゴシック" pitchFamily="34" charset="-128"/>
            </a:endParaRPr>
          </a:p>
          <a:p>
            <a:pPr marL="0" indent="0"/>
            <a:r>
              <a:rPr lang="de-AT" dirty="0">
                <a:latin typeface="Arial" charset="0"/>
                <a:ea typeface="ＭＳ Ｐゴシック" pitchFamily="34" charset="-128"/>
              </a:rPr>
              <a:t>Aufbau eines 3D-Lokalisations-Mikroskopie-Systems für biomedizinische Applikationen</a:t>
            </a:r>
          </a:p>
          <a:p>
            <a:pPr marL="0" indent="0"/>
            <a:endParaRPr lang="de-AT" dirty="0" smtClean="0">
              <a:latin typeface="Arial" charset="0"/>
              <a:ea typeface="ＭＳ Ｐゴシック" pitchFamily="34" charset="-128"/>
            </a:endParaRPr>
          </a:p>
          <a:p>
            <a:pPr marL="0" indent="0"/>
            <a:r>
              <a:rPr lang="de-AT" dirty="0" smtClean="0">
                <a:latin typeface="Arial" charset="0"/>
                <a:ea typeface="ＭＳ Ｐゴシック" pitchFamily="34" charset="-128"/>
              </a:rPr>
              <a:t>FH </a:t>
            </a:r>
            <a:r>
              <a:rPr lang="de-AT" dirty="0">
                <a:latin typeface="Arial" charset="0"/>
                <a:ea typeface="ＭＳ Ｐゴシック" pitchFamily="34" charset="-128"/>
              </a:rPr>
              <a:t>OÖ </a:t>
            </a:r>
            <a:r>
              <a:rPr lang="de-AT" dirty="0" err="1">
                <a:latin typeface="Arial" charset="0"/>
                <a:ea typeface="ＭＳ Ｐゴシック" pitchFamily="34" charset="-128"/>
              </a:rPr>
              <a:t>Forschungs</a:t>
            </a:r>
            <a:r>
              <a:rPr lang="de-AT" dirty="0">
                <a:latin typeface="Arial" charset="0"/>
                <a:ea typeface="ＭＳ Ｐゴシック" pitchFamily="34" charset="-128"/>
              </a:rPr>
              <a:t> &amp; </a:t>
            </a:r>
            <a:r>
              <a:rPr lang="de-AT" dirty="0" err="1">
                <a:latin typeface="Arial" charset="0"/>
                <a:ea typeface="ＭＳ Ｐゴシック" pitchFamily="34" charset="-128"/>
              </a:rPr>
              <a:t>Entwicklungs</a:t>
            </a:r>
            <a:r>
              <a:rPr lang="de-AT" dirty="0">
                <a:latin typeface="Arial" charset="0"/>
                <a:ea typeface="ＭＳ Ｐゴシック" pitchFamily="34" charset="-128"/>
              </a:rPr>
              <a:t> GmbH</a:t>
            </a:r>
            <a:endParaRPr lang="de-AT" dirty="0" smtClean="0">
              <a:latin typeface="Arial" charset="0"/>
              <a:ea typeface="ＭＳ Ｐゴシック" pitchFamily="34" charset="-128"/>
            </a:endParaRPr>
          </a:p>
        </p:txBody>
      </p:sp>
      <p:sp>
        <p:nvSpPr>
          <p:cNvPr id="717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Oberösterreich</a:t>
            </a:r>
            <a:endParaRPr lang="de-DE" sz="1200" dirty="0">
              <a:solidFill>
                <a:srgbClr val="565656"/>
              </a:solidFill>
            </a:endParaRPr>
          </a:p>
        </p:txBody>
      </p:sp>
    </p:spTree>
    <p:extLst>
      <p:ext uri="{BB962C8B-B14F-4D97-AF65-F5344CB8AC3E}">
        <p14:creationId xmlns:p14="http://schemas.microsoft.com/office/powerpoint/2010/main" val="1643679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geförderte </a:t>
            </a:r>
            <a:r>
              <a:rPr lang="de-DE" cap="all" dirty="0" err="1" smtClean="0">
                <a:ea typeface="+mj-ea"/>
                <a:cs typeface="+mj-cs"/>
              </a:rPr>
              <a:t>ProjektE</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31FE89-BD0A-4C00-BEBA-7F428EC90A62}" type="slidenum">
              <a:rPr lang="de-DE" smtClean="0">
                <a:solidFill>
                  <a:srgbClr val="000000"/>
                </a:solidFill>
              </a:rPr>
              <a:pPr eaLnBrk="1" hangingPunct="1"/>
              <a:t>21</a:t>
            </a:fld>
            <a:endParaRPr lang="de-DE" smtClean="0">
              <a:solidFill>
                <a:srgbClr val="000000"/>
              </a:solidFill>
            </a:endParaRPr>
          </a:p>
        </p:txBody>
      </p:sp>
      <p:sp>
        <p:nvSpPr>
          <p:cNvPr id="7173" name="Inhaltsplatzhalter 3"/>
          <p:cNvSpPr>
            <a:spLocks noGrp="1"/>
          </p:cNvSpPr>
          <p:nvPr>
            <p:ph idx="1"/>
          </p:nvPr>
        </p:nvSpPr>
        <p:spPr>
          <a:xfrm>
            <a:off x="1016000" y="2359025"/>
            <a:ext cx="6797964" cy="3422650"/>
          </a:xfrm>
        </p:spPr>
        <p:txBody>
          <a:bodyPr/>
          <a:lstStyle/>
          <a:p>
            <a:pPr marL="0" indent="0"/>
            <a:r>
              <a:rPr lang="de-AT" b="1" dirty="0" smtClean="0"/>
              <a:t>Kurzfassungen</a:t>
            </a:r>
            <a:endParaRPr lang="de-AT" b="1" dirty="0" smtClean="0">
              <a:latin typeface="Arial" charset="0"/>
              <a:ea typeface="ＭＳ Ｐゴシック" pitchFamily="34" charset="-128"/>
            </a:endParaRPr>
          </a:p>
          <a:p>
            <a:pPr marL="0" indent="0"/>
            <a:endParaRPr lang="de-AT" dirty="0" smtClean="0">
              <a:latin typeface="Arial" charset="0"/>
              <a:ea typeface="ＭＳ Ｐゴシック" pitchFamily="34" charset="-128"/>
            </a:endParaRPr>
          </a:p>
          <a:p>
            <a:pPr marL="0" indent="0" algn="just"/>
            <a:r>
              <a:rPr lang="de-AT" sz="2000" dirty="0" smtClean="0">
                <a:latin typeface="Arial" charset="0"/>
                <a:ea typeface="ＭＳ Ｐゴシック" pitchFamily="34" charset="-128"/>
              </a:rPr>
              <a:t>Die Kurzfassungen aus dem inhaltlichen Antrag werden </a:t>
            </a:r>
            <a:br>
              <a:rPr lang="de-AT" sz="2000" dirty="0" smtClean="0">
                <a:latin typeface="Arial" charset="0"/>
                <a:ea typeface="ＭＳ Ｐゴシック" pitchFamily="34" charset="-128"/>
              </a:rPr>
            </a:br>
            <a:r>
              <a:rPr lang="de-AT" sz="2000" dirty="0" smtClean="0">
                <a:solidFill>
                  <a:srgbClr val="FF0000"/>
                </a:solidFill>
                <a:latin typeface="Arial" charset="0"/>
                <a:ea typeface="ＭＳ Ｐゴシック" pitchFamily="34" charset="-128"/>
              </a:rPr>
              <a:t>ab 11.8. 2014 </a:t>
            </a:r>
            <a:r>
              <a:rPr lang="de-AT" sz="2000" dirty="0" smtClean="0">
                <a:latin typeface="Arial" charset="0"/>
                <a:ea typeface="ＭＳ Ｐゴシック" pitchFamily="34" charset="-128"/>
              </a:rPr>
              <a:t>auf die </a:t>
            </a:r>
            <a:r>
              <a:rPr lang="de-AT" sz="2000" dirty="0" smtClean="0">
                <a:solidFill>
                  <a:srgbClr val="FF0000"/>
                </a:solidFill>
                <a:latin typeface="Arial" charset="0"/>
                <a:ea typeface="ＭＳ Ｐゴシック" pitchFamily="34" charset="-128"/>
              </a:rPr>
              <a:t>FFG-Homepage </a:t>
            </a:r>
            <a:r>
              <a:rPr lang="de-AT" sz="2000" dirty="0" smtClean="0">
                <a:latin typeface="Arial" charset="0"/>
                <a:ea typeface="ＭＳ Ｐゴシック" pitchFamily="34" charset="-128"/>
              </a:rPr>
              <a:t>gestellt.</a:t>
            </a:r>
          </a:p>
          <a:p>
            <a:pPr marL="0" indent="0" algn="just"/>
            <a:r>
              <a:rPr lang="de-AT" sz="2000" dirty="0" smtClean="0">
                <a:latin typeface="Arial" charset="0"/>
                <a:ea typeface="ＭＳ Ｐゴシック" pitchFamily="34" charset="-128"/>
              </a:rPr>
              <a:t>Falls erforderlich, bitte aktualisierte Kurzfassungen als Anhang in einer </a:t>
            </a:r>
            <a:r>
              <a:rPr lang="de-AT" sz="2000" dirty="0" err="1" smtClean="0">
                <a:latin typeface="Arial" charset="0"/>
                <a:ea typeface="ＭＳ Ｐゴシック" pitchFamily="34" charset="-128"/>
              </a:rPr>
              <a:t>eCall</a:t>
            </a:r>
            <a:r>
              <a:rPr lang="de-AT" sz="2000" dirty="0" smtClean="0">
                <a:latin typeface="Arial" charset="0"/>
                <a:ea typeface="ＭＳ Ｐゴシック" pitchFamily="34" charset="-128"/>
              </a:rPr>
              <a:t>- Nachricht schicken!</a:t>
            </a:r>
            <a:endParaRPr lang="de-AT" sz="2000" dirty="0"/>
          </a:p>
        </p:txBody>
      </p:sp>
    </p:spTree>
    <p:extLst>
      <p:ext uri="{BB962C8B-B14F-4D97-AF65-F5344CB8AC3E}">
        <p14:creationId xmlns:p14="http://schemas.microsoft.com/office/powerpoint/2010/main" val="2394163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Untertitel 1"/>
          <p:cNvSpPr>
            <a:spLocks noGrp="1"/>
          </p:cNvSpPr>
          <p:nvPr>
            <p:ph type="subTitle" idx="1"/>
          </p:nvPr>
        </p:nvSpPr>
        <p:spPr>
          <a:xfrm>
            <a:off x="1397000" y="4187825"/>
            <a:ext cx="4711700" cy="1806575"/>
          </a:xfrm>
        </p:spPr>
        <p:txBody>
          <a:bodyPr/>
          <a:lstStyle/>
          <a:p>
            <a:pPr eaLnBrk="1" hangingPunct="1"/>
            <a:r>
              <a:rPr lang="de-DE" altLang="de-DE" dirty="0" smtClean="0">
                <a:latin typeface="Arial" pitchFamily="34" charset="0"/>
                <a:ea typeface="ＭＳ Ｐゴシック" pitchFamily="34" charset="-128"/>
              </a:rPr>
              <a:t>Von der Jury zum Vertrag</a:t>
            </a:r>
          </a:p>
          <a:p>
            <a:pPr eaLnBrk="1" hangingPunct="1"/>
            <a:endParaRPr lang="de-DE" altLang="de-DE" sz="1400" dirty="0" smtClean="0">
              <a:latin typeface="Arial" pitchFamily="34" charset="0"/>
              <a:ea typeface="ＭＳ Ｐゴシック" pitchFamily="34" charset="-128"/>
            </a:endParaRPr>
          </a:p>
        </p:txBody>
      </p:sp>
      <p:sp>
        <p:nvSpPr>
          <p:cNvPr id="29699" name="Titel 2"/>
          <p:cNvSpPr>
            <a:spLocks noGrp="1"/>
          </p:cNvSpPr>
          <p:nvPr>
            <p:ph type="ctrTitle"/>
          </p:nvPr>
        </p:nvSpPr>
        <p:spPr>
          <a:xfrm>
            <a:off x="1400175" y="2335213"/>
            <a:ext cx="6815138" cy="1806575"/>
          </a:xfrm>
        </p:spPr>
        <p:txBody>
          <a:bodyPr/>
          <a:lstStyle/>
          <a:p>
            <a:pPr eaLnBrk="1" hangingPunct="1"/>
            <a:r>
              <a:rPr lang="de-DE" altLang="de-DE" dirty="0" smtClean="0">
                <a:latin typeface="Arial" pitchFamily="34" charset="0"/>
                <a:ea typeface="ＭＳ Ｐゴシック" pitchFamily="34" charset="-128"/>
              </a:rPr>
              <a:t>COIN-Aufbau</a:t>
            </a:r>
          </a:p>
        </p:txBody>
      </p:sp>
    </p:spTree>
    <p:extLst>
      <p:ext uri="{BB962C8B-B14F-4D97-AF65-F5344CB8AC3E}">
        <p14:creationId xmlns:p14="http://schemas.microsoft.com/office/powerpoint/2010/main" val="2291547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Von der Jury zum Vertrag</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31FE89-BD0A-4C00-BEBA-7F428EC90A62}" type="slidenum">
              <a:rPr lang="de-DE" smtClean="0"/>
              <a:pPr eaLnBrk="1" hangingPunct="1"/>
              <a:t>23</a:t>
            </a:fld>
            <a:endParaRPr lang="de-DE" smtClean="0"/>
          </a:p>
        </p:txBody>
      </p:sp>
      <p:sp>
        <p:nvSpPr>
          <p:cNvPr id="717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smtClean="0">
                <a:solidFill>
                  <a:srgbClr val="565656"/>
                </a:solidFill>
              </a:rPr>
              <a:t>Die wichtigsten Schritte bis zur Startrate</a:t>
            </a:r>
            <a:endParaRPr lang="de-DE" sz="1200" dirty="0">
              <a:solidFill>
                <a:srgbClr val="565656"/>
              </a:solidFill>
            </a:endParaRPr>
          </a:p>
        </p:txBody>
      </p:sp>
      <p:sp>
        <p:nvSpPr>
          <p:cNvPr id="8" name="AutoShape 23"/>
          <p:cNvSpPr>
            <a:spLocks noChangeArrowheads="1"/>
          </p:cNvSpPr>
          <p:nvPr/>
        </p:nvSpPr>
        <p:spPr bwMode="auto">
          <a:xfrm>
            <a:off x="414338" y="1704543"/>
            <a:ext cx="7898389" cy="832774"/>
          </a:xfrm>
          <a:prstGeom prst="downArrowCallout">
            <a:avLst>
              <a:gd name="adj1" fmla="val 22516"/>
              <a:gd name="adj2" fmla="val 22074"/>
              <a:gd name="adj3" fmla="val 24889"/>
              <a:gd name="adj4" fmla="val 64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de-DE" sz="1800" dirty="0"/>
              <a:t>Förderungsempfehlung durch Jury</a:t>
            </a:r>
          </a:p>
          <a:p>
            <a:pPr algn="ctr"/>
            <a:r>
              <a:rPr lang="de-DE" sz="1800" dirty="0"/>
              <a:t>Förderungsentscheidung durch zuständige Ministerien</a:t>
            </a:r>
          </a:p>
        </p:txBody>
      </p:sp>
      <p:sp>
        <p:nvSpPr>
          <p:cNvPr id="9" name="AutoShape 25"/>
          <p:cNvSpPr>
            <a:spLocks noChangeArrowheads="1"/>
          </p:cNvSpPr>
          <p:nvPr/>
        </p:nvSpPr>
        <p:spPr bwMode="auto">
          <a:xfrm>
            <a:off x="414338" y="2568143"/>
            <a:ext cx="7898389" cy="547296"/>
          </a:xfrm>
          <a:prstGeom prst="downArrowCallout">
            <a:avLst>
              <a:gd name="adj1" fmla="val 34260"/>
              <a:gd name="adj2" fmla="val 33588"/>
              <a:gd name="adj3" fmla="val 24889"/>
              <a:gd name="adj4" fmla="val 64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de-DE" sz="1800" dirty="0"/>
              <a:t>Zusendung Vertragsentwurf per </a:t>
            </a:r>
            <a:r>
              <a:rPr lang="de-DE" sz="1800" dirty="0" err="1" smtClean="0"/>
              <a:t>eCall</a:t>
            </a:r>
            <a:endParaRPr lang="de-DE" sz="1800" dirty="0"/>
          </a:p>
        </p:txBody>
      </p:sp>
      <p:sp>
        <p:nvSpPr>
          <p:cNvPr id="10" name="AutoShape 26"/>
          <p:cNvSpPr>
            <a:spLocks noChangeArrowheads="1"/>
          </p:cNvSpPr>
          <p:nvPr/>
        </p:nvSpPr>
        <p:spPr bwMode="auto">
          <a:xfrm>
            <a:off x="414338" y="3792105"/>
            <a:ext cx="7898389" cy="574110"/>
          </a:xfrm>
          <a:prstGeom prst="downArrowCallout">
            <a:avLst>
              <a:gd name="adj1" fmla="val 32660"/>
              <a:gd name="adj2" fmla="val 32019"/>
              <a:gd name="adj3" fmla="val 24889"/>
              <a:gd name="adj4" fmla="val 64745"/>
            </a:avLst>
          </a:prstGeom>
          <a:solidFill>
            <a:srgbClr val="E0E0E0"/>
          </a:solidFill>
          <a:ln w="9525">
            <a:solidFill>
              <a:schemeClr val="tx1"/>
            </a:solidFill>
            <a:miter lim="800000"/>
            <a:headEnd/>
            <a:tailEnd/>
          </a:ln>
          <a:effectLst/>
        </p:spPr>
        <p:txBody>
          <a:bodyPr wrap="none" lIns="0" tIns="0" rIns="0" bIns="0" anchor="ctr"/>
          <a:lstStyle/>
          <a:p>
            <a:pPr algn="ctr"/>
            <a:r>
              <a:rPr lang="de-DE" sz="1800" dirty="0"/>
              <a:t>Bei </a:t>
            </a:r>
            <a:r>
              <a:rPr lang="de-DE" sz="1800" dirty="0" smtClean="0"/>
              <a:t>Auflagen vor Vertrag: </a:t>
            </a:r>
            <a:r>
              <a:rPr lang="de-DE" sz="1800" dirty="0"/>
              <a:t>Überarbeitung der Projektbeschreibung/Kostenplan</a:t>
            </a:r>
          </a:p>
        </p:txBody>
      </p:sp>
      <p:sp>
        <p:nvSpPr>
          <p:cNvPr id="11" name="AutoShape 27"/>
          <p:cNvSpPr>
            <a:spLocks noChangeArrowheads="1"/>
          </p:cNvSpPr>
          <p:nvPr/>
        </p:nvSpPr>
        <p:spPr bwMode="auto">
          <a:xfrm>
            <a:off x="414338" y="4414405"/>
            <a:ext cx="7898389" cy="547297"/>
          </a:xfrm>
          <a:prstGeom prst="downArrowCallout">
            <a:avLst>
              <a:gd name="adj1" fmla="val 34260"/>
              <a:gd name="adj2" fmla="val 33588"/>
              <a:gd name="adj3" fmla="val 24889"/>
              <a:gd name="adj4" fmla="val 64745"/>
            </a:avLst>
          </a:prstGeom>
          <a:solidFill>
            <a:srgbClr val="B9B9B9"/>
          </a:solidFill>
          <a:ln w="9525">
            <a:solidFill>
              <a:schemeClr val="tx1"/>
            </a:solidFill>
            <a:miter lim="800000"/>
            <a:headEnd/>
            <a:tailEnd/>
          </a:ln>
          <a:effectLst/>
        </p:spPr>
        <p:txBody>
          <a:bodyPr wrap="none" lIns="0" tIns="0" rIns="0" bIns="0" anchor="ctr"/>
          <a:lstStyle/>
          <a:p>
            <a:pPr algn="ctr">
              <a:lnSpc>
                <a:spcPct val="80000"/>
              </a:lnSpc>
            </a:pPr>
            <a:r>
              <a:rPr lang="de-DE" sz="1800" dirty="0"/>
              <a:t>Prüfung Auflagen durch FFG</a:t>
            </a:r>
          </a:p>
        </p:txBody>
      </p:sp>
      <p:sp>
        <p:nvSpPr>
          <p:cNvPr id="12" name="AutoShape 28"/>
          <p:cNvSpPr>
            <a:spLocks noChangeArrowheads="1"/>
          </p:cNvSpPr>
          <p:nvPr/>
        </p:nvSpPr>
        <p:spPr bwMode="auto">
          <a:xfrm>
            <a:off x="414338" y="4990668"/>
            <a:ext cx="7898389" cy="547296"/>
          </a:xfrm>
          <a:prstGeom prst="downArrowCallout">
            <a:avLst>
              <a:gd name="adj1" fmla="val 34260"/>
              <a:gd name="adj2" fmla="val 33588"/>
              <a:gd name="adj3" fmla="val 24889"/>
              <a:gd name="adj4" fmla="val 64745"/>
            </a:avLst>
          </a:prstGeom>
          <a:solidFill>
            <a:srgbClr val="FFA35E"/>
          </a:solidFill>
          <a:ln w="9525">
            <a:solidFill>
              <a:schemeClr val="tx1"/>
            </a:solidFill>
            <a:miter lim="800000"/>
            <a:headEnd/>
            <a:tailEnd/>
          </a:ln>
          <a:effectLst/>
        </p:spPr>
        <p:txBody>
          <a:bodyPr wrap="none" lIns="0" tIns="0" rIns="0" bIns="0" anchor="ctr"/>
          <a:lstStyle/>
          <a:p>
            <a:pPr algn="ctr">
              <a:lnSpc>
                <a:spcPct val="80000"/>
              </a:lnSpc>
            </a:pPr>
            <a:r>
              <a:rPr lang="de-DE" sz="1800" dirty="0"/>
              <a:t>Zusendung Förderungsvertrag per </a:t>
            </a:r>
            <a:r>
              <a:rPr lang="de-DE" sz="1800" dirty="0" err="1"/>
              <a:t>eCall</a:t>
            </a:r>
            <a:r>
              <a:rPr lang="de-DE" sz="1800" dirty="0"/>
              <a:t> und per </a:t>
            </a:r>
            <a:r>
              <a:rPr lang="de-DE" sz="1800" dirty="0" smtClean="0"/>
              <a:t>Post</a:t>
            </a:r>
            <a:endParaRPr lang="de-DE" sz="1800" dirty="0"/>
          </a:p>
        </p:txBody>
      </p:sp>
      <p:sp>
        <p:nvSpPr>
          <p:cNvPr id="13" name="AutoShape 29"/>
          <p:cNvSpPr>
            <a:spLocks noChangeArrowheads="1"/>
          </p:cNvSpPr>
          <p:nvPr/>
        </p:nvSpPr>
        <p:spPr bwMode="auto">
          <a:xfrm>
            <a:off x="414338" y="5566930"/>
            <a:ext cx="7898389" cy="547297"/>
          </a:xfrm>
          <a:prstGeom prst="downArrowCallout">
            <a:avLst>
              <a:gd name="adj1" fmla="val 34260"/>
              <a:gd name="adj2" fmla="val 33588"/>
              <a:gd name="adj3" fmla="val 24889"/>
              <a:gd name="adj4" fmla="val 64745"/>
            </a:avLst>
          </a:prstGeom>
          <a:solidFill>
            <a:srgbClr val="E34723"/>
          </a:solidFill>
          <a:ln w="9525">
            <a:solidFill>
              <a:schemeClr val="tx1"/>
            </a:solidFill>
            <a:miter lim="800000"/>
            <a:headEnd/>
            <a:tailEnd/>
          </a:ln>
          <a:effectLst/>
        </p:spPr>
        <p:txBody>
          <a:bodyPr wrap="none" lIns="0" tIns="0" rIns="0" bIns="0" anchor="ctr"/>
          <a:lstStyle/>
          <a:p>
            <a:pPr algn="ctr"/>
            <a:r>
              <a:rPr lang="de-DE" sz="1800" dirty="0"/>
              <a:t>Unterzeichnung des Förderungsvertrags</a:t>
            </a:r>
          </a:p>
        </p:txBody>
      </p:sp>
      <p:sp>
        <p:nvSpPr>
          <p:cNvPr id="14" name="AutoShape 36"/>
          <p:cNvSpPr>
            <a:spLocks noChangeArrowheads="1"/>
          </p:cNvSpPr>
          <p:nvPr/>
        </p:nvSpPr>
        <p:spPr bwMode="auto">
          <a:xfrm>
            <a:off x="414338" y="3215843"/>
            <a:ext cx="7898389" cy="547296"/>
          </a:xfrm>
          <a:prstGeom prst="downArrowCallout">
            <a:avLst>
              <a:gd name="adj1" fmla="val 34260"/>
              <a:gd name="adj2" fmla="val 33588"/>
              <a:gd name="adj3" fmla="val 24889"/>
              <a:gd name="adj4" fmla="val 64745"/>
            </a:avLst>
          </a:prstGeom>
          <a:solidFill>
            <a:srgbClr val="E0E0E0"/>
          </a:solidFill>
          <a:ln w="9525">
            <a:solidFill>
              <a:schemeClr val="tx1"/>
            </a:solidFill>
            <a:miter lim="800000"/>
            <a:headEnd/>
            <a:tailEnd/>
          </a:ln>
        </p:spPr>
        <p:txBody>
          <a:bodyPr wrap="none" lIns="0" tIns="0" rIns="0" bIns="0" anchor="ctr"/>
          <a:lstStyle/>
          <a:p>
            <a:pPr algn="ctr">
              <a:lnSpc>
                <a:spcPct val="80000"/>
              </a:lnSpc>
            </a:pPr>
            <a:r>
              <a:rPr lang="de-DE" sz="1800" dirty="0"/>
              <a:t>Annahme Vertragsentwurf via </a:t>
            </a:r>
            <a:r>
              <a:rPr lang="de-DE" sz="1800" dirty="0" err="1"/>
              <a:t>eCall</a:t>
            </a:r>
            <a:r>
              <a:rPr lang="de-DE" sz="1800" dirty="0"/>
              <a:t> bis 1 Monat nach Erhalt</a:t>
            </a:r>
          </a:p>
        </p:txBody>
      </p:sp>
      <p:sp>
        <p:nvSpPr>
          <p:cNvPr id="15" name="Text Box 42"/>
          <p:cNvSpPr txBox="1">
            <a:spLocks noChangeArrowheads="1"/>
          </p:cNvSpPr>
          <p:nvPr/>
        </p:nvSpPr>
        <p:spPr bwMode="auto">
          <a:xfrm>
            <a:off x="3621667" y="6114227"/>
            <a:ext cx="19653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400">
                <a:solidFill>
                  <a:schemeClr val="tx1"/>
                </a:solidFill>
                <a:latin typeface="MetaCorr" pitchFamily="34" charset="0"/>
              </a:defRPr>
            </a:lvl1pPr>
            <a:lvl2pPr marL="742950" indent="-285750" eaLnBrk="0" hangingPunct="0">
              <a:defRPr sz="2400">
                <a:solidFill>
                  <a:schemeClr val="tx1"/>
                </a:solidFill>
                <a:latin typeface="MetaCorr" pitchFamily="34" charset="0"/>
              </a:defRPr>
            </a:lvl2pPr>
            <a:lvl3pPr marL="1143000" indent="-228600" eaLnBrk="0" hangingPunct="0">
              <a:defRPr sz="2400">
                <a:solidFill>
                  <a:schemeClr val="tx1"/>
                </a:solidFill>
                <a:latin typeface="MetaCorr" pitchFamily="34" charset="0"/>
              </a:defRPr>
            </a:lvl3pPr>
            <a:lvl4pPr marL="1600200" indent="-228600" eaLnBrk="0" hangingPunct="0">
              <a:defRPr sz="2400">
                <a:solidFill>
                  <a:schemeClr val="tx1"/>
                </a:solidFill>
                <a:latin typeface="MetaCorr" pitchFamily="34" charset="0"/>
              </a:defRPr>
            </a:lvl4pPr>
            <a:lvl5pPr marL="2057400" indent="-228600" eaLnBrk="0" hangingPunct="0">
              <a:defRPr sz="2400">
                <a:solidFill>
                  <a:schemeClr val="tx1"/>
                </a:solidFill>
                <a:latin typeface="MetaCorr" pitchFamily="34" charset="0"/>
              </a:defRPr>
            </a:lvl5pPr>
            <a:lvl6pPr marL="2514600" indent="-228600" eaLnBrk="0" fontAlgn="base" hangingPunct="0">
              <a:spcBef>
                <a:spcPct val="0"/>
              </a:spcBef>
              <a:spcAft>
                <a:spcPct val="0"/>
              </a:spcAft>
              <a:defRPr sz="2400">
                <a:solidFill>
                  <a:schemeClr val="tx1"/>
                </a:solidFill>
                <a:latin typeface="MetaCorr" pitchFamily="34" charset="0"/>
              </a:defRPr>
            </a:lvl6pPr>
            <a:lvl7pPr marL="2971800" indent="-228600" eaLnBrk="0" fontAlgn="base" hangingPunct="0">
              <a:spcBef>
                <a:spcPct val="0"/>
              </a:spcBef>
              <a:spcAft>
                <a:spcPct val="0"/>
              </a:spcAft>
              <a:defRPr sz="2400">
                <a:solidFill>
                  <a:schemeClr val="tx1"/>
                </a:solidFill>
                <a:latin typeface="MetaCorr" pitchFamily="34" charset="0"/>
              </a:defRPr>
            </a:lvl7pPr>
            <a:lvl8pPr marL="3429000" indent="-228600" eaLnBrk="0" fontAlgn="base" hangingPunct="0">
              <a:spcBef>
                <a:spcPct val="0"/>
              </a:spcBef>
              <a:spcAft>
                <a:spcPct val="0"/>
              </a:spcAft>
              <a:defRPr sz="2400">
                <a:solidFill>
                  <a:schemeClr val="tx1"/>
                </a:solidFill>
                <a:latin typeface="MetaCorr" pitchFamily="34" charset="0"/>
              </a:defRPr>
            </a:lvl8pPr>
            <a:lvl9pPr marL="3886200" indent="-228600" eaLnBrk="0" fontAlgn="base" hangingPunct="0">
              <a:spcBef>
                <a:spcPct val="0"/>
              </a:spcBef>
              <a:spcAft>
                <a:spcPct val="0"/>
              </a:spcAft>
              <a:defRPr sz="2400">
                <a:solidFill>
                  <a:schemeClr val="tx1"/>
                </a:solidFill>
                <a:latin typeface="MetaCorr" pitchFamily="34" charset="0"/>
              </a:defRPr>
            </a:lvl9pPr>
          </a:lstStyle>
          <a:p>
            <a:pPr eaLnBrk="1" hangingPunct="1"/>
            <a:r>
              <a:rPr lang="de-DE" sz="1800" b="1" dirty="0">
                <a:latin typeface="+mn-lt"/>
              </a:rPr>
              <a:t>STARTRATE</a:t>
            </a:r>
          </a:p>
        </p:txBody>
      </p:sp>
    </p:spTree>
    <p:extLst>
      <p:ext uri="{BB962C8B-B14F-4D97-AF65-F5344CB8AC3E}">
        <p14:creationId xmlns:p14="http://schemas.microsoft.com/office/powerpoint/2010/main" val="77174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DE" altLang="de-DE" dirty="0" smtClean="0">
                <a:latin typeface="Arial" charset="0"/>
                <a:ea typeface="ＭＳ Ｐゴシック" pitchFamily="34" charset="-128"/>
              </a:rPr>
              <a:t>FÖRDERUNGSVERTRAG</a:t>
            </a:r>
          </a:p>
        </p:txBody>
      </p:sp>
      <p:sp>
        <p:nvSpPr>
          <p:cNvPr id="28675" name="Inhaltsplatzhalter 2"/>
          <p:cNvSpPr>
            <a:spLocks noGrp="1"/>
          </p:cNvSpPr>
          <p:nvPr>
            <p:ph idx="1"/>
          </p:nvPr>
        </p:nvSpPr>
        <p:spPr>
          <a:xfrm>
            <a:off x="1371600" y="2359025"/>
            <a:ext cx="5175250" cy="3422650"/>
          </a:xfrm>
        </p:spPr>
        <p:txBody>
          <a:bodyPr/>
          <a:lstStyle/>
          <a:p>
            <a:pPr eaLnBrk="1" hangingPunct="1">
              <a:lnSpc>
                <a:spcPct val="80000"/>
              </a:lnSpc>
            </a:pPr>
            <a:r>
              <a:rPr lang="de-DE" altLang="de-DE" sz="1800" b="1" dirty="0" smtClean="0">
                <a:latin typeface="Arial" charset="0"/>
                <a:ea typeface="ＭＳ Ｐゴシック" pitchFamily="34" charset="-128"/>
              </a:rPr>
              <a:t>Bestandteile Förderungsvertrag:</a:t>
            </a:r>
          </a:p>
          <a:p>
            <a:pPr eaLnBrk="1" hangingPunct="1">
              <a:lnSpc>
                <a:spcPct val="80000"/>
              </a:lnSpc>
            </a:pPr>
            <a:endParaRPr lang="de-DE" altLang="de-DE" sz="1600" dirty="0" smtClean="0">
              <a:latin typeface="Arial" charset="0"/>
              <a:ea typeface="ＭＳ Ｐゴシック" pitchFamily="34" charset="-128"/>
            </a:endParaRPr>
          </a:p>
          <a:p>
            <a:pPr>
              <a:lnSpc>
                <a:spcPct val="80000"/>
              </a:lnSpc>
              <a:buFontTx/>
              <a:buChar char="•"/>
            </a:pPr>
            <a:r>
              <a:rPr lang="de-DE" altLang="de-DE" sz="1600" dirty="0" smtClean="0">
                <a:latin typeface="Arial" charset="0"/>
                <a:ea typeface="ＭＳ Ｐゴシック" pitchFamily="34" charset="-128"/>
              </a:rPr>
              <a:t>Förderungsansuchen einschließlich genehmigter Auflagen (gegebenenfalls </a:t>
            </a:r>
            <a:r>
              <a:rPr lang="de-DE" altLang="de-DE" sz="1600" dirty="0">
                <a:latin typeface="Arial" charset="0"/>
                <a:ea typeface="ＭＳ Ｐゴシック" pitchFamily="34" charset="-128"/>
              </a:rPr>
              <a:t>der überarbeitete </a:t>
            </a:r>
            <a:r>
              <a:rPr lang="de-DE" altLang="de-DE" sz="1600" dirty="0" smtClean="0">
                <a:latin typeface="Arial" charset="0"/>
                <a:ea typeface="ＭＳ Ｐゴシック" pitchFamily="34" charset="-128"/>
              </a:rPr>
              <a:t>Kostenplan)</a:t>
            </a:r>
          </a:p>
          <a:p>
            <a:pPr eaLnBrk="1" hangingPunct="1">
              <a:lnSpc>
                <a:spcPct val="80000"/>
              </a:lnSpc>
              <a:buFontTx/>
              <a:buChar char="•"/>
            </a:pPr>
            <a:endParaRPr lang="de-DE" altLang="de-DE" sz="1600" dirty="0" smtClean="0">
              <a:latin typeface="Arial" charset="0"/>
              <a:ea typeface="ＭＳ Ｐゴシック" pitchFamily="34" charset="-128"/>
            </a:endParaRPr>
          </a:p>
          <a:p>
            <a:pPr eaLnBrk="1" hangingPunct="1">
              <a:lnSpc>
                <a:spcPct val="80000"/>
              </a:lnSpc>
              <a:buFontTx/>
              <a:buChar char="•"/>
            </a:pPr>
            <a:r>
              <a:rPr lang="de-DE" altLang="de-DE" sz="1600" dirty="0" smtClean="0">
                <a:latin typeface="Arial" charset="0"/>
                <a:ea typeface="ＭＳ Ｐゴシック" pitchFamily="34" charset="-128"/>
              </a:rPr>
              <a:t>Vertragsentwurf der FFG</a:t>
            </a:r>
          </a:p>
          <a:p>
            <a:pPr marL="0" indent="0" eaLnBrk="1" hangingPunct="1">
              <a:lnSpc>
                <a:spcPct val="80000"/>
              </a:lnSpc>
            </a:pPr>
            <a:endParaRPr lang="de-DE" altLang="de-DE" sz="1600" dirty="0" smtClean="0">
              <a:latin typeface="Arial" charset="0"/>
              <a:ea typeface="ＭＳ Ｐゴシック" pitchFamily="34" charset="-128"/>
            </a:endParaRPr>
          </a:p>
          <a:p>
            <a:pPr eaLnBrk="1" hangingPunct="1">
              <a:lnSpc>
                <a:spcPct val="80000"/>
              </a:lnSpc>
              <a:buFontTx/>
              <a:buChar char="•"/>
            </a:pPr>
            <a:r>
              <a:rPr lang="de-DE" altLang="de-DE" sz="1600" dirty="0" smtClean="0">
                <a:latin typeface="Arial" charset="0"/>
                <a:ea typeface="ＭＳ Ｐゴシック" pitchFamily="34" charset="-128"/>
              </a:rPr>
              <a:t>Programmdokument</a:t>
            </a:r>
          </a:p>
          <a:p>
            <a:pPr eaLnBrk="1" hangingPunct="1">
              <a:lnSpc>
                <a:spcPct val="80000"/>
              </a:lnSpc>
              <a:buFontTx/>
              <a:buChar char="•"/>
            </a:pPr>
            <a:endParaRPr lang="de-DE" altLang="de-DE" sz="1600" dirty="0" smtClean="0">
              <a:latin typeface="Arial" charset="0"/>
              <a:ea typeface="ＭＳ Ｐゴシック" pitchFamily="34" charset="-128"/>
            </a:endParaRPr>
          </a:p>
          <a:p>
            <a:pPr eaLnBrk="1" hangingPunct="1">
              <a:lnSpc>
                <a:spcPct val="80000"/>
              </a:lnSpc>
              <a:buFontTx/>
              <a:buChar char="•"/>
            </a:pPr>
            <a:r>
              <a:rPr lang="de-DE" altLang="de-DE" sz="1600" dirty="0" smtClean="0">
                <a:latin typeface="Arial" charset="0"/>
                <a:ea typeface="ＭＳ Ｐゴシック" pitchFamily="34" charset="-128"/>
              </a:rPr>
              <a:t>Ausschreibungsleitfaden 1.1 und Leitfaden für Strukturaufbau 1.1</a:t>
            </a:r>
          </a:p>
          <a:p>
            <a:pPr eaLnBrk="1" hangingPunct="1">
              <a:lnSpc>
                <a:spcPct val="80000"/>
              </a:lnSpc>
              <a:buFontTx/>
              <a:buChar char="•"/>
            </a:pPr>
            <a:endParaRPr lang="de-DE" altLang="de-DE" sz="1600" dirty="0" smtClean="0">
              <a:latin typeface="Arial" charset="0"/>
              <a:ea typeface="ＭＳ Ｐゴシック" pitchFamily="34" charset="-128"/>
            </a:endParaRPr>
          </a:p>
          <a:p>
            <a:pPr eaLnBrk="1" hangingPunct="1">
              <a:lnSpc>
                <a:spcPct val="80000"/>
              </a:lnSpc>
              <a:buFontTx/>
              <a:buChar char="•"/>
            </a:pPr>
            <a:r>
              <a:rPr lang="de-DE" altLang="de-DE" sz="1600" dirty="0" smtClean="0">
                <a:latin typeface="Arial" charset="0"/>
                <a:ea typeface="ＭＳ Ｐゴシック" pitchFamily="34" charset="-128"/>
              </a:rPr>
              <a:t>Leitfaden zur Behandlung der Projektkosten Version 1.3 („Kostenleitfaden“)</a:t>
            </a:r>
          </a:p>
          <a:p>
            <a:pPr eaLnBrk="1" hangingPunct="1">
              <a:lnSpc>
                <a:spcPct val="80000"/>
              </a:lnSpc>
              <a:buFontTx/>
              <a:buChar char="•"/>
            </a:pPr>
            <a:endParaRPr lang="de-DE" altLang="de-DE" sz="1600" dirty="0" smtClean="0">
              <a:latin typeface="Arial" charset="0"/>
              <a:ea typeface="ＭＳ Ｐゴシック" pitchFamily="34" charset="-128"/>
            </a:endParaRPr>
          </a:p>
          <a:p>
            <a:pPr eaLnBrk="1" hangingPunct="1">
              <a:lnSpc>
                <a:spcPct val="80000"/>
              </a:lnSpc>
              <a:buFontTx/>
              <a:buChar char="•"/>
            </a:pPr>
            <a:r>
              <a:rPr lang="de-DE" altLang="de-DE" sz="1600" dirty="0" smtClean="0">
                <a:latin typeface="Arial" charset="0"/>
                <a:ea typeface="ＭＳ Ｐゴシック" pitchFamily="34" charset="-128"/>
              </a:rPr>
              <a:t>Allgemeine Förderungsbedingungen</a:t>
            </a:r>
          </a:p>
          <a:p>
            <a:pPr eaLnBrk="1" hangingPunct="1">
              <a:lnSpc>
                <a:spcPct val="80000"/>
              </a:lnSpc>
            </a:pPr>
            <a:endParaRPr lang="de-DE" altLang="de-DE" sz="1600" dirty="0" smtClean="0">
              <a:latin typeface="Arial" charset="0"/>
              <a:ea typeface="ＭＳ Ｐゴシック" pitchFamily="34" charset="-128"/>
            </a:endParaRPr>
          </a:p>
          <a:p>
            <a:endParaRPr lang="de-DE" altLang="de-DE" sz="1600" dirty="0" smtClean="0">
              <a:latin typeface="Arial" charset="0"/>
              <a:ea typeface="ＭＳ Ｐゴシック" pitchFamily="34" charset="-128"/>
            </a:endParaRPr>
          </a:p>
        </p:txBody>
      </p:sp>
      <p:sp>
        <p:nvSpPr>
          <p:cNvPr id="24580" name="Fußzeilenplatzhalter 3"/>
          <p:cNvSpPr>
            <a:spLocks noGrp="1"/>
          </p:cNvSpPr>
          <p:nvPr>
            <p:ph type="ftr" sz="quarter" idx="10"/>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de-DE" smtClean="0">
                <a:solidFill>
                  <a:srgbClr val="565656"/>
                </a:solidFill>
              </a:rPr>
              <a:t>Österreichische Forschungsförderungsgesellschaft | Sensengasse 1 | 1090 Wien | www.ffg.at</a:t>
            </a:r>
          </a:p>
        </p:txBody>
      </p:sp>
      <p:sp>
        <p:nvSpPr>
          <p:cNvPr id="24581" name="Foliennummernplatzhalter 4"/>
          <p:cNvSpPr>
            <a:spLocks noGrp="1"/>
          </p:cNvSpPr>
          <p:nvPr>
            <p:ph type="sldNum" sz="quarter" idx="11"/>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98A57BF5-53AF-4454-86A0-FF6511AD7852}" type="slidenum">
              <a:rPr lang="de-DE" smtClean="0">
                <a:solidFill>
                  <a:srgbClr val="000000"/>
                </a:solidFill>
              </a:rPr>
              <a:pPr eaLnBrk="1" hangingPunct="1">
                <a:defRPr/>
              </a:pPr>
              <a:t>24</a:t>
            </a:fld>
            <a:endParaRPr lang="de-DE" smtClean="0">
              <a:solidFill>
                <a:srgbClr val="000000"/>
              </a:solidFill>
            </a:endParaRPr>
          </a:p>
        </p:txBody>
      </p:sp>
    </p:spTree>
    <p:extLst>
      <p:ext uri="{BB962C8B-B14F-4D97-AF65-F5344CB8AC3E}">
        <p14:creationId xmlns:p14="http://schemas.microsoft.com/office/powerpoint/2010/main" val="1096661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smtClean="0">
                <a:ea typeface="+mj-ea"/>
                <a:cs typeface="+mj-cs"/>
              </a:rPr>
              <a:t>Förderungsvertrag</a:t>
            </a:r>
            <a:endParaRPr lang="de-DE" cap="all" dirty="0">
              <a:ea typeface="+mj-ea"/>
              <a:cs typeface="+mj-cs"/>
            </a:endParaRPr>
          </a:p>
        </p:txBody>
      </p:sp>
      <p:sp>
        <p:nvSpPr>
          <p:cNvPr id="6147" name="Inhaltsplatzhalter 3"/>
          <p:cNvSpPr>
            <a:spLocks noGrp="1"/>
          </p:cNvSpPr>
          <p:nvPr>
            <p:ph idx="1"/>
          </p:nvPr>
        </p:nvSpPr>
        <p:spPr>
          <a:xfrm>
            <a:off x="700808" y="2418248"/>
            <a:ext cx="7897092" cy="3643037"/>
          </a:xfrm>
        </p:spPr>
        <p:txBody>
          <a:bodyPr/>
          <a:lstStyle/>
          <a:p>
            <a:pPr marL="0" lvl="1" indent="0">
              <a:buNone/>
            </a:pPr>
            <a:endParaRPr lang="de-AT" sz="2000" dirty="0" smtClean="0">
              <a:latin typeface="Arial" charset="0"/>
              <a:ea typeface="ＭＳ Ｐゴシック" pitchFamily="34" charset="-128"/>
            </a:endParaRPr>
          </a:p>
          <a:p>
            <a:pPr marL="0" lvl="1" indent="0">
              <a:buNone/>
            </a:pPr>
            <a:r>
              <a:rPr lang="de-AT" sz="2000" b="1" dirty="0">
                <a:latin typeface="Arial" charset="0"/>
                <a:ea typeface="ＭＳ Ｐゴシック" pitchFamily="34" charset="-128"/>
              </a:rPr>
              <a:t>Voraussetzungen für </a:t>
            </a:r>
            <a:r>
              <a:rPr lang="de-AT" sz="2000" b="1" dirty="0" smtClean="0">
                <a:latin typeface="Arial" charset="0"/>
                <a:ea typeface="ＭＳ Ｐゴシック" pitchFamily="34" charset="-128"/>
              </a:rPr>
              <a:t>den Abschluss </a:t>
            </a:r>
            <a:r>
              <a:rPr lang="de-AT" sz="2000" b="1" dirty="0">
                <a:latin typeface="Arial" charset="0"/>
                <a:ea typeface="ＭＳ Ｐゴシック" pitchFamily="34" charset="-128"/>
              </a:rPr>
              <a:t>des Förderungsvertrags:</a:t>
            </a:r>
          </a:p>
          <a:p>
            <a:pPr lvl="1"/>
            <a:r>
              <a:rPr lang="de-AT" sz="2000" dirty="0">
                <a:latin typeface="Arial" charset="0"/>
                <a:ea typeface="ＭＳ Ｐゴシック" pitchFamily="34" charset="-128"/>
              </a:rPr>
              <a:t>Annahme des Vertragsentwurfs per </a:t>
            </a:r>
            <a:r>
              <a:rPr lang="de-AT" sz="2000" dirty="0" err="1" smtClean="0">
                <a:latin typeface="Arial" charset="0"/>
                <a:ea typeface="ＭＳ Ｐゴシック" pitchFamily="34" charset="-128"/>
              </a:rPr>
              <a:t>eCall</a:t>
            </a:r>
            <a:r>
              <a:rPr lang="de-AT" sz="2000" dirty="0" smtClean="0">
                <a:latin typeface="Arial" charset="0"/>
                <a:ea typeface="ＭＳ Ｐゴシック" pitchFamily="34" charset="-128"/>
              </a:rPr>
              <a:t> innerhalb von 4 Wochen</a:t>
            </a:r>
          </a:p>
          <a:p>
            <a:pPr lvl="1"/>
            <a:r>
              <a:rPr lang="de-AT" sz="2000" dirty="0" smtClean="0">
                <a:latin typeface="Arial" charset="0"/>
                <a:ea typeface="ＭＳ Ｐゴシック" pitchFamily="34" charset="-128"/>
              </a:rPr>
              <a:t>Projektstart ist änderbar</a:t>
            </a:r>
          </a:p>
          <a:p>
            <a:pPr lvl="2"/>
            <a:r>
              <a:rPr lang="de-AT" sz="2000" dirty="0" smtClean="0">
                <a:latin typeface="Arial" charset="0"/>
                <a:ea typeface="ＭＳ Ｐゴシック" pitchFamily="34" charset="-128"/>
              </a:rPr>
              <a:t>frühester Projektstart: 1.3.2014</a:t>
            </a:r>
          </a:p>
          <a:p>
            <a:pPr lvl="2"/>
            <a:r>
              <a:rPr lang="de-AT" sz="2000" dirty="0" smtClean="0">
                <a:latin typeface="Arial" charset="0"/>
                <a:ea typeface="ＭＳ Ｐゴシック" pitchFamily="34" charset="-128"/>
              </a:rPr>
              <a:t>spätester Startzeitpunkt: 1.11.2014 </a:t>
            </a:r>
          </a:p>
          <a:p>
            <a:pPr lvl="2"/>
            <a:r>
              <a:rPr lang="de-AT" sz="2000" dirty="0" smtClean="0">
                <a:latin typeface="Arial" charset="0"/>
                <a:ea typeface="ＭＳ Ｐゴシック" pitchFamily="34" charset="-128"/>
              </a:rPr>
              <a:t>Projektstart immer der 1. eines Monats</a:t>
            </a:r>
          </a:p>
          <a:p>
            <a:pPr lvl="2"/>
            <a:endParaRPr lang="de-AT" sz="2000" dirty="0">
              <a:latin typeface="Arial" charset="0"/>
              <a:ea typeface="ＭＳ Ｐゴシック" pitchFamily="34" charset="-128"/>
            </a:endParaRPr>
          </a:p>
          <a:p>
            <a:pPr lvl="1"/>
            <a:r>
              <a:rPr lang="de-AT" sz="2000" dirty="0">
                <a:latin typeface="Arial" charset="0"/>
                <a:ea typeface="ＭＳ Ｐゴシック" pitchFamily="34" charset="-128"/>
              </a:rPr>
              <a:t>Erfüllung der Auflagen vor Vertrag im </a:t>
            </a:r>
            <a:r>
              <a:rPr lang="de-AT" sz="2000" dirty="0" err="1" smtClean="0">
                <a:latin typeface="Arial" charset="0"/>
                <a:ea typeface="ＭＳ Ｐゴシック" pitchFamily="34" charset="-128"/>
              </a:rPr>
              <a:t>eCall</a:t>
            </a:r>
            <a:endParaRPr lang="de-AT" sz="2000" dirty="0" smtClean="0">
              <a:latin typeface="Arial" charset="0"/>
              <a:ea typeface="ＭＳ Ｐゴシック" pitchFamily="34" charset="-128"/>
            </a:endParaRPr>
          </a:p>
          <a:p>
            <a:pPr lvl="2"/>
            <a:r>
              <a:rPr lang="de-AT" sz="2000" dirty="0" smtClean="0">
                <a:latin typeface="Arial" charset="0"/>
                <a:ea typeface="ＭＳ Ｐゴシック" pitchFamily="34" charset="-128"/>
              </a:rPr>
              <a:t>Überarbeitung Projektbeschreibung</a:t>
            </a:r>
            <a:br>
              <a:rPr lang="de-AT" sz="2000" dirty="0" smtClean="0">
                <a:latin typeface="Arial" charset="0"/>
                <a:ea typeface="ＭＳ Ｐゴシック" pitchFamily="34" charset="-128"/>
              </a:rPr>
            </a:br>
            <a:r>
              <a:rPr lang="de-AT" sz="2000" dirty="0" smtClean="0">
                <a:latin typeface="Arial" charset="0"/>
                <a:ea typeface="ＭＳ Ｐゴシック" pitchFamily="34" charset="-128"/>
                <a:sym typeface="Wingdings" pitchFamily="2" charset="2"/>
              </a:rPr>
              <a:t> Änderungen farblich markieren</a:t>
            </a:r>
          </a:p>
          <a:p>
            <a:pPr lvl="2"/>
            <a:r>
              <a:rPr lang="de-AT" sz="2000" dirty="0" smtClean="0">
                <a:latin typeface="Arial" charset="0"/>
                <a:ea typeface="ＭＳ Ｐゴシック" pitchFamily="34" charset="-128"/>
                <a:sym typeface="Wingdings" pitchFamily="2" charset="2"/>
              </a:rPr>
              <a:t>oder Stellungnahme: </a:t>
            </a:r>
            <a:r>
              <a:rPr lang="de-AT" sz="2000" dirty="0" err="1" smtClean="0">
                <a:latin typeface="Arial" charset="0"/>
                <a:ea typeface="ＭＳ Ｐゴシック" pitchFamily="34" charset="-128"/>
                <a:sym typeface="Wingdings" pitchFamily="2" charset="2"/>
              </a:rPr>
              <a:t>upload</a:t>
            </a:r>
            <a:r>
              <a:rPr lang="de-AT" sz="2000" dirty="0" smtClean="0">
                <a:latin typeface="Arial" charset="0"/>
                <a:ea typeface="ＭＳ Ｐゴシック" pitchFamily="34" charset="-128"/>
                <a:sym typeface="Wingdings" pitchFamily="2" charset="2"/>
              </a:rPr>
              <a:t> als </a:t>
            </a:r>
            <a:r>
              <a:rPr lang="de-AT" sz="2000" dirty="0" err="1" smtClean="0">
                <a:latin typeface="Arial" charset="0"/>
                <a:ea typeface="ＭＳ Ｐゴシック" pitchFamily="34" charset="-128"/>
                <a:sym typeface="Wingdings" pitchFamily="2" charset="2"/>
              </a:rPr>
              <a:t>pdf</a:t>
            </a:r>
            <a:r>
              <a:rPr lang="de-AT" sz="2000" dirty="0" smtClean="0">
                <a:latin typeface="Arial" charset="0"/>
                <a:ea typeface="ＭＳ Ｐゴシック" pitchFamily="34" charset="-128"/>
                <a:sym typeface="Wingdings" pitchFamily="2" charset="2"/>
              </a:rPr>
              <a:t>-File</a:t>
            </a:r>
          </a:p>
          <a:p>
            <a:pPr lvl="2"/>
            <a:endParaRPr lang="de-AT" sz="2000" dirty="0">
              <a:latin typeface="Arial" charset="0"/>
              <a:ea typeface="ＭＳ Ｐゴシック" pitchFamily="34" charset="-128"/>
            </a:endParaRPr>
          </a:p>
          <a:p>
            <a:pPr marL="0" lvl="1" indent="0">
              <a:buNone/>
            </a:pPr>
            <a:r>
              <a:rPr lang="de-AT" sz="2000" dirty="0">
                <a:latin typeface="Arial" charset="0"/>
                <a:ea typeface="ＭＳ Ｐゴシック" pitchFamily="34" charset="-128"/>
              </a:rPr>
              <a:t>Der Förderungsvertrag wird durch die FFG erstellt und ist nicht verhandelbar.</a:t>
            </a:r>
          </a:p>
          <a:p>
            <a:pPr marL="0" lvl="1" indent="0">
              <a:buNone/>
            </a:pPr>
            <a:endParaRPr lang="de-AT" sz="2000" dirty="0">
              <a:latin typeface="Arial" charset="0"/>
              <a:ea typeface="ＭＳ Ｐゴシック" pitchFamily="34" charset="-128"/>
            </a:endParaRPr>
          </a:p>
          <a:p>
            <a:pPr marL="0" lvl="1" indent="0">
              <a:buNone/>
            </a:pPr>
            <a:endParaRPr lang="de-AT" sz="2000" dirty="0">
              <a:latin typeface="Arial" charset="0"/>
              <a:ea typeface="ＭＳ Ｐゴシック" pitchFamily="34" charset="-128"/>
            </a:endParaRPr>
          </a:p>
        </p:txBody>
      </p:sp>
      <p:sp>
        <p:nvSpPr>
          <p:cNvPr id="6148"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E188EDB-C509-42C8-8055-89522FC95B39}" type="slidenum">
              <a:rPr lang="de-DE" smtClean="0">
                <a:solidFill>
                  <a:srgbClr val="000000"/>
                </a:solidFill>
              </a:rPr>
              <a:pPr eaLnBrk="1" hangingPunct="1"/>
              <a:t>25</a:t>
            </a:fld>
            <a:endParaRPr lang="de-DE" smtClean="0">
              <a:solidFill>
                <a:srgbClr val="000000"/>
              </a:solidFill>
            </a:endParaRPr>
          </a:p>
        </p:txBody>
      </p:sp>
      <p:sp>
        <p:nvSpPr>
          <p:cNvPr id="6149"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dirty="0" smtClean="0">
                <a:solidFill>
                  <a:srgbClr val="565656"/>
                </a:solidFill>
              </a:rPr>
              <a:t>Österreichische Forschungsförderungsgesellschaft | Sensengasse 1 | 1090 Wien | www.ffg.at</a:t>
            </a:r>
          </a:p>
        </p:txBody>
      </p:sp>
      <p:sp>
        <p:nvSpPr>
          <p:cNvPr id="6150"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e-DE" sz="1200" dirty="0">
              <a:solidFill>
                <a:srgbClr val="565656"/>
              </a:solidFill>
            </a:endParaRPr>
          </a:p>
        </p:txBody>
      </p:sp>
    </p:spTree>
    <p:extLst>
      <p:ext uri="{BB962C8B-B14F-4D97-AF65-F5344CB8AC3E}">
        <p14:creationId xmlns:p14="http://schemas.microsoft.com/office/powerpoint/2010/main" val="789335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feld 3"/>
          <p:cNvSpPr txBox="1">
            <a:spLocks noChangeArrowheads="1"/>
          </p:cNvSpPr>
          <p:nvPr/>
        </p:nvSpPr>
        <p:spPr bwMode="auto">
          <a:xfrm>
            <a:off x="817563" y="2281238"/>
            <a:ext cx="7229475" cy="329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100000"/>
              <a:defRPr sz="2200">
                <a:solidFill>
                  <a:schemeClr val="tx1"/>
                </a:solidFill>
                <a:latin typeface="Arial" pitchFamily="34" charset="0"/>
                <a:ea typeface="ＭＳ Ｐゴシック" pitchFamily="34" charset="-128"/>
              </a:defRPr>
            </a:lvl1pPr>
            <a:lvl2pPr marL="742950" indent="-28575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2pPr>
            <a:lvl3pPr marL="1143000" indent="-22860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3pPr>
            <a:lvl4pPr marL="1600200" indent="-22860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4pPr>
            <a:lvl5pPr marL="2057400" indent="-22860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9pPr>
          </a:lstStyle>
          <a:p>
            <a:pPr eaLnBrk="1" hangingPunct="1">
              <a:lnSpc>
                <a:spcPct val="114000"/>
              </a:lnSpc>
              <a:buClrTx/>
              <a:buSzTx/>
            </a:pPr>
            <a:r>
              <a:rPr lang="de-DE" altLang="de-DE" sz="1800" dirty="0"/>
              <a:t>Nachvollziehbare und überprüfbare Darstellung, wie die </a:t>
            </a:r>
            <a:r>
              <a:rPr lang="de-DE" altLang="de-DE" sz="1800" dirty="0" smtClean="0"/>
              <a:t>Auflagen erfüllt </a:t>
            </a:r>
            <a:r>
              <a:rPr lang="de-DE" altLang="de-DE" sz="1800" dirty="0"/>
              <a:t>werden. </a:t>
            </a:r>
          </a:p>
          <a:p>
            <a:pPr eaLnBrk="1" hangingPunct="1">
              <a:lnSpc>
                <a:spcPct val="114000"/>
              </a:lnSpc>
              <a:buClrTx/>
              <a:buSzTx/>
            </a:pPr>
            <a:endParaRPr lang="de-AT" altLang="de-DE" sz="1800" dirty="0"/>
          </a:p>
          <a:p>
            <a:pPr eaLnBrk="1" hangingPunct="1">
              <a:lnSpc>
                <a:spcPct val="114000"/>
              </a:lnSpc>
              <a:buClrTx/>
              <a:buSzTx/>
            </a:pPr>
            <a:r>
              <a:rPr lang="de-DE" altLang="de-DE" sz="1800" dirty="0" smtClean="0"/>
              <a:t>Abhängig </a:t>
            </a:r>
            <a:r>
              <a:rPr lang="de-DE" altLang="de-DE" sz="1800" dirty="0"/>
              <a:t>von der Art der Auflagen:</a:t>
            </a:r>
          </a:p>
          <a:p>
            <a:pPr marL="285750" indent="-285750" eaLnBrk="1" hangingPunct="1">
              <a:lnSpc>
                <a:spcPct val="114000"/>
              </a:lnSpc>
              <a:spcBef>
                <a:spcPct val="10000"/>
              </a:spcBef>
              <a:spcAft>
                <a:spcPct val="30000"/>
              </a:spcAft>
              <a:buSzTx/>
              <a:buFont typeface="Arial" panose="020B0604020202020204" pitchFamily="34" charset="0"/>
              <a:buChar char="•"/>
            </a:pPr>
            <a:r>
              <a:rPr lang="de-DE" altLang="de-DE" sz="1800" b="1" dirty="0" smtClean="0">
                <a:sym typeface="Wingdings 3" pitchFamily="18" charset="2"/>
              </a:rPr>
              <a:t>entweder </a:t>
            </a:r>
            <a:r>
              <a:rPr lang="de-DE" altLang="de-DE" sz="1800" dirty="0" smtClean="0"/>
              <a:t>Erfüllung </a:t>
            </a:r>
            <a:r>
              <a:rPr lang="de-DE" altLang="de-DE" sz="1800" dirty="0"/>
              <a:t>der </a:t>
            </a:r>
            <a:r>
              <a:rPr lang="de-DE" altLang="de-DE" sz="1800" dirty="0" smtClean="0"/>
              <a:t>Auflagen vor Vertragsabschluss</a:t>
            </a:r>
            <a:endParaRPr lang="de-DE" altLang="de-DE" sz="1800" dirty="0"/>
          </a:p>
          <a:p>
            <a:pPr marL="285750" indent="-285750" eaLnBrk="1" hangingPunct="1">
              <a:lnSpc>
                <a:spcPct val="114000"/>
              </a:lnSpc>
              <a:spcBef>
                <a:spcPct val="10000"/>
              </a:spcBef>
              <a:spcAft>
                <a:spcPct val="30000"/>
              </a:spcAft>
              <a:buSzTx/>
              <a:buFont typeface="Arial" panose="020B0604020202020204" pitchFamily="34" charset="0"/>
              <a:buChar char="•"/>
            </a:pPr>
            <a:r>
              <a:rPr lang="de-DE" altLang="de-DE" sz="1800" b="1" dirty="0" smtClean="0">
                <a:sym typeface="Wingdings 3" pitchFamily="18" charset="2"/>
              </a:rPr>
              <a:t>oder </a:t>
            </a:r>
            <a:r>
              <a:rPr lang="de-DE" altLang="de-DE" sz="1800" dirty="0" smtClean="0"/>
              <a:t>Darstellung </a:t>
            </a:r>
            <a:r>
              <a:rPr lang="de-DE" altLang="de-DE" sz="1800" dirty="0"/>
              <a:t>der Erfüllung während der </a:t>
            </a:r>
            <a:r>
              <a:rPr lang="de-DE" altLang="de-DE" sz="1800" dirty="0" smtClean="0"/>
              <a:t>Durchführung </a:t>
            </a:r>
            <a:r>
              <a:rPr lang="de-DE" altLang="de-DE" sz="1800" dirty="0"/>
              <a:t>des Projekts, Nachweis in den Berichten</a:t>
            </a:r>
          </a:p>
          <a:p>
            <a:pPr eaLnBrk="1" hangingPunct="1">
              <a:lnSpc>
                <a:spcPct val="114000"/>
              </a:lnSpc>
              <a:spcBef>
                <a:spcPct val="10000"/>
              </a:spcBef>
              <a:spcAft>
                <a:spcPct val="30000"/>
              </a:spcAft>
              <a:buClr>
                <a:srgbClr val="FF3300"/>
              </a:buClr>
              <a:buSzTx/>
            </a:pPr>
            <a:endParaRPr lang="de-DE" altLang="de-DE" sz="1800" dirty="0"/>
          </a:p>
          <a:p>
            <a:pPr eaLnBrk="1" hangingPunct="1">
              <a:lnSpc>
                <a:spcPct val="114000"/>
              </a:lnSpc>
              <a:spcBef>
                <a:spcPct val="10000"/>
              </a:spcBef>
              <a:spcAft>
                <a:spcPct val="30000"/>
              </a:spcAft>
              <a:buClr>
                <a:srgbClr val="FF3300"/>
              </a:buClr>
              <a:buSzTx/>
            </a:pPr>
            <a:r>
              <a:rPr lang="de-DE" altLang="de-DE" sz="1800" dirty="0">
                <a:sym typeface="Wingdings 3" pitchFamily="18" charset="2"/>
              </a:rPr>
              <a:t>		</a:t>
            </a:r>
            <a:endParaRPr lang="de-AT" altLang="de-DE" sz="1800" dirty="0"/>
          </a:p>
        </p:txBody>
      </p:sp>
      <p:sp>
        <p:nvSpPr>
          <p:cNvPr id="32772" name="Rectangle 2"/>
          <p:cNvSpPr>
            <a:spLocks noGrp="1" noChangeArrowheads="1"/>
          </p:cNvSpPr>
          <p:nvPr>
            <p:ph type="title"/>
          </p:nvPr>
        </p:nvSpPr>
        <p:spPr>
          <a:xfrm>
            <a:off x="827088" y="765175"/>
            <a:ext cx="7162800" cy="693738"/>
          </a:xfrm>
        </p:spPr>
        <p:txBody>
          <a:bodyPr/>
          <a:lstStyle/>
          <a:p>
            <a:pPr eaLnBrk="1" hangingPunct="1"/>
            <a:r>
              <a:rPr lang="de-AT" altLang="de-DE" dirty="0" smtClean="0">
                <a:latin typeface="Arial" pitchFamily="34" charset="0"/>
                <a:ea typeface="ＭＳ Ｐゴシック" pitchFamily="34" charset="-128"/>
              </a:rPr>
              <a:t>AUFLAGENERFÜLLUNG</a:t>
            </a:r>
          </a:p>
        </p:txBody>
      </p:sp>
    </p:spTree>
    <p:extLst>
      <p:ext uri="{BB962C8B-B14F-4D97-AF65-F5344CB8AC3E}">
        <p14:creationId xmlns:p14="http://schemas.microsoft.com/office/powerpoint/2010/main" val="36711424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513052" y="815687"/>
            <a:ext cx="7162800" cy="693738"/>
          </a:xfrm>
        </p:spPr>
        <p:txBody>
          <a:bodyPr/>
          <a:lstStyle/>
          <a:p>
            <a:pPr eaLnBrk="1" hangingPunct="1"/>
            <a:r>
              <a:rPr lang="de-AT" altLang="de-DE" dirty="0" smtClean="0">
                <a:latin typeface="Arial" pitchFamily="34" charset="0"/>
                <a:ea typeface="ＭＳ Ｐゴシック" pitchFamily="34" charset="-128"/>
              </a:rPr>
              <a:t>KONSORTIALVERTRAG</a:t>
            </a:r>
          </a:p>
        </p:txBody>
      </p:sp>
      <p:sp>
        <p:nvSpPr>
          <p:cNvPr id="35844" name="Rectangle 3"/>
          <p:cNvSpPr>
            <a:spLocks noGrp="1" noChangeArrowheads="1"/>
          </p:cNvSpPr>
          <p:nvPr>
            <p:ph type="body" idx="1"/>
          </p:nvPr>
        </p:nvSpPr>
        <p:spPr>
          <a:xfrm>
            <a:off x="692944" y="1887538"/>
            <a:ext cx="8101012" cy="2303462"/>
          </a:xfrm>
        </p:spPr>
        <p:txBody>
          <a:bodyPr/>
          <a:lstStyle/>
          <a:p>
            <a:pPr marL="0" lvl="1" indent="0" eaLnBrk="1" hangingPunct="1">
              <a:buClr>
                <a:schemeClr val="hlink"/>
              </a:buClr>
              <a:buFont typeface="Arial" charset="0"/>
              <a:buNone/>
              <a:defRPr/>
            </a:pPr>
            <a:r>
              <a:rPr lang="de-DE" altLang="de-DE" dirty="0">
                <a:latin typeface="Arial" charset="0"/>
                <a:ea typeface="ＭＳ Ｐゴシック" pitchFamily="34" charset="-128"/>
              </a:rPr>
              <a:t>	</a:t>
            </a:r>
            <a:r>
              <a:rPr lang="de-DE" altLang="de-DE" dirty="0" smtClean="0">
                <a:latin typeface="Arial" charset="0"/>
                <a:ea typeface="ＭＳ Ｐゴシック" pitchFamily="34" charset="-128"/>
              </a:rPr>
              <a:t>	Ein gemeinsamer Konsortialvertrag für alle </a:t>
            </a:r>
            <a:r>
              <a:rPr lang="de-DE" altLang="de-DE" dirty="0" err="1" smtClean="0">
                <a:latin typeface="Arial" charset="0"/>
                <a:ea typeface="ＭＳ Ｐゴシック" pitchFamily="34" charset="-128"/>
              </a:rPr>
              <a:t>PartnerInnen</a:t>
            </a:r>
            <a:endParaRPr lang="de-DE" altLang="de-DE" dirty="0" smtClean="0">
              <a:latin typeface="Arial" charset="0"/>
              <a:ea typeface="ＭＳ Ｐゴシック" pitchFamily="34" charset="-128"/>
            </a:endParaRPr>
          </a:p>
          <a:p>
            <a:pPr lvl="1" eaLnBrk="1" hangingPunct="1">
              <a:buClr>
                <a:schemeClr val="hlink"/>
              </a:buClr>
              <a:buFont typeface="Arial" charset="0"/>
              <a:buChar char="•"/>
              <a:defRPr/>
            </a:pPr>
            <a:endParaRPr lang="de-DE" altLang="de-DE" dirty="0" smtClean="0">
              <a:latin typeface="Arial" charset="0"/>
              <a:ea typeface="ＭＳ Ｐゴシック" pitchFamily="34" charset="-128"/>
            </a:endParaRPr>
          </a:p>
          <a:p>
            <a:pPr eaLnBrk="1" hangingPunct="1">
              <a:buClr>
                <a:schemeClr val="hlink"/>
              </a:buClr>
              <a:defRPr/>
            </a:pPr>
            <a:r>
              <a:rPr lang="de-DE" altLang="de-DE" sz="1800" dirty="0" smtClean="0">
                <a:latin typeface="Arial" charset="0"/>
                <a:ea typeface="ＭＳ Ｐゴシック" pitchFamily="34" charset="-128"/>
              </a:rPr>
              <a:t>Regelt die Zusammenarbeit aller Partner </a:t>
            </a:r>
          </a:p>
          <a:p>
            <a:pPr marL="285750" indent="-285750" eaLnBrk="1" hangingPunct="1">
              <a:lnSpc>
                <a:spcPct val="110000"/>
              </a:lnSpc>
              <a:buClr>
                <a:srgbClr val="E34723"/>
              </a:buClr>
              <a:buFont typeface="Arial" panose="020B0604020202020204" pitchFamily="34" charset="0"/>
              <a:buChar char="•"/>
              <a:defRPr/>
            </a:pPr>
            <a:r>
              <a:rPr lang="de-DE" altLang="de-DE" sz="1800" b="1" dirty="0" smtClean="0">
                <a:latin typeface="Arial" charset="0"/>
                <a:ea typeface="ＭＳ Ｐゴシック" pitchFamily="34" charset="-128"/>
              </a:rPr>
              <a:t>Höhe des Finanzierungsbeitrags </a:t>
            </a:r>
          </a:p>
          <a:p>
            <a:pPr marL="285750" indent="-285750" eaLnBrk="1" hangingPunct="1">
              <a:lnSpc>
                <a:spcPct val="110000"/>
              </a:lnSpc>
              <a:buClr>
                <a:srgbClr val="E34723"/>
              </a:buClr>
              <a:buFont typeface="Arial" panose="020B0604020202020204" pitchFamily="34" charset="0"/>
              <a:buChar char="•"/>
              <a:defRPr/>
            </a:pPr>
            <a:r>
              <a:rPr lang="de-DE" altLang="de-DE" sz="1800" b="1" dirty="0" smtClean="0">
                <a:latin typeface="Arial" charset="0"/>
                <a:ea typeface="ＭＳ Ｐゴシック" pitchFamily="34" charset="-128"/>
              </a:rPr>
              <a:t>Regelung der Rechte an den Ergebnissen</a:t>
            </a:r>
          </a:p>
          <a:p>
            <a:pPr marL="285750" indent="-285750" eaLnBrk="1" hangingPunct="1">
              <a:lnSpc>
                <a:spcPct val="110000"/>
              </a:lnSpc>
              <a:buClr>
                <a:srgbClr val="E34723"/>
              </a:buClr>
              <a:buFont typeface="Arial" panose="020B0604020202020204" pitchFamily="34" charset="0"/>
              <a:buChar char="•"/>
              <a:defRPr/>
            </a:pPr>
            <a:r>
              <a:rPr lang="de-DE" altLang="de-DE" sz="1800" b="1" dirty="0" smtClean="0">
                <a:latin typeface="Arial" charset="0"/>
                <a:ea typeface="ＭＳ Ｐゴシック" pitchFamily="34" charset="-128"/>
              </a:rPr>
              <a:t>Arbeitsbeschreibung, Aufgabenteilung</a:t>
            </a:r>
          </a:p>
        </p:txBody>
      </p:sp>
      <p:sp>
        <p:nvSpPr>
          <p:cNvPr id="35845" name="Text Box 4"/>
          <p:cNvSpPr txBox="1">
            <a:spLocks noChangeArrowheads="1"/>
          </p:cNvSpPr>
          <p:nvPr/>
        </p:nvSpPr>
        <p:spPr bwMode="auto">
          <a:xfrm>
            <a:off x="827088" y="4176713"/>
            <a:ext cx="7832725"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defRPr/>
            </a:pPr>
            <a:r>
              <a:rPr lang="de-DE" altLang="de-DE" sz="1800" dirty="0" smtClean="0">
                <a:latin typeface="Arial" panose="020B0604020202020204" pitchFamily="34" charset="0"/>
                <a:cs typeface="Arial" panose="020B0604020202020204" pitchFamily="34" charset="0"/>
              </a:rPr>
              <a:t>Erstellung durch </a:t>
            </a:r>
            <a:r>
              <a:rPr lang="de-DE" altLang="de-DE" sz="1800" dirty="0" err="1" smtClean="0">
                <a:latin typeface="Arial" panose="020B0604020202020204" pitchFamily="34" charset="0"/>
                <a:cs typeface="Arial" panose="020B0604020202020204" pitchFamily="34" charset="0"/>
              </a:rPr>
              <a:t>FörderungsnehmerIn</a:t>
            </a:r>
            <a:r>
              <a:rPr lang="de-DE" altLang="de-DE" sz="1800" dirty="0" smtClean="0">
                <a:latin typeface="Arial" panose="020B0604020202020204" pitchFamily="34" charset="0"/>
                <a:cs typeface="Arial" panose="020B0604020202020204" pitchFamily="34" charset="0"/>
              </a:rPr>
              <a:t> </a:t>
            </a:r>
            <a:br>
              <a:rPr lang="de-DE" altLang="de-DE" sz="1800" dirty="0" smtClean="0">
                <a:latin typeface="Arial" panose="020B0604020202020204" pitchFamily="34" charset="0"/>
                <a:cs typeface="Arial" panose="020B0604020202020204" pitchFamily="34" charset="0"/>
              </a:rPr>
            </a:br>
            <a:r>
              <a:rPr lang="de-DE" altLang="de-DE" sz="1600" dirty="0" smtClean="0">
                <a:latin typeface="Arial" panose="020B0604020202020204" pitchFamily="34" charset="0"/>
                <a:cs typeface="Arial" panose="020B0604020202020204" pitchFamily="34" charset="0"/>
              </a:rPr>
              <a:t>Musterkonsortialvertrag:</a:t>
            </a:r>
            <a:r>
              <a:rPr lang="de-DE" altLang="de-DE" sz="1800" dirty="0" smtClean="0">
                <a:latin typeface="Arial" panose="020B0604020202020204" pitchFamily="34" charset="0"/>
                <a:cs typeface="Arial" panose="020B0604020202020204" pitchFamily="34" charset="0"/>
              </a:rPr>
              <a:t> </a:t>
            </a:r>
            <a:r>
              <a:rPr lang="de-DE" altLang="de-DE" sz="1200" u="sng" dirty="0" smtClean="0">
                <a:latin typeface="Arial" panose="020B0604020202020204" pitchFamily="34" charset="0"/>
                <a:cs typeface="Arial" panose="020B0604020202020204" pitchFamily="34" charset="0"/>
              </a:rPr>
              <a:t>http://www.ffg.at/services/rechtliches-service-ffg-muster-konsortialvertrag</a:t>
            </a:r>
          </a:p>
          <a:p>
            <a:pPr eaLnBrk="1" hangingPunct="1">
              <a:buClrTx/>
              <a:buSzTx/>
              <a:defRPr/>
            </a:pPr>
            <a:endParaRPr lang="de-DE" altLang="de-DE" sz="1800" dirty="0" smtClean="0">
              <a:latin typeface="Arial" panose="020B0604020202020204" pitchFamily="34" charset="0"/>
              <a:cs typeface="Arial" panose="020B0604020202020204" pitchFamily="34" charset="0"/>
            </a:endParaRPr>
          </a:p>
          <a:p>
            <a:pPr eaLnBrk="1" hangingPunct="1">
              <a:defRPr/>
            </a:pPr>
            <a:r>
              <a:rPr lang="de-AT" altLang="de-DE" sz="1800" b="1" dirty="0" smtClean="0">
                <a:latin typeface="Arial" panose="020B0604020202020204" pitchFamily="34" charset="0"/>
                <a:cs typeface="Arial" panose="020B0604020202020204" pitchFamily="34" charset="0"/>
              </a:rPr>
              <a:t>Von der Konsortialführung ist im Zuge des 1. Zwischenberichts zu bestätigen, dass ein von allen Partnern rechtsgültig unterschriebener Konsortialvertrag bei der Konsortialführung vorliegt. Die Übermittlung des Konsortialvertrags an die FFG ist nicht erforderlich.</a:t>
            </a:r>
            <a:endParaRPr lang="de-DE" altLang="de-DE" sz="1800" dirty="0" smtClean="0">
              <a:latin typeface="Arial" panose="020B0604020202020204" pitchFamily="34" charset="0"/>
              <a:cs typeface="Arial" panose="020B0604020202020204" pitchFamily="34" charset="0"/>
            </a:endParaRPr>
          </a:p>
          <a:p>
            <a:pPr eaLnBrk="1" hangingPunct="1">
              <a:buClrTx/>
              <a:buSzTx/>
              <a:defRPr/>
            </a:pPr>
            <a:endParaRPr lang="de-DE" altLang="de-DE" sz="1800" dirty="0" smtClean="0">
              <a:latin typeface="Arial" panose="020B0604020202020204" pitchFamily="34" charset="0"/>
              <a:cs typeface="Arial" panose="020B0604020202020204" pitchFamily="34" charset="0"/>
            </a:endParaRPr>
          </a:p>
        </p:txBody>
      </p:sp>
      <p:sp>
        <p:nvSpPr>
          <p:cNvPr id="33798" name="AutoShape 5"/>
          <p:cNvSpPr>
            <a:spLocks noChangeArrowheads="1"/>
          </p:cNvSpPr>
          <p:nvPr/>
        </p:nvSpPr>
        <p:spPr bwMode="auto">
          <a:xfrm>
            <a:off x="866775" y="2132013"/>
            <a:ext cx="503238"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347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de-AT"/>
          </a:p>
        </p:txBody>
      </p:sp>
    </p:spTree>
    <p:extLst>
      <p:ext uri="{BB962C8B-B14F-4D97-AF65-F5344CB8AC3E}">
        <p14:creationId xmlns:p14="http://schemas.microsoft.com/office/powerpoint/2010/main" val="17582468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Untertitel 1"/>
          <p:cNvSpPr>
            <a:spLocks noGrp="1"/>
          </p:cNvSpPr>
          <p:nvPr>
            <p:ph type="subTitle" idx="1"/>
          </p:nvPr>
        </p:nvSpPr>
        <p:spPr>
          <a:xfrm>
            <a:off x="1396999" y="4187825"/>
            <a:ext cx="5243945" cy="1806575"/>
          </a:xfrm>
        </p:spPr>
        <p:txBody>
          <a:bodyPr/>
          <a:lstStyle/>
          <a:p>
            <a:pPr eaLnBrk="1" hangingPunct="1"/>
            <a:r>
              <a:rPr lang="de-DE" altLang="de-DE" dirty="0" smtClean="0">
                <a:latin typeface="Arial" pitchFamily="34" charset="0"/>
                <a:ea typeface="ＭＳ Ｐゴシック" pitchFamily="34" charset="-128"/>
              </a:rPr>
              <a:t>Berichtswesen</a:t>
            </a:r>
          </a:p>
          <a:p>
            <a:pPr eaLnBrk="1" hangingPunct="1"/>
            <a:endParaRPr lang="de-DE" altLang="de-DE" sz="1400" dirty="0" smtClean="0">
              <a:latin typeface="Arial" pitchFamily="34" charset="0"/>
              <a:ea typeface="ＭＳ Ｐゴシック" pitchFamily="34" charset="-128"/>
            </a:endParaRPr>
          </a:p>
        </p:txBody>
      </p:sp>
      <p:sp>
        <p:nvSpPr>
          <p:cNvPr id="29699" name="Titel 2"/>
          <p:cNvSpPr>
            <a:spLocks noGrp="1"/>
          </p:cNvSpPr>
          <p:nvPr>
            <p:ph type="ctrTitle"/>
          </p:nvPr>
        </p:nvSpPr>
        <p:spPr>
          <a:xfrm>
            <a:off x="1400175" y="2335213"/>
            <a:ext cx="6815138" cy="1806575"/>
          </a:xfrm>
        </p:spPr>
        <p:txBody>
          <a:bodyPr/>
          <a:lstStyle/>
          <a:p>
            <a:pPr eaLnBrk="1" hangingPunct="1"/>
            <a:r>
              <a:rPr lang="de-DE" altLang="de-DE" dirty="0" smtClean="0">
                <a:latin typeface="Arial" pitchFamily="34" charset="0"/>
                <a:ea typeface="ＭＳ Ｐゴシック" pitchFamily="34" charset="-128"/>
              </a:rPr>
              <a:t>COIN-Aufbau</a:t>
            </a:r>
          </a:p>
        </p:txBody>
      </p:sp>
    </p:spTree>
    <p:extLst>
      <p:ext uri="{BB962C8B-B14F-4D97-AF65-F5344CB8AC3E}">
        <p14:creationId xmlns:p14="http://schemas.microsoft.com/office/powerpoint/2010/main" val="1714468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ußzeilenplatzhalter 1"/>
          <p:cNvSpPr>
            <a:spLocks noGrp="1"/>
          </p:cNvSpPr>
          <p:nvPr>
            <p:ph type="ftr" sz="quarter" idx="10"/>
          </p:nvPr>
        </p:nvSpPr>
        <p:spPr>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de-DE" sz="800">
                <a:solidFill>
                  <a:srgbClr val="565656"/>
                </a:solidFill>
              </a:rPr>
              <a:t>Österreichische Forschungsförderungsgesellschaft | Sensengasse 1 | 1090 Wien | www.ffg.at</a:t>
            </a:r>
          </a:p>
        </p:txBody>
      </p:sp>
      <p:sp>
        <p:nvSpPr>
          <p:cNvPr id="9218" name="Foliennummernplatzhalter 2"/>
          <p:cNvSpPr>
            <a:spLocks noGrp="1"/>
          </p:cNvSpPr>
          <p:nvPr>
            <p:ph type="sldNum" sz="quarter" idx="11"/>
          </p:nvPr>
        </p:nvSpPr>
        <p:spPr>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639573C7-C49C-4719-8AAB-292C30BCDB62}" type="slidenum">
              <a:rPr lang="de-DE" sz="800">
                <a:solidFill>
                  <a:srgbClr val="000000"/>
                </a:solidFill>
              </a:rPr>
              <a:pPr eaLnBrk="1" hangingPunct="1"/>
              <a:t>2</a:t>
            </a:fld>
            <a:endParaRPr lang="de-DE" sz="800">
              <a:solidFill>
                <a:srgbClr val="000000"/>
              </a:solidFill>
            </a:endParaRPr>
          </a:p>
        </p:txBody>
      </p:sp>
      <p:sp>
        <p:nvSpPr>
          <p:cNvPr id="4" name="Titel 3"/>
          <p:cNvSpPr>
            <a:spLocks noGrp="1"/>
          </p:cNvSpPr>
          <p:nvPr>
            <p:ph type="title"/>
          </p:nvPr>
        </p:nvSpPr>
        <p:spPr>
          <a:xfrm>
            <a:off x="531813" y="450850"/>
            <a:ext cx="5175250" cy="771525"/>
          </a:xfrm>
        </p:spPr>
        <p:txBody>
          <a:bodyPr/>
          <a:lstStyle/>
          <a:p>
            <a:pPr fontAlgn="auto">
              <a:spcAft>
                <a:spcPts val="0"/>
              </a:spcAft>
              <a:defRPr/>
            </a:pPr>
            <a:r>
              <a:rPr lang="de-DE" cap="none" dirty="0" smtClean="0">
                <a:ea typeface="+mj-ea"/>
                <a:cs typeface="+mj-cs"/>
              </a:rPr>
              <a:t>KURZVORSTELLUNG DER FFG</a:t>
            </a:r>
            <a:endParaRPr lang="de-DE" cap="none" dirty="0">
              <a:ea typeface="+mj-ea"/>
              <a:cs typeface="+mj-cs"/>
            </a:endParaRPr>
          </a:p>
        </p:txBody>
      </p:sp>
    </p:spTree>
    <p:extLst>
      <p:ext uri="{BB962C8B-B14F-4D97-AF65-F5344CB8AC3E}">
        <p14:creationId xmlns:p14="http://schemas.microsoft.com/office/powerpoint/2010/main" val="3589566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76106" y="633413"/>
            <a:ext cx="7162800" cy="693737"/>
          </a:xfrm>
        </p:spPr>
        <p:txBody>
          <a:bodyPr/>
          <a:lstStyle/>
          <a:p>
            <a:pPr eaLnBrk="1" hangingPunct="1"/>
            <a:r>
              <a:rPr lang="de-AT" altLang="de-DE" dirty="0" smtClean="0">
                <a:latin typeface="+mn-lt"/>
                <a:ea typeface="ＭＳ Ｐゴシック" pitchFamily="34" charset="-128"/>
              </a:rPr>
              <a:t>BERICHTSWESEN</a:t>
            </a:r>
          </a:p>
        </p:txBody>
      </p:sp>
      <p:sp>
        <p:nvSpPr>
          <p:cNvPr id="135171" name="Rectangle 3"/>
          <p:cNvSpPr>
            <a:spLocks noGrp="1" noChangeArrowheads="1"/>
          </p:cNvSpPr>
          <p:nvPr>
            <p:ph type="body" idx="1"/>
          </p:nvPr>
        </p:nvSpPr>
        <p:spPr>
          <a:xfrm>
            <a:off x="670070" y="1662546"/>
            <a:ext cx="8103755" cy="4932218"/>
          </a:xfrm>
        </p:spPr>
        <p:txBody>
          <a:bodyPr/>
          <a:lstStyle/>
          <a:p>
            <a:pPr marL="0" indent="0" eaLnBrk="1" hangingPunct="1">
              <a:spcBef>
                <a:spcPct val="70000"/>
              </a:spcBef>
              <a:buClr>
                <a:schemeClr val="hlink"/>
              </a:buClr>
              <a:defRPr/>
            </a:pPr>
            <a:r>
              <a:rPr lang="de-DE" sz="1600" b="1" dirty="0" smtClean="0">
                <a:latin typeface="+mn-lt"/>
              </a:rPr>
              <a:t>Berichtsvorlagen</a:t>
            </a:r>
          </a:p>
          <a:p>
            <a:pPr marL="0" indent="0" eaLnBrk="1" hangingPunct="1">
              <a:spcBef>
                <a:spcPct val="70000"/>
              </a:spcBef>
              <a:buClr>
                <a:schemeClr val="hlink"/>
              </a:buClr>
              <a:defRPr/>
            </a:pPr>
            <a:r>
              <a:rPr lang="de-DE" sz="1600" dirty="0" smtClean="0">
                <a:latin typeface="+mn-lt"/>
              </a:rPr>
              <a:t>Vorlagen für die inhaltliche Berichtslegung</a:t>
            </a:r>
            <a:endParaRPr lang="de-DE" sz="1600" dirty="0">
              <a:latin typeface="+mn-lt"/>
            </a:endParaRPr>
          </a:p>
          <a:p>
            <a:pPr lvl="2" eaLnBrk="1" hangingPunct="1">
              <a:lnSpc>
                <a:spcPct val="130000"/>
              </a:lnSpc>
              <a:buClr>
                <a:srgbClr val="E34723"/>
              </a:buClr>
              <a:buFont typeface="Arial" charset="0"/>
              <a:buChar char="•"/>
              <a:defRPr/>
            </a:pPr>
            <a:r>
              <a:rPr lang="de-DE" sz="1600" dirty="0" smtClean="0">
                <a:latin typeface="+mn-lt"/>
              </a:rPr>
              <a:t>Zwischenbericht/Endbericht </a:t>
            </a:r>
            <a:r>
              <a:rPr lang="de-DE" sz="1600" dirty="0">
                <a:latin typeface="+mn-lt"/>
              </a:rPr>
              <a:t>(Word)</a:t>
            </a:r>
          </a:p>
          <a:p>
            <a:pPr lvl="2" eaLnBrk="1" hangingPunct="1">
              <a:lnSpc>
                <a:spcPct val="130000"/>
              </a:lnSpc>
              <a:buClr>
                <a:srgbClr val="E34723"/>
              </a:buClr>
              <a:buFont typeface="Arial" charset="0"/>
              <a:buChar char="•"/>
              <a:defRPr/>
            </a:pPr>
            <a:r>
              <a:rPr lang="de-DE" sz="1600" dirty="0">
                <a:latin typeface="+mn-lt"/>
              </a:rPr>
              <a:t>Tabellarische Aufstellung der Auftragsforschungsprojekte (Excel</a:t>
            </a:r>
            <a:r>
              <a:rPr lang="de-DE" sz="1600" dirty="0" smtClean="0">
                <a:latin typeface="+mn-lt"/>
              </a:rPr>
              <a:t>) </a:t>
            </a:r>
            <a:r>
              <a:rPr lang="de-DE" sz="1600" dirty="0" smtClean="0">
                <a:latin typeface="+mn-lt"/>
                <a:sym typeface="Wingdings" panose="05000000000000000000" pitchFamily="2" charset="2"/>
              </a:rPr>
              <a:t> im Rahmen des 2. Zwischenberichts</a:t>
            </a:r>
            <a:endParaRPr lang="de-DE" sz="1600" dirty="0">
              <a:latin typeface="+mn-lt"/>
            </a:endParaRPr>
          </a:p>
          <a:p>
            <a:pPr marL="0" indent="0" eaLnBrk="1" hangingPunct="1">
              <a:spcBef>
                <a:spcPct val="70000"/>
              </a:spcBef>
              <a:buClr>
                <a:schemeClr val="hlink"/>
              </a:buClr>
              <a:defRPr/>
            </a:pPr>
            <a:r>
              <a:rPr lang="de-DE" sz="1600" dirty="0" smtClean="0">
                <a:latin typeface="+mn-lt"/>
              </a:rPr>
              <a:t>Vorlage </a:t>
            </a:r>
            <a:r>
              <a:rPr lang="de-DE" sz="1600" dirty="0">
                <a:latin typeface="+mn-lt"/>
              </a:rPr>
              <a:t>für den Tabellenteil </a:t>
            </a:r>
            <a:r>
              <a:rPr lang="de-DE" sz="1600" dirty="0" smtClean="0">
                <a:latin typeface="+mn-lt"/>
              </a:rPr>
              <a:t>„Ist-Abrechnung“ (Excel)</a:t>
            </a:r>
            <a:endParaRPr lang="de-DE" sz="1600" dirty="0">
              <a:latin typeface="+mn-lt"/>
            </a:endParaRPr>
          </a:p>
          <a:p>
            <a:pPr lvl="2">
              <a:lnSpc>
                <a:spcPct val="150000"/>
              </a:lnSpc>
              <a:buClr>
                <a:srgbClr val="E34723"/>
              </a:buClr>
              <a:defRPr/>
            </a:pPr>
            <a:r>
              <a:rPr lang="de-AT" sz="1600" dirty="0">
                <a:latin typeface="+mn-lt"/>
              </a:rPr>
              <a:t>Abrechnung für Projekte OHNE </a:t>
            </a:r>
            <a:r>
              <a:rPr lang="de-AT" sz="1600" dirty="0" err="1" smtClean="0">
                <a:latin typeface="+mn-lt"/>
              </a:rPr>
              <a:t>PartnerIn</a:t>
            </a:r>
            <a:r>
              <a:rPr lang="de-AT" sz="1600" dirty="0" smtClean="0">
                <a:latin typeface="+mn-lt"/>
              </a:rPr>
              <a:t>: „</a:t>
            </a:r>
            <a:r>
              <a:rPr lang="de-DE" sz="1600" dirty="0" smtClean="0">
                <a:latin typeface="+mn-lt"/>
              </a:rPr>
              <a:t>Abrechnung detailliert“ (Version 1.2)</a:t>
            </a:r>
          </a:p>
          <a:p>
            <a:pPr lvl="2">
              <a:lnSpc>
                <a:spcPct val="150000"/>
              </a:lnSpc>
              <a:buClr>
                <a:srgbClr val="E34723"/>
              </a:buClr>
              <a:defRPr/>
            </a:pPr>
            <a:r>
              <a:rPr lang="de-AT" sz="1600" dirty="0">
                <a:latin typeface="+mn-lt"/>
              </a:rPr>
              <a:t>Abrechnung für Projekte MIT </a:t>
            </a:r>
            <a:r>
              <a:rPr lang="de-AT" sz="1600" dirty="0" err="1" smtClean="0">
                <a:latin typeface="+mn-lt"/>
              </a:rPr>
              <a:t>PartnerIn</a:t>
            </a:r>
            <a:r>
              <a:rPr lang="de-AT" sz="1600" dirty="0" smtClean="0">
                <a:latin typeface="+mn-lt"/>
              </a:rPr>
              <a:t> </a:t>
            </a:r>
            <a:r>
              <a:rPr lang="de-AT" sz="1600" dirty="0">
                <a:latin typeface="+mn-lt"/>
              </a:rPr>
              <a:t>(Konsortien</a:t>
            </a:r>
            <a:r>
              <a:rPr lang="de-AT" sz="1600" dirty="0" smtClean="0">
                <a:latin typeface="+mn-lt"/>
              </a:rPr>
              <a:t>): „</a:t>
            </a:r>
            <a:r>
              <a:rPr lang="de-DE" sz="1600" dirty="0" smtClean="0"/>
              <a:t>Abrechnung detailliert“ und „Abrechnung kumuliert“ (Version 1.2) </a:t>
            </a:r>
            <a:endParaRPr lang="de-DE" sz="1600" dirty="0">
              <a:latin typeface="+mn-lt"/>
            </a:endParaRPr>
          </a:p>
          <a:p>
            <a:pPr marL="0" indent="0" eaLnBrk="1" hangingPunct="1">
              <a:spcBef>
                <a:spcPct val="70000"/>
              </a:spcBef>
              <a:buClr>
                <a:schemeClr val="hlink"/>
              </a:buClr>
              <a:defRPr/>
            </a:pPr>
            <a:r>
              <a:rPr lang="de-DE" sz="1600" b="1" dirty="0" smtClean="0">
                <a:latin typeface="+mn-lt"/>
              </a:rPr>
              <a:t>Informationen über „Ablauf nach Förderungsentscheidung“</a:t>
            </a:r>
          </a:p>
          <a:p>
            <a:pPr marL="0" indent="0" eaLnBrk="1" hangingPunct="1">
              <a:spcBef>
                <a:spcPct val="70000"/>
              </a:spcBef>
              <a:buClr>
                <a:schemeClr val="hlink"/>
              </a:buClr>
              <a:defRPr/>
            </a:pPr>
            <a:r>
              <a:rPr lang="de-DE" sz="1600" dirty="0" smtClean="0">
                <a:latin typeface="+mn-lt"/>
              </a:rPr>
              <a:t>Leitfaden für Strukturaufbau-Projekte (Version 1.1)</a:t>
            </a:r>
          </a:p>
          <a:p>
            <a:pPr marL="0" indent="0">
              <a:spcBef>
                <a:spcPct val="70000"/>
              </a:spcBef>
              <a:buClr>
                <a:schemeClr val="hlink"/>
              </a:buClr>
              <a:defRPr/>
            </a:pPr>
            <a:r>
              <a:rPr lang="de-DE" sz="1600" b="1" dirty="0" smtClean="0">
                <a:latin typeface="+mn-lt"/>
              </a:rPr>
              <a:t>Vorlagen und Leitfaden</a:t>
            </a:r>
            <a:r>
              <a:rPr lang="de-DE" sz="1600" dirty="0" smtClean="0">
                <a:latin typeface="+mn-lt"/>
              </a:rPr>
              <a:t/>
            </a:r>
            <a:br>
              <a:rPr lang="de-DE" sz="1600" dirty="0" smtClean="0">
                <a:latin typeface="+mn-lt"/>
              </a:rPr>
            </a:br>
            <a:r>
              <a:rPr lang="de-DE" sz="1600" dirty="0" smtClean="0">
                <a:latin typeface="+mn-lt"/>
                <a:hlinkClick r:id="rId2"/>
              </a:rPr>
              <a:t>www.ffg.at/coin-aufbau-5-ausschreibung</a:t>
            </a:r>
            <a:r>
              <a:rPr lang="de-DE" sz="1600" dirty="0" smtClean="0">
                <a:latin typeface="+mn-lt"/>
              </a:rPr>
              <a:t> </a:t>
            </a:r>
          </a:p>
          <a:p>
            <a:pPr eaLnBrk="1" hangingPunct="1">
              <a:buClr>
                <a:schemeClr val="hlink"/>
              </a:buClr>
              <a:defRPr/>
            </a:pPr>
            <a:endParaRPr lang="de-DE" sz="1600" b="1" dirty="0" smtClean="0">
              <a:solidFill>
                <a:schemeClr val="hlink"/>
              </a:solidFill>
              <a:latin typeface="MetaCorr" panose="020B0500030000020004" pitchFamily="34" charset="0"/>
            </a:endParaRPr>
          </a:p>
        </p:txBody>
      </p:sp>
    </p:spTree>
    <p:extLst>
      <p:ext uri="{BB962C8B-B14F-4D97-AF65-F5344CB8AC3E}">
        <p14:creationId xmlns:p14="http://schemas.microsoft.com/office/powerpoint/2010/main" val="216248384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2949" y="633413"/>
            <a:ext cx="7162800" cy="693737"/>
          </a:xfrm>
        </p:spPr>
        <p:txBody>
          <a:bodyPr/>
          <a:lstStyle/>
          <a:p>
            <a:pPr eaLnBrk="1" hangingPunct="1"/>
            <a:r>
              <a:rPr lang="de-AT" altLang="de-DE" dirty="0" smtClean="0">
                <a:latin typeface="Arial" panose="020B0604020202020204" pitchFamily="34" charset="0"/>
                <a:ea typeface="ＭＳ Ｐゴシック" pitchFamily="34" charset="-128"/>
                <a:cs typeface="Arial" panose="020B0604020202020204" pitchFamily="34" charset="0"/>
              </a:rPr>
              <a:t>BERICHTE UND FÄLLIGKEITEN </a:t>
            </a:r>
            <a:br>
              <a:rPr lang="de-AT" altLang="de-DE" dirty="0" smtClean="0">
                <a:latin typeface="Arial" panose="020B0604020202020204" pitchFamily="34" charset="0"/>
                <a:ea typeface="ＭＳ Ｐゴシック" pitchFamily="34" charset="-128"/>
                <a:cs typeface="Arial" panose="020B0604020202020204" pitchFamily="34" charset="0"/>
              </a:rPr>
            </a:br>
            <a:r>
              <a:rPr lang="de-AT" altLang="de-DE" dirty="0" smtClean="0">
                <a:latin typeface="Arial" panose="020B0604020202020204" pitchFamily="34" charset="0"/>
                <a:ea typeface="ＭＳ Ｐゴシック" pitchFamily="34" charset="-128"/>
                <a:cs typeface="Arial" panose="020B0604020202020204" pitchFamily="34" charset="0"/>
              </a:rPr>
              <a:t>(Bsp. </a:t>
            </a:r>
            <a:r>
              <a:rPr lang="de-AT" altLang="de-DE" smtClean="0">
                <a:latin typeface="Arial" panose="020B0604020202020204" pitchFamily="34" charset="0"/>
                <a:ea typeface="ＭＳ Ｐゴシック" pitchFamily="34" charset="-128"/>
                <a:cs typeface="Arial" panose="020B0604020202020204" pitchFamily="34" charset="0"/>
              </a:rPr>
              <a:t>5-jähriges </a:t>
            </a:r>
            <a:r>
              <a:rPr lang="de-AT" altLang="de-DE" dirty="0" smtClean="0">
                <a:latin typeface="Arial" panose="020B0604020202020204" pitchFamily="34" charset="0"/>
                <a:ea typeface="ＭＳ Ｐゴシック" pitchFamily="34" charset="-128"/>
                <a:cs typeface="Arial" panose="020B0604020202020204" pitchFamily="34" charset="0"/>
              </a:rPr>
              <a:t>Projekt)</a:t>
            </a:r>
          </a:p>
        </p:txBody>
      </p:sp>
      <p:sp>
        <p:nvSpPr>
          <p:cNvPr id="135171" name="Rectangle 3"/>
          <p:cNvSpPr>
            <a:spLocks noGrp="1" noChangeArrowheads="1"/>
          </p:cNvSpPr>
          <p:nvPr>
            <p:ph type="body" idx="1"/>
          </p:nvPr>
        </p:nvSpPr>
        <p:spPr>
          <a:xfrm>
            <a:off x="827088" y="1828800"/>
            <a:ext cx="7923212" cy="4578350"/>
          </a:xfrm>
        </p:spPr>
        <p:txBody>
          <a:bodyPr/>
          <a:lstStyle/>
          <a:p>
            <a:pPr marL="0" indent="0" eaLnBrk="1" hangingPunct="1">
              <a:spcBef>
                <a:spcPct val="70000"/>
              </a:spcBef>
              <a:buClr>
                <a:schemeClr val="hlink"/>
              </a:buClr>
              <a:defRPr/>
            </a:pPr>
            <a:endParaRPr lang="de-DE" sz="1800" b="1" dirty="0"/>
          </a:p>
          <a:p>
            <a:pPr eaLnBrk="1" hangingPunct="1">
              <a:spcBef>
                <a:spcPct val="70000"/>
              </a:spcBef>
              <a:buClr>
                <a:schemeClr val="hlink"/>
              </a:buClr>
              <a:buFontTx/>
              <a:buAutoNum type="arabicPeriod"/>
              <a:defRPr/>
            </a:pPr>
            <a:endParaRPr lang="de-DE" sz="1800" b="1" dirty="0" smtClean="0"/>
          </a:p>
          <a:p>
            <a:pPr eaLnBrk="1" hangingPunct="1">
              <a:buClr>
                <a:schemeClr val="hlink"/>
              </a:buClr>
              <a:defRPr/>
            </a:pPr>
            <a:endParaRPr lang="de-DE" sz="1800" b="1" dirty="0" smtClean="0">
              <a:solidFill>
                <a:schemeClr val="hlink"/>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954141928"/>
              </p:ext>
            </p:extLst>
          </p:nvPr>
        </p:nvGraphicFramePr>
        <p:xfrm>
          <a:off x="502949" y="1828800"/>
          <a:ext cx="8324850" cy="4878575"/>
        </p:xfrm>
        <a:graphic>
          <a:graphicData uri="http://schemas.openxmlformats.org/drawingml/2006/table">
            <a:tbl>
              <a:tblPr firstRow="1" bandRow="1">
                <a:tableStyleId>{5C22544A-7EE6-4342-B048-85BDC9FD1C3A}</a:tableStyleId>
              </a:tblPr>
              <a:tblGrid>
                <a:gridCol w="2064165"/>
                <a:gridCol w="2247660"/>
                <a:gridCol w="4013025"/>
              </a:tblGrid>
              <a:tr h="438376">
                <a:tc>
                  <a:txBody>
                    <a:bodyPr/>
                    <a:lstStyle/>
                    <a:p>
                      <a:r>
                        <a:rPr lang="de-AT" sz="1400" dirty="0" smtClean="0">
                          <a:latin typeface="Arial" panose="020B0604020202020204" pitchFamily="34" charset="0"/>
                          <a:cs typeface="Arial" panose="020B0604020202020204" pitchFamily="34" charset="0"/>
                        </a:rPr>
                        <a:t>Bericht</a:t>
                      </a:r>
                      <a:endParaRPr lang="de-AT" sz="1400" dirty="0">
                        <a:latin typeface="Arial" panose="020B0604020202020204" pitchFamily="34" charset="0"/>
                        <a:cs typeface="Arial" panose="020B0604020202020204" pitchFamily="34" charset="0"/>
                      </a:endParaRPr>
                    </a:p>
                  </a:txBody>
                  <a:tcPr marL="91430" marR="91430" marT="45701" marB="45701"/>
                </a:tc>
                <a:tc>
                  <a:txBody>
                    <a:bodyPr/>
                    <a:lstStyle/>
                    <a:p>
                      <a:r>
                        <a:rPr lang="de-AT" sz="1400" dirty="0" smtClean="0">
                          <a:latin typeface="Arial" panose="020B0604020202020204" pitchFamily="34" charset="0"/>
                          <a:cs typeface="Arial" panose="020B0604020202020204" pitchFamily="34" charset="0"/>
                        </a:rPr>
                        <a:t>Fälligkeit</a:t>
                      </a:r>
                      <a:endParaRPr lang="de-AT" sz="1400" dirty="0">
                        <a:latin typeface="Arial" panose="020B0604020202020204" pitchFamily="34" charset="0"/>
                        <a:cs typeface="Arial" panose="020B0604020202020204" pitchFamily="34" charset="0"/>
                      </a:endParaRPr>
                    </a:p>
                  </a:txBody>
                  <a:tcPr marL="91430" marR="91430" marT="45701" marB="45701"/>
                </a:tc>
                <a:tc>
                  <a:txBody>
                    <a:bodyPr/>
                    <a:lstStyle/>
                    <a:p>
                      <a:r>
                        <a:rPr lang="de-AT" sz="1400" dirty="0" smtClean="0">
                          <a:latin typeface="Arial" panose="020B0604020202020204" pitchFamily="34" charset="0"/>
                          <a:cs typeface="Arial" panose="020B0604020202020204" pitchFamily="34" charset="0"/>
                        </a:rPr>
                        <a:t>Einzureichende Dokumente</a:t>
                      </a:r>
                      <a:endParaRPr lang="de-AT" sz="1400" dirty="0">
                        <a:latin typeface="Arial" panose="020B0604020202020204" pitchFamily="34" charset="0"/>
                        <a:cs typeface="Arial" panose="020B0604020202020204" pitchFamily="34" charset="0"/>
                      </a:endParaRPr>
                    </a:p>
                  </a:txBody>
                  <a:tcPr marL="91430" marR="91430" marT="45701" marB="45701"/>
                </a:tc>
              </a:tr>
              <a:tr h="612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b="1" dirty="0" smtClean="0">
                          <a:latin typeface="Arial" panose="020B0604020202020204" pitchFamily="34" charset="0"/>
                          <a:cs typeface="Arial" panose="020B0604020202020204" pitchFamily="34" charset="0"/>
                        </a:rPr>
                        <a:t>1. Zwischenbericht</a:t>
                      </a:r>
                    </a:p>
                  </a:txBody>
                  <a:tcPr marL="91430" marR="91430" marT="45701" marB="45701"/>
                </a:tc>
                <a:tc>
                  <a:txBody>
                    <a:bodyPr/>
                    <a:lstStyle/>
                    <a:p>
                      <a:r>
                        <a:rPr lang="de-AT" sz="1400" dirty="0" smtClean="0">
                          <a:latin typeface="Arial" panose="020B0604020202020204" pitchFamily="34" charset="0"/>
                          <a:cs typeface="Arial" panose="020B0604020202020204" pitchFamily="34" charset="0"/>
                        </a:rPr>
                        <a:t>1 Monat nach Ende des ersten Förderungsjahrs</a:t>
                      </a:r>
                      <a:endParaRPr lang="de-AT" sz="1400" dirty="0">
                        <a:latin typeface="Arial" panose="020B0604020202020204" pitchFamily="34" charset="0"/>
                        <a:cs typeface="Arial" panose="020B0604020202020204" pitchFamily="34" charset="0"/>
                      </a:endParaRPr>
                    </a:p>
                  </a:txBody>
                  <a:tcPr marL="91430" marR="91430" marT="45701" marB="45701"/>
                </a:tc>
                <a:tc>
                  <a:txBody>
                    <a:bodyPr/>
                    <a:lstStyle/>
                    <a:p>
                      <a:pPr marL="285750" indent="-285750">
                        <a:buFontTx/>
                        <a:buChar char="-"/>
                      </a:pPr>
                      <a:r>
                        <a:rPr lang="de-AT" sz="1400" dirty="0" smtClean="0">
                          <a:latin typeface="Arial" panose="020B0604020202020204" pitchFamily="34" charset="0"/>
                          <a:cs typeface="Arial" panose="020B0604020202020204" pitchFamily="34" charset="0"/>
                        </a:rPr>
                        <a:t>Inhaltlicher Bericht</a:t>
                      </a:r>
                    </a:p>
                    <a:p>
                      <a:pPr marL="285750" indent="-285750">
                        <a:buFontTx/>
                        <a:buChar char="-"/>
                      </a:pPr>
                      <a:r>
                        <a:rPr lang="de-AT" sz="1400" dirty="0" smtClean="0">
                          <a:latin typeface="Arial" panose="020B0604020202020204" pitchFamily="34" charset="0"/>
                          <a:cs typeface="Arial" panose="020B0604020202020204" pitchFamily="34" charset="0"/>
                        </a:rPr>
                        <a:t>Ist-Kostenabrechnung</a:t>
                      </a:r>
                    </a:p>
                  </a:txBody>
                  <a:tcPr marL="91430" marR="91430" marT="45701" marB="45701"/>
                </a:tc>
              </a:tr>
              <a:tr h="15848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b="1" dirty="0" smtClean="0">
                          <a:latin typeface="Arial" panose="020B0604020202020204" pitchFamily="34" charset="0"/>
                          <a:cs typeface="Arial" panose="020B0604020202020204" pitchFamily="34" charset="0"/>
                        </a:rPr>
                        <a:t>2. Zwischenbericht</a:t>
                      </a:r>
                    </a:p>
                  </a:txBody>
                  <a:tcPr marL="91430" marR="91430" marT="45701" marB="45701"/>
                </a:tc>
                <a:tc>
                  <a:txBody>
                    <a:bodyPr/>
                    <a:lstStyle/>
                    <a:p>
                      <a:r>
                        <a:rPr lang="de-AT" sz="1400" dirty="0" smtClean="0">
                          <a:latin typeface="Arial" panose="020B0604020202020204" pitchFamily="34" charset="0"/>
                          <a:cs typeface="Arial" panose="020B0604020202020204" pitchFamily="34" charset="0"/>
                        </a:rPr>
                        <a:t>1 Monat nach Ende des zweiten Förderungsjahrs</a:t>
                      </a:r>
                      <a:endParaRPr lang="de-AT" sz="1400" dirty="0">
                        <a:latin typeface="Arial" panose="020B0604020202020204" pitchFamily="34" charset="0"/>
                        <a:cs typeface="Arial" panose="020B0604020202020204" pitchFamily="34" charset="0"/>
                      </a:endParaRPr>
                    </a:p>
                  </a:txBody>
                  <a:tcPr marL="91430" marR="91430" marT="45701" marB="45701"/>
                </a:tc>
                <a:tc>
                  <a:txBody>
                    <a:bodyPr/>
                    <a:lstStyle/>
                    <a:p>
                      <a:pPr marL="285750" indent="-285750">
                        <a:buFontTx/>
                        <a:buChar char="-"/>
                      </a:pPr>
                      <a:r>
                        <a:rPr lang="de-AT" sz="1400" dirty="0" smtClean="0">
                          <a:latin typeface="Arial" panose="020B0604020202020204" pitchFamily="34" charset="0"/>
                          <a:cs typeface="Arial" panose="020B0604020202020204" pitchFamily="34" charset="0"/>
                        </a:rPr>
                        <a:t>Inhaltlicher Bericht</a:t>
                      </a:r>
                    </a:p>
                    <a:p>
                      <a:pPr marL="285750" indent="-285750">
                        <a:buFontTx/>
                        <a:buChar char="-"/>
                      </a:pPr>
                      <a:r>
                        <a:rPr lang="de-AT" sz="1400" dirty="0" smtClean="0">
                          <a:latin typeface="Arial" panose="020B0604020202020204" pitchFamily="34" charset="0"/>
                          <a:cs typeface="Arial" panose="020B0604020202020204" pitchFamily="34" charset="0"/>
                        </a:rPr>
                        <a:t>Ist-Kostenabrechnung</a:t>
                      </a:r>
                    </a:p>
                    <a:p>
                      <a:pPr marL="285750" indent="-285750">
                        <a:buFontTx/>
                        <a:buChar char="-"/>
                      </a:pPr>
                      <a:r>
                        <a:rPr lang="de-AT" sz="1400" b="1" dirty="0" smtClean="0">
                          <a:latin typeface="Arial" panose="020B0604020202020204" pitchFamily="34" charset="0"/>
                          <a:cs typeface="Arial" panose="020B0604020202020204" pitchFamily="34" charset="0"/>
                        </a:rPr>
                        <a:t>Verträge</a:t>
                      </a:r>
                      <a:r>
                        <a:rPr lang="de-AT" sz="1400" b="1" baseline="0" dirty="0" smtClean="0">
                          <a:latin typeface="Arial" panose="020B0604020202020204" pitchFamily="34" charset="0"/>
                          <a:cs typeface="Arial" panose="020B0604020202020204" pitchFamily="34" charset="0"/>
                        </a:rPr>
                        <a:t> der Folgeprojekte</a:t>
                      </a:r>
                      <a:endParaRPr lang="de-AT" sz="1400" b="1" dirty="0" smtClean="0">
                        <a:latin typeface="Arial" panose="020B0604020202020204" pitchFamily="34" charset="0"/>
                        <a:cs typeface="Arial" panose="020B0604020202020204" pitchFamily="34" charset="0"/>
                      </a:endParaRPr>
                    </a:p>
                    <a:p>
                      <a:pPr marL="285750" indent="-285750">
                        <a:buFontTx/>
                        <a:buChar char="-"/>
                      </a:pPr>
                      <a:r>
                        <a:rPr lang="de-AT" sz="1400" b="1" dirty="0" smtClean="0">
                          <a:latin typeface="Arial" panose="020B0604020202020204" pitchFamily="34" charset="0"/>
                          <a:cs typeface="Arial" panose="020B0604020202020204" pitchFamily="34" charset="0"/>
                        </a:rPr>
                        <a:t>Tabellarische Aufstellung der Auftragsforschungsprojekte</a:t>
                      </a:r>
                    </a:p>
                  </a:txBody>
                  <a:tcPr marL="91430" marR="91430" marT="45701" marB="45701"/>
                </a:tc>
              </a:tr>
              <a:tr h="763237">
                <a:tc>
                  <a:txBody>
                    <a:bodyPr/>
                    <a:lstStyle/>
                    <a:p>
                      <a:pPr marL="0" indent="0" eaLnBrk="1" hangingPunct="1">
                        <a:spcBef>
                          <a:spcPct val="70000"/>
                        </a:spcBef>
                        <a:buClr>
                          <a:schemeClr val="hlink"/>
                        </a:buClr>
                        <a:defRPr/>
                      </a:pPr>
                      <a:r>
                        <a:rPr lang="de-DE" sz="1400" b="1" dirty="0" smtClean="0">
                          <a:latin typeface="Arial" panose="020B0604020202020204" pitchFamily="34" charset="0"/>
                          <a:cs typeface="Arial" panose="020B0604020202020204" pitchFamily="34" charset="0"/>
                        </a:rPr>
                        <a:t>3. Zwischenbericht</a:t>
                      </a:r>
                    </a:p>
                  </a:txBody>
                  <a:tcPr marL="91430" marR="91430" marT="45701" marB="45701"/>
                </a:tc>
                <a:tc>
                  <a:txBody>
                    <a:bodyPr/>
                    <a:lstStyle/>
                    <a:p>
                      <a:r>
                        <a:rPr lang="de-AT" sz="1400" dirty="0" smtClean="0">
                          <a:latin typeface="Arial" panose="020B0604020202020204" pitchFamily="34" charset="0"/>
                          <a:cs typeface="Arial" panose="020B0604020202020204" pitchFamily="34" charset="0"/>
                        </a:rPr>
                        <a:t>1 Monat nach Ende des dritten Förderungsjahrs</a:t>
                      </a:r>
                      <a:endParaRPr lang="de-AT" sz="1400" dirty="0">
                        <a:latin typeface="Arial" panose="020B0604020202020204" pitchFamily="34" charset="0"/>
                        <a:cs typeface="Arial" panose="020B0604020202020204" pitchFamily="34" charset="0"/>
                      </a:endParaRPr>
                    </a:p>
                  </a:txBody>
                  <a:tcPr marL="91430" marR="91430" marT="45701" marB="45701"/>
                </a:tc>
                <a:tc>
                  <a:txBody>
                    <a:bodyPr/>
                    <a:lstStyle/>
                    <a:p>
                      <a:pPr marL="285750" indent="-285750">
                        <a:buFontTx/>
                        <a:buChar char="-"/>
                      </a:pPr>
                      <a:r>
                        <a:rPr lang="de-AT" sz="1400" dirty="0" smtClean="0">
                          <a:latin typeface="Arial" panose="020B0604020202020204" pitchFamily="34" charset="0"/>
                          <a:cs typeface="Arial" panose="020B0604020202020204" pitchFamily="34" charset="0"/>
                        </a:rPr>
                        <a:t>Inhaltlicher Bericht</a:t>
                      </a:r>
                    </a:p>
                    <a:p>
                      <a:pPr marL="285750" indent="-285750">
                        <a:buFontTx/>
                        <a:buChar char="-"/>
                      </a:pPr>
                      <a:r>
                        <a:rPr lang="de-AT" sz="1400" dirty="0" smtClean="0">
                          <a:latin typeface="Arial" panose="020B0604020202020204" pitchFamily="34" charset="0"/>
                          <a:cs typeface="Arial" panose="020B0604020202020204" pitchFamily="34" charset="0"/>
                        </a:rPr>
                        <a:t>Ist-Kostenabrechnung</a:t>
                      </a:r>
                    </a:p>
                  </a:txBody>
                  <a:tcPr marL="91430" marR="91430" marT="45701" marB="45701"/>
                </a:tc>
              </a:tr>
              <a:tr h="748145">
                <a:tc>
                  <a:txBody>
                    <a:bodyPr/>
                    <a:lstStyle/>
                    <a:p>
                      <a:pPr marL="0" indent="0" eaLnBrk="1" hangingPunct="1">
                        <a:spcBef>
                          <a:spcPct val="70000"/>
                        </a:spcBef>
                        <a:buClr>
                          <a:schemeClr val="hlink"/>
                        </a:buClr>
                        <a:defRPr/>
                      </a:pPr>
                      <a:r>
                        <a:rPr lang="de-DE" sz="1400" b="1" dirty="0" smtClean="0">
                          <a:latin typeface="Arial" panose="020B0604020202020204" pitchFamily="34" charset="0"/>
                          <a:cs typeface="Arial" panose="020B0604020202020204" pitchFamily="34" charset="0"/>
                        </a:rPr>
                        <a:t>4.</a:t>
                      </a:r>
                      <a:r>
                        <a:rPr lang="de-DE" sz="1400" b="1" baseline="0" dirty="0" smtClean="0">
                          <a:latin typeface="Arial" panose="020B0604020202020204" pitchFamily="34" charset="0"/>
                          <a:cs typeface="Arial" panose="020B0604020202020204" pitchFamily="34" charset="0"/>
                        </a:rPr>
                        <a:t> Zwischenbericht</a:t>
                      </a:r>
                      <a:endParaRPr lang="de-DE" sz="1400" b="1" dirty="0" smtClean="0">
                        <a:latin typeface="Arial" panose="020B0604020202020204" pitchFamily="34" charset="0"/>
                        <a:cs typeface="Arial" panose="020B0604020202020204" pitchFamily="34" charset="0"/>
                      </a:endParaRPr>
                    </a:p>
                  </a:txBody>
                  <a:tcPr marL="91430" marR="91430" marT="45701" marB="45701"/>
                </a:tc>
                <a:tc>
                  <a:txBody>
                    <a:bodyPr/>
                    <a:lstStyle/>
                    <a:p>
                      <a:r>
                        <a:rPr lang="de-AT" sz="1400" dirty="0" smtClean="0">
                          <a:latin typeface="Arial" panose="020B0604020202020204" pitchFamily="34" charset="0"/>
                          <a:cs typeface="Arial" panose="020B0604020202020204" pitchFamily="34" charset="0"/>
                        </a:rPr>
                        <a:t>1 Monat nach Ende des vierten Förderungsjahrs</a:t>
                      </a:r>
                      <a:endParaRPr lang="de-AT" sz="1400" dirty="0">
                        <a:latin typeface="Arial" panose="020B0604020202020204" pitchFamily="34" charset="0"/>
                        <a:cs typeface="Arial" panose="020B0604020202020204" pitchFamily="34" charset="0"/>
                      </a:endParaRPr>
                    </a:p>
                  </a:txBody>
                  <a:tcPr marL="91430" marR="91430" marT="45701" marB="45701"/>
                </a:tc>
                <a:tc>
                  <a:txBody>
                    <a:bodyPr/>
                    <a:lstStyle/>
                    <a:p>
                      <a:pPr marL="285750" indent="-285750">
                        <a:buFontTx/>
                        <a:buChar char="-"/>
                      </a:pPr>
                      <a:r>
                        <a:rPr lang="de-AT" sz="1400" dirty="0" smtClean="0">
                          <a:latin typeface="Arial" panose="020B0604020202020204" pitchFamily="34" charset="0"/>
                          <a:cs typeface="Arial" panose="020B0604020202020204" pitchFamily="34" charset="0"/>
                        </a:rPr>
                        <a:t>Inhaltlicher Bericht</a:t>
                      </a:r>
                    </a:p>
                    <a:p>
                      <a:pPr marL="285750" indent="-285750">
                        <a:buFontTx/>
                        <a:buChar char="-"/>
                      </a:pPr>
                      <a:r>
                        <a:rPr lang="de-AT" sz="1400" dirty="0" smtClean="0">
                          <a:latin typeface="Arial" panose="020B0604020202020204" pitchFamily="34" charset="0"/>
                          <a:cs typeface="Arial" panose="020B0604020202020204" pitchFamily="34" charset="0"/>
                        </a:rPr>
                        <a:t>Ist-Kostenabrechnung</a:t>
                      </a:r>
                    </a:p>
                  </a:txBody>
                  <a:tcPr marL="91430" marR="91430" marT="45701" marB="45701"/>
                </a:tc>
              </a:tr>
              <a:tr h="731448">
                <a:tc>
                  <a:txBody>
                    <a:bodyPr/>
                    <a:lstStyle/>
                    <a:p>
                      <a:pPr marL="0" marR="0" indent="0" algn="l" defTabSz="457200" rtl="0" eaLnBrk="1" fontAlgn="auto" latinLnBrk="0" hangingPunct="1">
                        <a:lnSpc>
                          <a:spcPct val="100000"/>
                        </a:lnSpc>
                        <a:spcBef>
                          <a:spcPct val="70000"/>
                        </a:spcBef>
                        <a:spcAft>
                          <a:spcPts val="0"/>
                        </a:spcAft>
                        <a:buClr>
                          <a:schemeClr val="hlink"/>
                        </a:buClr>
                        <a:buSzTx/>
                        <a:buFontTx/>
                        <a:buNone/>
                        <a:tabLst/>
                        <a:defRPr/>
                      </a:pPr>
                      <a:r>
                        <a:rPr lang="de-DE" sz="1400" b="1" dirty="0" smtClean="0">
                          <a:latin typeface="Arial" panose="020B0604020202020204" pitchFamily="34" charset="0"/>
                          <a:cs typeface="Arial" panose="020B0604020202020204" pitchFamily="34" charset="0"/>
                        </a:rPr>
                        <a:t>Endbericht</a:t>
                      </a:r>
                    </a:p>
                  </a:txBody>
                  <a:tcPr marL="91430" marR="91430" marT="45701" marB="45701"/>
                </a:tc>
                <a:tc>
                  <a:txBody>
                    <a:bodyPr/>
                    <a:lstStyle/>
                    <a:p>
                      <a:r>
                        <a:rPr lang="de-AT" sz="1400" dirty="0" smtClean="0">
                          <a:latin typeface="Arial" panose="020B0604020202020204" pitchFamily="34" charset="0"/>
                          <a:cs typeface="Arial" panose="020B0604020202020204" pitchFamily="34" charset="0"/>
                        </a:rPr>
                        <a:t>2 Monate nach Ende des letzten Förderungsjahrs</a:t>
                      </a:r>
                      <a:endParaRPr lang="de-AT" sz="1400" dirty="0">
                        <a:latin typeface="Arial" panose="020B0604020202020204" pitchFamily="34" charset="0"/>
                        <a:cs typeface="Arial" panose="020B0604020202020204" pitchFamily="34" charset="0"/>
                      </a:endParaRPr>
                    </a:p>
                  </a:txBody>
                  <a:tcPr marL="91430" marR="91430" marT="45701" marB="45701"/>
                </a:tc>
                <a:tc>
                  <a:txBody>
                    <a:bodyPr/>
                    <a:lstStyle/>
                    <a:p>
                      <a:pPr marL="285750" indent="-285750">
                        <a:buFontTx/>
                        <a:buChar char="-"/>
                      </a:pPr>
                      <a:r>
                        <a:rPr lang="de-AT" sz="1400" dirty="0" smtClean="0">
                          <a:latin typeface="Arial" panose="020B0604020202020204" pitchFamily="34" charset="0"/>
                          <a:cs typeface="Arial" panose="020B0604020202020204" pitchFamily="34" charset="0"/>
                        </a:rPr>
                        <a:t>Inhaltlicher Bericht</a:t>
                      </a:r>
                    </a:p>
                    <a:p>
                      <a:pPr marL="285750" indent="-285750">
                        <a:buFontTx/>
                        <a:buChar char="-"/>
                      </a:pPr>
                      <a:r>
                        <a:rPr lang="de-AT" sz="1400" dirty="0" smtClean="0">
                          <a:latin typeface="Arial" panose="020B0604020202020204" pitchFamily="34" charset="0"/>
                          <a:cs typeface="Arial" panose="020B0604020202020204" pitchFamily="34" charset="0"/>
                        </a:rPr>
                        <a:t>Ist-Kostenabrechnung</a:t>
                      </a:r>
                    </a:p>
                  </a:txBody>
                  <a:tcPr marL="91430" marR="91430" marT="45701" marB="45701"/>
                </a:tc>
              </a:tr>
            </a:tbl>
          </a:graphicData>
        </a:graphic>
      </p:graphicFrame>
    </p:spTree>
    <p:extLst>
      <p:ext uri="{BB962C8B-B14F-4D97-AF65-F5344CB8AC3E}">
        <p14:creationId xmlns:p14="http://schemas.microsoft.com/office/powerpoint/2010/main" val="41483130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2113" y="633413"/>
            <a:ext cx="7162800" cy="693737"/>
          </a:xfrm>
        </p:spPr>
        <p:txBody>
          <a:bodyPr/>
          <a:lstStyle/>
          <a:p>
            <a:pPr eaLnBrk="1" hangingPunct="1"/>
            <a:r>
              <a:rPr lang="de-AT" altLang="de-DE" dirty="0" smtClean="0">
                <a:latin typeface="Arial" panose="020B0604020202020204" pitchFamily="34" charset="0"/>
                <a:ea typeface="ＭＳ Ｐゴシック" pitchFamily="34" charset="-128"/>
                <a:cs typeface="Arial" panose="020B0604020202020204" pitchFamily="34" charset="0"/>
              </a:rPr>
              <a:t>RATENAUZAHLUNG (Bsp. 5-jähriges Projekt)</a:t>
            </a:r>
          </a:p>
        </p:txBody>
      </p:sp>
      <p:sp>
        <p:nvSpPr>
          <p:cNvPr id="135171" name="Rectangle 3"/>
          <p:cNvSpPr>
            <a:spLocks noGrp="1" noChangeArrowheads="1"/>
          </p:cNvSpPr>
          <p:nvPr>
            <p:ph type="body" idx="1"/>
          </p:nvPr>
        </p:nvSpPr>
        <p:spPr>
          <a:xfrm>
            <a:off x="827088" y="1828800"/>
            <a:ext cx="7923212" cy="4578350"/>
          </a:xfrm>
        </p:spPr>
        <p:txBody>
          <a:bodyPr/>
          <a:lstStyle/>
          <a:p>
            <a:pPr marL="0" indent="0" eaLnBrk="1" hangingPunct="1">
              <a:spcBef>
                <a:spcPct val="70000"/>
              </a:spcBef>
              <a:buClr>
                <a:schemeClr val="hlink"/>
              </a:buClr>
              <a:defRPr/>
            </a:pPr>
            <a:endParaRPr lang="de-DE" sz="1800" b="1" dirty="0"/>
          </a:p>
          <a:p>
            <a:pPr eaLnBrk="1" hangingPunct="1">
              <a:spcBef>
                <a:spcPct val="70000"/>
              </a:spcBef>
              <a:buClr>
                <a:schemeClr val="hlink"/>
              </a:buClr>
              <a:buFontTx/>
              <a:buAutoNum type="arabicPeriod"/>
              <a:defRPr/>
            </a:pPr>
            <a:endParaRPr lang="de-DE" sz="1800" b="1" dirty="0" smtClean="0"/>
          </a:p>
          <a:p>
            <a:pPr eaLnBrk="1" hangingPunct="1">
              <a:buClr>
                <a:schemeClr val="hlink"/>
              </a:buClr>
              <a:defRPr/>
            </a:pPr>
            <a:endParaRPr lang="de-DE" sz="1800" b="1" dirty="0" smtClean="0">
              <a:solidFill>
                <a:schemeClr val="hlink"/>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57392202"/>
              </p:ext>
            </p:extLst>
          </p:nvPr>
        </p:nvGraphicFramePr>
        <p:xfrm>
          <a:off x="1028990" y="1930389"/>
          <a:ext cx="6849628" cy="3389757"/>
        </p:xfrm>
        <a:graphic>
          <a:graphicData uri="http://schemas.openxmlformats.org/drawingml/2006/table">
            <a:tbl>
              <a:tblPr firstRow="1" bandRow="1">
                <a:tableStyleId>{5C22544A-7EE6-4342-B048-85BDC9FD1C3A}</a:tableStyleId>
              </a:tblPr>
              <a:tblGrid>
                <a:gridCol w="2878523"/>
                <a:gridCol w="3971105"/>
              </a:tblGrid>
              <a:tr h="502352">
                <a:tc>
                  <a:txBody>
                    <a:bodyPr/>
                    <a:lstStyle/>
                    <a:p>
                      <a:r>
                        <a:rPr lang="de-AT" sz="1400" dirty="0" smtClean="0">
                          <a:latin typeface="Arial" panose="020B0604020202020204" pitchFamily="34" charset="0"/>
                          <a:cs typeface="Arial" panose="020B0604020202020204" pitchFamily="34" charset="0"/>
                        </a:rPr>
                        <a:t>Rate</a:t>
                      </a:r>
                      <a:endParaRPr lang="de-AT" sz="1400" dirty="0">
                        <a:latin typeface="Arial" panose="020B0604020202020204" pitchFamily="34" charset="0"/>
                        <a:cs typeface="Arial" panose="020B0604020202020204" pitchFamily="34" charset="0"/>
                      </a:endParaRPr>
                    </a:p>
                  </a:txBody>
                  <a:tcPr marL="91425" marR="91425" marT="45708" marB="45708"/>
                </a:tc>
                <a:tc>
                  <a:txBody>
                    <a:bodyPr/>
                    <a:lstStyle/>
                    <a:p>
                      <a:r>
                        <a:rPr lang="de-AT" sz="1400" dirty="0" smtClean="0">
                          <a:latin typeface="Arial" panose="020B0604020202020204" pitchFamily="34" charset="0"/>
                          <a:cs typeface="Arial" panose="020B0604020202020204" pitchFamily="34" charset="0"/>
                        </a:rPr>
                        <a:t>Zeitpunkt</a:t>
                      </a:r>
                      <a:r>
                        <a:rPr lang="de-AT" sz="1400" baseline="0" dirty="0" smtClean="0">
                          <a:latin typeface="Arial" panose="020B0604020202020204" pitchFamily="34" charset="0"/>
                          <a:cs typeface="Arial" panose="020B0604020202020204" pitchFamily="34" charset="0"/>
                        </a:rPr>
                        <a:t> der Auszahlung</a:t>
                      </a:r>
                      <a:endParaRPr lang="de-AT" sz="1400" dirty="0">
                        <a:latin typeface="Arial" panose="020B0604020202020204" pitchFamily="34" charset="0"/>
                        <a:cs typeface="Arial" panose="020B0604020202020204" pitchFamily="34" charset="0"/>
                      </a:endParaRPr>
                    </a:p>
                  </a:txBody>
                  <a:tcPr marL="91425" marR="91425" marT="45708" marB="45708"/>
                </a:tc>
              </a:tr>
              <a:tr h="4213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b="1" dirty="0" smtClean="0">
                          <a:latin typeface="Arial" panose="020B0604020202020204" pitchFamily="34" charset="0"/>
                          <a:cs typeface="Arial" panose="020B0604020202020204" pitchFamily="34" charset="0"/>
                        </a:rPr>
                        <a:t>1. Rate (= Startrate)</a:t>
                      </a:r>
                    </a:p>
                  </a:txBody>
                  <a:tcPr marL="91425" marR="91425" marT="45708" marB="45708"/>
                </a:tc>
                <a:tc>
                  <a:txBody>
                    <a:bodyPr/>
                    <a:lstStyle/>
                    <a:p>
                      <a:r>
                        <a:rPr lang="de-AT" sz="1400" dirty="0" smtClean="0">
                          <a:latin typeface="Arial" panose="020B0604020202020204" pitchFamily="34" charset="0"/>
                          <a:cs typeface="Arial" panose="020B0604020202020204" pitchFamily="34" charset="0"/>
                        </a:rPr>
                        <a:t>Nach Vertragsunterzeichnung</a:t>
                      </a:r>
                      <a:endParaRPr lang="de-AT" sz="1400" dirty="0">
                        <a:latin typeface="Arial" panose="020B0604020202020204" pitchFamily="34" charset="0"/>
                        <a:cs typeface="Arial" panose="020B0604020202020204" pitchFamily="34" charset="0"/>
                      </a:endParaRPr>
                    </a:p>
                  </a:txBody>
                  <a:tcPr marL="91425" marR="91425" marT="45708" marB="45708"/>
                </a:tc>
              </a:tr>
              <a:tr h="3876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b="1" dirty="0" smtClean="0">
                          <a:latin typeface="Arial" panose="020B0604020202020204" pitchFamily="34" charset="0"/>
                          <a:cs typeface="Arial" panose="020B0604020202020204" pitchFamily="34" charset="0"/>
                        </a:rPr>
                        <a:t>2. Rate </a:t>
                      </a:r>
                    </a:p>
                  </a:txBody>
                  <a:tcPr marL="91425" marR="91425" marT="45708" marB="45708"/>
                </a:tc>
                <a:tc>
                  <a:txBody>
                    <a:bodyPr/>
                    <a:lstStyle/>
                    <a:p>
                      <a:r>
                        <a:rPr lang="de-AT" sz="1400" dirty="0" smtClean="0">
                          <a:latin typeface="Arial" panose="020B0604020202020204" pitchFamily="34" charset="0"/>
                          <a:cs typeface="Arial" panose="020B0604020202020204" pitchFamily="34" charset="0"/>
                        </a:rPr>
                        <a:t>Nach Genehmigung des 1. Zwischenberichts</a:t>
                      </a:r>
                      <a:endParaRPr lang="de-AT" sz="1400" dirty="0">
                        <a:latin typeface="Arial" panose="020B0604020202020204" pitchFamily="34" charset="0"/>
                        <a:cs typeface="Arial" panose="020B0604020202020204" pitchFamily="34" charset="0"/>
                      </a:endParaRPr>
                    </a:p>
                  </a:txBody>
                  <a:tcPr marL="91425" marR="91425" marT="45708" marB="45708"/>
                </a:tc>
              </a:tr>
              <a:tr h="540216">
                <a:tc>
                  <a:txBody>
                    <a:bodyPr/>
                    <a:lstStyle/>
                    <a:p>
                      <a:pPr marL="0" indent="0" eaLnBrk="1" hangingPunct="1">
                        <a:spcBef>
                          <a:spcPct val="70000"/>
                        </a:spcBef>
                        <a:buClr>
                          <a:schemeClr val="hlink"/>
                        </a:buClr>
                        <a:defRPr/>
                      </a:pPr>
                      <a:r>
                        <a:rPr lang="de-DE" sz="1400" b="1" dirty="0" smtClean="0">
                          <a:latin typeface="Arial" panose="020B0604020202020204" pitchFamily="34" charset="0"/>
                          <a:cs typeface="Arial" panose="020B0604020202020204" pitchFamily="34" charset="0"/>
                        </a:rPr>
                        <a:t>3. Rate </a:t>
                      </a:r>
                    </a:p>
                  </a:txBody>
                  <a:tcPr marL="91425" marR="91425" marT="45708" marB="4570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400" dirty="0" smtClean="0">
                          <a:latin typeface="Arial" panose="020B0604020202020204" pitchFamily="34" charset="0"/>
                          <a:cs typeface="Arial" panose="020B0604020202020204" pitchFamily="34" charset="0"/>
                        </a:rPr>
                        <a:t>Nach Genehmigung des 2. Zwischenberichts und erfolgreicher Zwischenevaluierung</a:t>
                      </a:r>
                      <a:r>
                        <a:rPr lang="de-AT" sz="1400" baseline="0" dirty="0" smtClean="0">
                          <a:latin typeface="Arial" panose="020B0604020202020204" pitchFamily="34" charset="0"/>
                          <a:cs typeface="Arial" panose="020B0604020202020204" pitchFamily="34" charset="0"/>
                        </a:rPr>
                        <a:t> </a:t>
                      </a:r>
                      <a:r>
                        <a:rPr lang="de-AT" sz="1400" dirty="0" smtClean="0">
                          <a:latin typeface="Arial" panose="020B0604020202020204" pitchFamily="34" charset="0"/>
                          <a:cs typeface="Arial" panose="020B0604020202020204" pitchFamily="34" charset="0"/>
                        </a:rPr>
                        <a:t>vor Ort</a:t>
                      </a:r>
                    </a:p>
                  </a:txBody>
                  <a:tcPr marL="91425" marR="91425" marT="45708" marB="45708"/>
                </a:tc>
              </a:tr>
              <a:tr h="457737">
                <a:tc>
                  <a:txBody>
                    <a:bodyPr/>
                    <a:lstStyle/>
                    <a:p>
                      <a:pPr marL="0" indent="0" eaLnBrk="1" hangingPunct="1">
                        <a:spcBef>
                          <a:spcPct val="70000"/>
                        </a:spcBef>
                        <a:buClr>
                          <a:schemeClr val="hlink"/>
                        </a:buClr>
                        <a:defRPr/>
                      </a:pPr>
                      <a:r>
                        <a:rPr lang="de-DE" sz="1400" b="1" dirty="0" smtClean="0">
                          <a:latin typeface="Arial" panose="020B0604020202020204" pitchFamily="34" charset="0"/>
                          <a:cs typeface="Arial" panose="020B0604020202020204" pitchFamily="34" charset="0"/>
                        </a:rPr>
                        <a:t>4. Rate </a:t>
                      </a:r>
                    </a:p>
                  </a:txBody>
                  <a:tcPr marL="91425" marR="91425" marT="45708" marB="45708"/>
                </a:tc>
                <a:tc>
                  <a:txBody>
                    <a:bodyPr/>
                    <a:lstStyle/>
                    <a:p>
                      <a:r>
                        <a:rPr lang="de-AT" sz="1400" dirty="0" smtClean="0">
                          <a:latin typeface="Arial" panose="020B0604020202020204" pitchFamily="34" charset="0"/>
                          <a:cs typeface="Arial" panose="020B0604020202020204" pitchFamily="34" charset="0"/>
                        </a:rPr>
                        <a:t>Nach Genehmigung des 3. Zwischenberichts</a:t>
                      </a:r>
                      <a:endParaRPr lang="de-AT" sz="1400" dirty="0">
                        <a:latin typeface="Arial" panose="020B0604020202020204" pitchFamily="34" charset="0"/>
                        <a:cs typeface="Arial" panose="020B0604020202020204" pitchFamily="34" charset="0"/>
                      </a:endParaRPr>
                    </a:p>
                  </a:txBody>
                  <a:tcPr marL="91425" marR="91425" marT="45708" marB="45708"/>
                </a:tc>
              </a:tr>
              <a:tr h="540216">
                <a:tc>
                  <a:txBody>
                    <a:bodyPr/>
                    <a:lstStyle/>
                    <a:p>
                      <a:pPr marL="0" marR="0" indent="0" algn="l" defTabSz="457200" rtl="0" eaLnBrk="1" fontAlgn="auto" latinLnBrk="0" hangingPunct="1">
                        <a:lnSpc>
                          <a:spcPct val="100000"/>
                        </a:lnSpc>
                        <a:spcBef>
                          <a:spcPct val="70000"/>
                        </a:spcBef>
                        <a:spcAft>
                          <a:spcPts val="0"/>
                        </a:spcAft>
                        <a:buClr>
                          <a:schemeClr val="hlink"/>
                        </a:buClr>
                        <a:buSzTx/>
                        <a:buFontTx/>
                        <a:buNone/>
                        <a:tabLst/>
                        <a:defRPr/>
                      </a:pPr>
                      <a:r>
                        <a:rPr lang="de-DE" sz="1400" b="1" dirty="0" smtClean="0">
                          <a:latin typeface="Arial" panose="020B0604020202020204" pitchFamily="34" charset="0"/>
                          <a:cs typeface="Arial" panose="020B0604020202020204" pitchFamily="34" charset="0"/>
                        </a:rPr>
                        <a:t>5. Rate</a:t>
                      </a:r>
                    </a:p>
                  </a:txBody>
                  <a:tcPr marL="91425" marR="91425" marT="45708" marB="4570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400" dirty="0" smtClean="0">
                          <a:latin typeface="Arial" panose="020B0604020202020204" pitchFamily="34" charset="0"/>
                          <a:cs typeface="Arial" panose="020B0604020202020204" pitchFamily="34" charset="0"/>
                        </a:rPr>
                        <a:t>Nach Genehmigung des 4. Zwischenberichts</a:t>
                      </a:r>
                    </a:p>
                    <a:p>
                      <a:endParaRPr lang="de-AT" sz="1400" dirty="0">
                        <a:latin typeface="Arial" panose="020B0604020202020204" pitchFamily="34" charset="0"/>
                        <a:cs typeface="Arial" panose="020B0604020202020204" pitchFamily="34" charset="0"/>
                      </a:endParaRPr>
                    </a:p>
                  </a:txBody>
                  <a:tcPr marL="91425" marR="91425" marT="45708" marB="45708"/>
                </a:tc>
              </a:tr>
              <a:tr h="540216">
                <a:tc>
                  <a:txBody>
                    <a:bodyPr/>
                    <a:lstStyle/>
                    <a:p>
                      <a:pPr marL="0" marR="0" indent="0" algn="l" defTabSz="457200" rtl="0" eaLnBrk="1" fontAlgn="auto" latinLnBrk="0" hangingPunct="1">
                        <a:lnSpc>
                          <a:spcPct val="100000"/>
                        </a:lnSpc>
                        <a:spcBef>
                          <a:spcPct val="70000"/>
                        </a:spcBef>
                        <a:spcAft>
                          <a:spcPts val="0"/>
                        </a:spcAft>
                        <a:buClr>
                          <a:schemeClr val="hlink"/>
                        </a:buClr>
                        <a:buSzTx/>
                        <a:buFontTx/>
                        <a:buNone/>
                        <a:tabLst/>
                        <a:defRPr/>
                      </a:pPr>
                      <a:r>
                        <a:rPr lang="de-DE" sz="1400" b="1" dirty="0" smtClean="0">
                          <a:latin typeface="Arial" panose="020B0604020202020204" pitchFamily="34" charset="0"/>
                          <a:cs typeface="Arial" panose="020B0604020202020204" pitchFamily="34" charset="0"/>
                        </a:rPr>
                        <a:t>6. Rate </a:t>
                      </a:r>
                      <a:r>
                        <a:rPr lang="de-DE" sz="1400" b="1" baseline="0" dirty="0" smtClean="0">
                          <a:latin typeface="Arial" panose="020B0604020202020204" pitchFamily="34" charset="0"/>
                          <a:cs typeface="Arial" panose="020B0604020202020204" pitchFamily="34" charset="0"/>
                        </a:rPr>
                        <a:t>(= </a:t>
                      </a:r>
                      <a:r>
                        <a:rPr lang="de-DE" sz="1400" b="1" baseline="0" dirty="0" err="1" smtClean="0">
                          <a:latin typeface="Arial" panose="020B0604020202020204" pitchFamily="34" charset="0"/>
                          <a:cs typeface="Arial" panose="020B0604020202020204" pitchFamily="34" charset="0"/>
                        </a:rPr>
                        <a:t>Endrate</a:t>
                      </a:r>
                      <a:r>
                        <a:rPr lang="de-DE" sz="1400" b="1" baseline="0" dirty="0" smtClean="0">
                          <a:latin typeface="Arial" panose="020B0604020202020204" pitchFamily="34" charset="0"/>
                          <a:cs typeface="Arial" panose="020B0604020202020204" pitchFamily="34" charset="0"/>
                        </a:rPr>
                        <a:t> nach Revision)</a:t>
                      </a:r>
                      <a:endParaRPr lang="de-DE" sz="1400" b="1" dirty="0" smtClean="0">
                        <a:latin typeface="Arial" panose="020B0604020202020204" pitchFamily="34" charset="0"/>
                        <a:cs typeface="Arial" panose="020B0604020202020204" pitchFamily="34" charset="0"/>
                      </a:endParaRPr>
                    </a:p>
                  </a:txBody>
                  <a:tcPr marL="91425" marR="91425" marT="45708" marB="4570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400" dirty="0" smtClean="0">
                          <a:latin typeface="Arial" panose="020B0604020202020204" pitchFamily="34" charset="0"/>
                          <a:cs typeface="Arial" panose="020B0604020202020204" pitchFamily="34" charset="0"/>
                        </a:rPr>
                        <a:t>Nach Genehmigung und</a:t>
                      </a:r>
                      <a:r>
                        <a:rPr lang="de-AT" sz="1400" baseline="0" dirty="0" smtClean="0">
                          <a:latin typeface="Arial" panose="020B0604020202020204" pitchFamily="34" charset="0"/>
                          <a:cs typeface="Arial" panose="020B0604020202020204" pitchFamily="34" charset="0"/>
                        </a:rPr>
                        <a:t> Entlastung des Endberichts</a:t>
                      </a:r>
                      <a:endParaRPr lang="de-AT" sz="1400" dirty="0" smtClean="0">
                        <a:latin typeface="Arial" panose="020B0604020202020204" pitchFamily="34" charset="0"/>
                        <a:cs typeface="Arial" panose="020B0604020202020204" pitchFamily="34" charset="0"/>
                      </a:endParaRPr>
                    </a:p>
                  </a:txBody>
                  <a:tcPr marL="91425" marR="91425" marT="45708" marB="45708"/>
                </a:tc>
              </a:tr>
            </a:tbl>
          </a:graphicData>
        </a:graphic>
      </p:graphicFrame>
    </p:spTree>
    <p:extLst>
      <p:ext uri="{BB962C8B-B14F-4D97-AF65-F5344CB8AC3E}">
        <p14:creationId xmlns:p14="http://schemas.microsoft.com/office/powerpoint/2010/main" val="278850438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1AE4ADEA-E8DC-4C52-9ACB-295C91D6B19B}" type="slidenum">
              <a:rPr lang="de-DE"/>
              <a:pPr/>
              <a:t>32</a:t>
            </a:fld>
            <a:endParaRPr lang="de-DE"/>
          </a:p>
        </p:txBody>
      </p:sp>
      <p:sp>
        <p:nvSpPr>
          <p:cNvPr id="188419" name="Rectangle 3"/>
          <p:cNvSpPr>
            <a:spLocks noGrp="1" noChangeArrowheads="1"/>
          </p:cNvSpPr>
          <p:nvPr>
            <p:ph type="body" idx="1"/>
          </p:nvPr>
        </p:nvSpPr>
        <p:spPr>
          <a:xfrm>
            <a:off x="600208" y="1690255"/>
            <a:ext cx="7920037" cy="850651"/>
          </a:xfrm>
        </p:spPr>
        <p:txBody>
          <a:bodyPr/>
          <a:lstStyle/>
          <a:p>
            <a:pPr marL="0" lvl="0" indent="0" defTabSz="914400">
              <a:spcBef>
                <a:spcPct val="20000"/>
              </a:spcBef>
              <a:spcAft>
                <a:spcPct val="20000"/>
              </a:spcAft>
              <a:buClr>
                <a:srgbClr val="FF3300"/>
              </a:buClr>
              <a:buSzTx/>
              <a:defRPr/>
            </a:pPr>
            <a:r>
              <a:rPr lang="de-DE" sz="1600" kern="0" dirty="0">
                <a:solidFill>
                  <a:srgbClr val="000000"/>
                </a:solidFill>
                <a:latin typeface="Arial" charset="0"/>
                <a:ea typeface="+mn-ea"/>
                <a:cs typeface="+mn-cs"/>
              </a:rPr>
              <a:t>Idealtypischer Kostenverlauf bei einem 5-jährigen Projekt – bei kürzerer Laufzeit ist der Kostenverlauf analog zu </a:t>
            </a:r>
            <a:r>
              <a:rPr lang="de-DE" sz="1600" kern="0" dirty="0" smtClean="0">
                <a:solidFill>
                  <a:srgbClr val="000000"/>
                </a:solidFill>
                <a:latin typeface="Arial" charset="0"/>
                <a:ea typeface="+mn-ea"/>
                <a:cs typeface="+mn-cs"/>
              </a:rPr>
              <a:t>planen:</a:t>
            </a:r>
            <a:endParaRPr lang="de-DE" sz="1600" kern="0" dirty="0">
              <a:solidFill>
                <a:srgbClr val="000000"/>
              </a:solidFill>
              <a:latin typeface="Arial" charset="0"/>
              <a:ea typeface="+mn-ea"/>
              <a:cs typeface="+mn-cs"/>
            </a:endParaRPr>
          </a:p>
        </p:txBody>
      </p:sp>
      <p:sp>
        <p:nvSpPr>
          <p:cNvPr id="6" name="Titel 1"/>
          <p:cNvSpPr txBox="1">
            <a:spLocks/>
          </p:cNvSpPr>
          <p:nvPr/>
        </p:nvSpPr>
        <p:spPr bwMode="auto">
          <a:xfrm>
            <a:off x="531813" y="450850"/>
            <a:ext cx="598234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algn="l" defTabSz="457200" rtl="0" eaLnBrk="1" fontAlgn="base" hangingPunct="1">
              <a:lnSpc>
                <a:spcPts val="2400"/>
              </a:lnSpc>
              <a:spcBef>
                <a:spcPct val="0"/>
              </a:spcBef>
              <a:spcAft>
                <a:spcPct val="0"/>
              </a:spcAft>
              <a:buClr>
                <a:schemeClr val="accent1"/>
              </a:buClr>
              <a:defRPr sz="2200" kern="1200">
                <a:solidFill>
                  <a:schemeClr val="accent1"/>
                </a:solidFill>
                <a:latin typeface="Arial"/>
                <a:ea typeface="ＭＳ Ｐゴシック" charset="0"/>
                <a:cs typeface="ＭＳ Ｐゴシック" charset="0"/>
              </a:defRPr>
            </a:lvl1pPr>
            <a:lvl2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2pPr>
            <a:lvl3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3pPr>
            <a:lvl4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4pPr>
            <a:lvl5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5pPr>
            <a:lvl6pPr marL="4572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6pPr>
            <a:lvl7pPr marL="9144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7pPr>
            <a:lvl8pPr marL="13716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8pPr>
            <a:lvl9pPr marL="18288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9pPr>
          </a:lstStyle>
          <a:p>
            <a:pPr fontAlgn="auto">
              <a:spcAft>
                <a:spcPts val="0"/>
              </a:spcAft>
              <a:defRPr/>
            </a:pPr>
            <a:r>
              <a:rPr lang="de-DE" cap="all" dirty="0" smtClean="0">
                <a:ea typeface="+mj-ea"/>
                <a:cs typeface="+mj-cs"/>
              </a:rPr>
              <a:t>kostenverlauf</a:t>
            </a:r>
            <a:endParaRPr lang="de-DE" cap="all" dirty="0">
              <a:ea typeface="+mj-ea"/>
              <a:cs typeface="+mj-cs"/>
            </a:endParaRPr>
          </a:p>
        </p:txBody>
      </p:sp>
      <p:sp>
        <p:nvSpPr>
          <p:cNvPr id="8" name="Fußzeilenplatzhalter 4"/>
          <p:cNvSpPr txBox="1">
            <a:spLocks/>
          </p:cNvSpPr>
          <p:nvPr/>
        </p:nvSpPr>
        <p:spPr>
          <a:xfrm>
            <a:off x="531813" y="6443663"/>
            <a:ext cx="5711825" cy="365125"/>
          </a:xfrm>
          <a:prstGeom prst="rect">
            <a:avLst/>
          </a:prstGeom>
          <a:noFill/>
          <a:ln/>
        </p:spPr>
        <p:txBody>
          <a:bodyPr/>
          <a:lstStyle>
            <a:defPPr>
              <a:defRPr lang="de-DE"/>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r>
              <a:rPr lang="de-DE" sz="800" dirty="0" smtClean="0">
                <a:solidFill>
                  <a:srgbClr val="565656"/>
                </a:solidFill>
              </a:rPr>
              <a:t>Österreichische Forschungsförderungsgesellschaft | Sensengasse 1 | 1090 Wien | www.ffg.at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842" y="2430071"/>
            <a:ext cx="5788628" cy="309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600208" y="5612666"/>
            <a:ext cx="7578436" cy="830997"/>
          </a:xfrm>
          <a:prstGeom prst="rect">
            <a:avLst/>
          </a:prstGeom>
        </p:spPr>
        <p:txBody>
          <a:bodyPr wrap="square">
            <a:spAutoFit/>
          </a:bodyPr>
          <a:lstStyle/>
          <a:p>
            <a:pPr algn="just"/>
            <a:r>
              <a:rPr lang="de-DE" sz="1600" kern="0" dirty="0" smtClean="0">
                <a:solidFill>
                  <a:srgbClr val="000000"/>
                </a:solidFill>
              </a:rPr>
              <a:t>Umfang </a:t>
            </a:r>
            <a:r>
              <a:rPr lang="de-DE" sz="1600" kern="0" dirty="0">
                <a:solidFill>
                  <a:srgbClr val="000000"/>
                </a:solidFill>
              </a:rPr>
              <a:t>der Auf- und Ausbauaktivitäten nimmt </a:t>
            </a:r>
            <a:r>
              <a:rPr lang="de-DE" sz="1600" kern="0" dirty="0" smtClean="0">
                <a:solidFill>
                  <a:srgbClr val="000000"/>
                </a:solidFill>
              </a:rPr>
              <a:t>in der Phase 2 ab</a:t>
            </a:r>
            <a:r>
              <a:rPr lang="de-DE" sz="1600" kern="0" dirty="0">
                <a:solidFill>
                  <a:srgbClr val="000000"/>
                </a:solidFill>
              </a:rPr>
              <a:t>, um Ressourcen für die Umsetzung der Folgeprojekte verfügbar zu machen. Die jährlichen Gesamtkosten des Projekts sind daher in der Phase 2 geringer als in Phase </a:t>
            </a:r>
            <a:r>
              <a:rPr lang="de-DE" sz="1600" kern="0" dirty="0" smtClean="0">
                <a:solidFill>
                  <a:srgbClr val="000000"/>
                </a:solidFill>
              </a:rPr>
              <a:t>1.</a:t>
            </a:r>
            <a:endParaRPr lang="de-AT" sz="1600" dirty="0"/>
          </a:p>
        </p:txBody>
      </p:sp>
    </p:spTree>
    <p:extLst>
      <p:ext uri="{BB962C8B-B14F-4D97-AF65-F5344CB8AC3E}">
        <p14:creationId xmlns:p14="http://schemas.microsoft.com/office/powerpoint/2010/main" val="3924028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2113" y="633413"/>
            <a:ext cx="7162800" cy="693737"/>
          </a:xfrm>
        </p:spPr>
        <p:txBody>
          <a:bodyPr/>
          <a:lstStyle/>
          <a:p>
            <a:pPr eaLnBrk="1" hangingPunct="1"/>
            <a:r>
              <a:rPr lang="de-AT" altLang="de-DE" dirty="0" smtClean="0">
                <a:latin typeface="Arial" panose="020B0604020202020204" pitchFamily="34" charset="0"/>
                <a:ea typeface="ＭＳ Ｐゴシック" pitchFamily="34" charset="-128"/>
                <a:cs typeface="Arial" panose="020B0604020202020204" pitchFamily="34" charset="0"/>
              </a:rPr>
              <a:t>RATENSCHEMA </a:t>
            </a:r>
          </a:p>
        </p:txBody>
      </p:sp>
      <p:sp>
        <p:nvSpPr>
          <p:cNvPr id="135171" name="Rectangle 3"/>
          <p:cNvSpPr>
            <a:spLocks noGrp="1" noChangeArrowheads="1"/>
          </p:cNvSpPr>
          <p:nvPr>
            <p:ph type="body" idx="1"/>
          </p:nvPr>
        </p:nvSpPr>
        <p:spPr>
          <a:xfrm>
            <a:off x="827088" y="1828800"/>
            <a:ext cx="7923212" cy="4578350"/>
          </a:xfrm>
        </p:spPr>
        <p:txBody>
          <a:bodyPr/>
          <a:lstStyle/>
          <a:p>
            <a:pPr marL="0" indent="0" eaLnBrk="1" hangingPunct="1">
              <a:spcBef>
                <a:spcPct val="70000"/>
              </a:spcBef>
              <a:buClr>
                <a:schemeClr val="hlink"/>
              </a:buClr>
              <a:defRPr/>
            </a:pPr>
            <a:endParaRPr lang="de-DE" sz="1800" b="1" dirty="0"/>
          </a:p>
          <a:p>
            <a:pPr eaLnBrk="1" hangingPunct="1">
              <a:spcBef>
                <a:spcPct val="70000"/>
              </a:spcBef>
              <a:buClr>
                <a:schemeClr val="hlink"/>
              </a:buClr>
              <a:buFontTx/>
              <a:buAutoNum type="arabicPeriod"/>
              <a:defRPr/>
            </a:pPr>
            <a:endParaRPr lang="de-DE" sz="1800" b="1" dirty="0" smtClean="0"/>
          </a:p>
          <a:p>
            <a:pPr eaLnBrk="1" hangingPunct="1">
              <a:buClr>
                <a:schemeClr val="hlink"/>
              </a:buClr>
              <a:defRPr/>
            </a:pPr>
            <a:endParaRPr lang="de-DE" sz="1800" b="1" dirty="0" smtClean="0">
              <a:solidFill>
                <a:schemeClr val="hlink"/>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181203728"/>
              </p:ext>
            </p:extLst>
          </p:nvPr>
        </p:nvGraphicFramePr>
        <p:xfrm>
          <a:off x="1196542" y="2068913"/>
          <a:ext cx="6039301" cy="4053672"/>
        </p:xfrm>
        <a:graphic>
          <a:graphicData uri="http://schemas.openxmlformats.org/drawingml/2006/table">
            <a:tbl>
              <a:tblPr firstRow="1" bandRow="1">
                <a:tableStyleId>{5C22544A-7EE6-4342-B048-85BDC9FD1C3A}</a:tableStyleId>
              </a:tblPr>
              <a:tblGrid>
                <a:gridCol w="2816452"/>
                <a:gridCol w="1057311"/>
                <a:gridCol w="1060443"/>
                <a:gridCol w="1105095"/>
              </a:tblGrid>
              <a:tr h="498780">
                <a:tc>
                  <a:txBody>
                    <a:bodyPr/>
                    <a:lstStyle/>
                    <a:p>
                      <a:endParaRPr lang="de-AT" sz="1400" dirty="0">
                        <a:latin typeface="Arial" panose="020B0604020202020204" pitchFamily="34" charset="0"/>
                        <a:cs typeface="Arial" panose="020B0604020202020204" pitchFamily="34" charset="0"/>
                      </a:endParaRPr>
                    </a:p>
                  </a:txBody>
                  <a:tcPr marL="91425" marR="91425" marT="45708" marB="4570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400" b="1" kern="1200" dirty="0" smtClean="0">
                          <a:solidFill>
                            <a:schemeClr val="lt1"/>
                          </a:solidFill>
                          <a:latin typeface="Arial" panose="020B0604020202020204" pitchFamily="34" charset="0"/>
                          <a:ea typeface="+mn-ea"/>
                          <a:cs typeface="Arial" panose="020B0604020202020204" pitchFamily="34" charset="0"/>
                        </a:rPr>
                        <a:t>36 </a:t>
                      </a:r>
                    </a:p>
                    <a:p>
                      <a:pPr marL="0" marR="0" indent="0" algn="l" defTabSz="457200" rtl="0" eaLnBrk="1" fontAlgn="auto" latinLnBrk="0" hangingPunct="1">
                        <a:lnSpc>
                          <a:spcPct val="100000"/>
                        </a:lnSpc>
                        <a:spcBef>
                          <a:spcPts val="0"/>
                        </a:spcBef>
                        <a:spcAft>
                          <a:spcPts val="0"/>
                        </a:spcAft>
                        <a:buClrTx/>
                        <a:buSzTx/>
                        <a:buFontTx/>
                        <a:buNone/>
                        <a:tabLst/>
                        <a:defRPr/>
                      </a:pPr>
                      <a:r>
                        <a:rPr lang="de-AT" sz="1400" b="1" kern="1200" dirty="0" smtClean="0">
                          <a:solidFill>
                            <a:schemeClr val="lt1"/>
                          </a:solidFill>
                          <a:latin typeface="Arial" panose="020B0604020202020204" pitchFamily="34" charset="0"/>
                          <a:ea typeface="+mn-ea"/>
                          <a:cs typeface="Arial" panose="020B0604020202020204" pitchFamily="34" charset="0"/>
                        </a:rPr>
                        <a:t>Monate</a:t>
                      </a:r>
                    </a:p>
                    <a:p>
                      <a:endParaRPr lang="de-AT" sz="1400" b="1" kern="1200" dirty="0">
                        <a:solidFill>
                          <a:schemeClr val="lt1"/>
                        </a:solidFill>
                        <a:latin typeface="Arial" panose="020B0604020202020204" pitchFamily="34" charset="0"/>
                        <a:ea typeface="+mn-ea"/>
                        <a:cs typeface="Arial" panose="020B0604020202020204" pitchFamily="34" charset="0"/>
                      </a:endParaRPr>
                    </a:p>
                  </a:txBody>
                  <a:tcPr marL="91425" marR="91425" marT="45708" marB="45708"/>
                </a:tc>
                <a:tc>
                  <a:txBody>
                    <a:bodyPr/>
                    <a:lstStyle/>
                    <a:p>
                      <a:r>
                        <a:rPr lang="de-AT" sz="1400" b="1" kern="1200" dirty="0" smtClean="0">
                          <a:solidFill>
                            <a:schemeClr val="lt1"/>
                          </a:solidFill>
                          <a:latin typeface="Arial" panose="020B0604020202020204" pitchFamily="34" charset="0"/>
                          <a:ea typeface="+mn-ea"/>
                          <a:cs typeface="Arial" panose="020B0604020202020204" pitchFamily="34" charset="0"/>
                        </a:rPr>
                        <a:t>48 </a:t>
                      </a:r>
                    </a:p>
                    <a:p>
                      <a:r>
                        <a:rPr lang="de-AT" sz="1400" b="1" kern="1200" dirty="0" smtClean="0">
                          <a:solidFill>
                            <a:schemeClr val="lt1"/>
                          </a:solidFill>
                          <a:latin typeface="Arial" panose="020B0604020202020204" pitchFamily="34" charset="0"/>
                          <a:ea typeface="+mn-ea"/>
                          <a:cs typeface="Arial" panose="020B0604020202020204" pitchFamily="34" charset="0"/>
                        </a:rPr>
                        <a:t>Monate</a:t>
                      </a:r>
                      <a:endParaRPr lang="de-AT" sz="1400" b="1" kern="1200" dirty="0">
                        <a:solidFill>
                          <a:schemeClr val="lt1"/>
                        </a:solidFill>
                        <a:latin typeface="Arial" panose="020B0604020202020204" pitchFamily="34" charset="0"/>
                        <a:ea typeface="+mn-ea"/>
                        <a:cs typeface="Arial" panose="020B0604020202020204" pitchFamily="34" charset="0"/>
                      </a:endParaRPr>
                    </a:p>
                  </a:txBody>
                  <a:tcPr marL="91425" marR="91425" marT="45708" marB="4570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400" b="1" kern="1200" dirty="0" smtClean="0">
                          <a:solidFill>
                            <a:schemeClr val="lt1"/>
                          </a:solidFill>
                          <a:latin typeface="Arial" panose="020B0604020202020204" pitchFamily="34" charset="0"/>
                          <a:ea typeface="+mn-ea"/>
                          <a:cs typeface="Arial" panose="020B0604020202020204" pitchFamily="34" charset="0"/>
                        </a:rPr>
                        <a:t>60 </a:t>
                      </a:r>
                    </a:p>
                    <a:p>
                      <a:pPr marL="0" marR="0" indent="0" algn="l" defTabSz="457200" rtl="0" eaLnBrk="1" fontAlgn="auto" latinLnBrk="0" hangingPunct="1">
                        <a:lnSpc>
                          <a:spcPct val="100000"/>
                        </a:lnSpc>
                        <a:spcBef>
                          <a:spcPts val="0"/>
                        </a:spcBef>
                        <a:spcAft>
                          <a:spcPts val="0"/>
                        </a:spcAft>
                        <a:buClrTx/>
                        <a:buSzTx/>
                        <a:buFontTx/>
                        <a:buNone/>
                        <a:tabLst/>
                        <a:defRPr/>
                      </a:pPr>
                      <a:r>
                        <a:rPr lang="de-AT" sz="1400" b="1" kern="1200" dirty="0" smtClean="0">
                          <a:solidFill>
                            <a:schemeClr val="lt1"/>
                          </a:solidFill>
                          <a:latin typeface="Arial" panose="020B0604020202020204" pitchFamily="34" charset="0"/>
                          <a:ea typeface="+mn-ea"/>
                          <a:cs typeface="Arial" panose="020B0604020202020204" pitchFamily="34" charset="0"/>
                        </a:rPr>
                        <a:t>Monate</a:t>
                      </a:r>
                    </a:p>
                    <a:p>
                      <a:endParaRPr lang="de-AT" sz="1400" b="1" kern="1200" dirty="0">
                        <a:solidFill>
                          <a:schemeClr val="lt1"/>
                        </a:solidFill>
                        <a:latin typeface="Arial" panose="020B0604020202020204" pitchFamily="34" charset="0"/>
                        <a:ea typeface="+mn-ea"/>
                        <a:cs typeface="Arial" panose="020B0604020202020204" pitchFamily="34" charset="0"/>
                      </a:endParaRPr>
                    </a:p>
                  </a:txBody>
                  <a:tcPr marL="91425" marR="91425" marT="45708" marB="45708"/>
                </a:tc>
              </a:tr>
              <a:tr h="4649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b="1" dirty="0" smtClean="0">
                          <a:latin typeface="Arial" panose="020B0604020202020204" pitchFamily="34" charset="0"/>
                          <a:cs typeface="Arial" panose="020B0604020202020204" pitchFamily="34" charset="0"/>
                        </a:rPr>
                        <a:t>1. Rate (= Startrate)</a:t>
                      </a:r>
                    </a:p>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effectLst/>
                          <a:latin typeface="Arial" panose="020B0604020202020204" pitchFamily="34" charset="0"/>
                          <a:ea typeface="Times New Roman"/>
                          <a:cs typeface="Arial" panose="020B0604020202020204" pitchFamily="34" charset="0"/>
                        </a:rPr>
                        <a:t>in % der Förderung</a:t>
                      </a:r>
                      <a:endParaRPr lang="de-DE" sz="1400" b="1" dirty="0" smtClean="0">
                        <a:latin typeface="Arial" panose="020B0604020202020204" pitchFamily="34" charset="0"/>
                        <a:cs typeface="Arial" panose="020B0604020202020204" pitchFamily="34" charset="0"/>
                      </a:endParaRP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30%</a:t>
                      </a:r>
                      <a:endParaRPr lang="de-AT" sz="1400" b="1" dirty="0">
                        <a:latin typeface="Arial" panose="020B0604020202020204" pitchFamily="34" charset="0"/>
                        <a:cs typeface="Arial" panose="020B0604020202020204" pitchFamily="34" charset="0"/>
                      </a:endParaRP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30%</a:t>
                      </a:r>
                      <a:endParaRPr lang="de-AT" sz="1400" b="1" dirty="0">
                        <a:latin typeface="Arial" panose="020B0604020202020204" pitchFamily="34" charset="0"/>
                        <a:cs typeface="Arial" panose="020B0604020202020204" pitchFamily="34" charset="0"/>
                      </a:endParaRP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30%</a:t>
                      </a:r>
                      <a:endParaRPr lang="de-AT" sz="1400" b="1" dirty="0">
                        <a:latin typeface="Arial" panose="020B0604020202020204" pitchFamily="34" charset="0"/>
                        <a:cs typeface="Arial" panose="020B0604020202020204" pitchFamily="34" charset="0"/>
                      </a:endParaRPr>
                    </a:p>
                  </a:txBody>
                  <a:tcPr marL="91425" marR="91425" marT="45708" marB="45708"/>
                </a:tc>
              </a:tr>
              <a:tr h="4649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b="1" dirty="0" smtClean="0">
                          <a:latin typeface="Arial" panose="020B0604020202020204" pitchFamily="34" charset="0"/>
                          <a:cs typeface="Arial" panose="020B0604020202020204" pitchFamily="34" charset="0"/>
                        </a:rPr>
                        <a:t>2. Rate </a:t>
                      </a:r>
                    </a:p>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effectLst/>
                          <a:latin typeface="Arial" panose="020B0604020202020204" pitchFamily="34" charset="0"/>
                          <a:ea typeface="Times New Roman"/>
                          <a:cs typeface="Arial" panose="020B0604020202020204" pitchFamily="34" charset="0"/>
                        </a:rPr>
                        <a:t>bis</a:t>
                      </a:r>
                      <a:r>
                        <a:rPr lang="de-DE" sz="1400" baseline="0" dirty="0" smtClean="0">
                          <a:effectLst/>
                          <a:latin typeface="Arial" panose="020B0604020202020204" pitchFamily="34" charset="0"/>
                          <a:ea typeface="Times New Roman"/>
                          <a:cs typeface="Arial" panose="020B0604020202020204" pitchFamily="34" charset="0"/>
                        </a:rPr>
                        <a:t> zu</a:t>
                      </a:r>
                      <a:r>
                        <a:rPr lang="de-DE" sz="1400" dirty="0" smtClean="0">
                          <a:effectLst/>
                          <a:latin typeface="Arial" panose="020B0604020202020204" pitchFamily="34" charset="0"/>
                          <a:ea typeface="Times New Roman"/>
                          <a:cs typeface="Arial" panose="020B0604020202020204" pitchFamily="34" charset="0"/>
                        </a:rPr>
                        <a:t> % der Förderung</a:t>
                      </a:r>
                      <a:endParaRPr lang="de-DE" sz="1400" b="1" dirty="0" smtClean="0">
                        <a:latin typeface="Arial" panose="020B0604020202020204" pitchFamily="34" charset="0"/>
                        <a:cs typeface="Arial" panose="020B0604020202020204" pitchFamily="34" charset="0"/>
                      </a:endParaRP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30%</a:t>
                      </a:r>
                      <a:endParaRPr lang="de-AT" sz="1400" b="1" dirty="0">
                        <a:latin typeface="Arial" panose="020B0604020202020204" pitchFamily="34" charset="0"/>
                        <a:cs typeface="Arial" panose="020B0604020202020204" pitchFamily="34" charset="0"/>
                      </a:endParaRP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30%</a:t>
                      </a:r>
                      <a:endParaRPr lang="de-AT" sz="1400" b="1" dirty="0">
                        <a:latin typeface="Arial" panose="020B0604020202020204" pitchFamily="34" charset="0"/>
                        <a:cs typeface="Arial" panose="020B0604020202020204" pitchFamily="34" charset="0"/>
                      </a:endParaRP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30%</a:t>
                      </a:r>
                      <a:endParaRPr lang="de-AT" sz="1400" b="1" dirty="0">
                        <a:latin typeface="Arial" panose="020B0604020202020204" pitchFamily="34" charset="0"/>
                        <a:cs typeface="Arial" panose="020B0604020202020204" pitchFamily="34" charset="0"/>
                      </a:endParaRPr>
                    </a:p>
                  </a:txBody>
                  <a:tcPr marL="91425" marR="91425" marT="45708" marB="45708"/>
                </a:tc>
              </a:tr>
              <a:tr h="464958">
                <a:tc>
                  <a:txBody>
                    <a:bodyPr/>
                    <a:lstStyle/>
                    <a:p>
                      <a:pPr marL="0" indent="0" eaLnBrk="1" hangingPunct="1">
                        <a:spcBef>
                          <a:spcPct val="70000"/>
                        </a:spcBef>
                        <a:buClr>
                          <a:schemeClr val="hlink"/>
                        </a:buClr>
                        <a:defRPr/>
                      </a:pPr>
                      <a:r>
                        <a:rPr lang="de-DE" sz="1400" b="1" dirty="0" smtClean="0">
                          <a:latin typeface="Arial" panose="020B0604020202020204" pitchFamily="34" charset="0"/>
                          <a:cs typeface="Arial" panose="020B0604020202020204" pitchFamily="34" charset="0"/>
                        </a:rPr>
                        <a:t>3. Rate </a:t>
                      </a:r>
                      <a:br>
                        <a:rPr lang="de-DE" sz="1400" b="1" dirty="0" smtClean="0">
                          <a:latin typeface="Arial" panose="020B0604020202020204" pitchFamily="34" charset="0"/>
                          <a:cs typeface="Arial" panose="020B0604020202020204" pitchFamily="34" charset="0"/>
                        </a:rPr>
                      </a:br>
                      <a:r>
                        <a:rPr lang="de-DE" sz="1400" b="0" dirty="0" smtClean="0">
                          <a:effectLst/>
                          <a:latin typeface="Arial" panose="020B0604020202020204" pitchFamily="34" charset="0"/>
                          <a:cs typeface="Arial" panose="020B0604020202020204" pitchFamily="34" charset="0"/>
                        </a:rPr>
                        <a:t>bis</a:t>
                      </a:r>
                      <a:r>
                        <a:rPr lang="de-DE" sz="1400" b="0" baseline="0" dirty="0" smtClean="0">
                          <a:effectLst/>
                          <a:latin typeface="Arial" panose="020B0604020202020204" pitchFamily="34" charset="0"/>
                          <a:cs typeface="Arial" panose="020B0604020202020204" pitchFamily="34" charset="0"/>
                        </a:rPr>
                        <a:t> zu</a:t>
                      </a:r>
                      <a:r>
                        <a:rPr lang="de-DE" sz="1400" dirty="0" smtClean="0">
                          <a:effectLst/>
                          <a:latin typeface="Arial" panose="020B0604020202020204" pitchFamily="34" charset="0"/>
                          <a:ea typeface="Times New Roman"/>
                          <a:cs typeface="Arial" panose="020B0604020202020204" pitchFamily="34" charset="0"/>
                        </a:rPr>
                        <a:t> % der Förderung </a:t>
                      </a:r>
                      <a:endParaRPr lang="de-DE" sz="1400" b="1" dirty="0" smtClean="0">
                        <a:latin typeface="Arial" panose="020B0604020202020204" pitchFamily="34" charset="0"/>
                        <a:cs typeface="Arial" panose="020B0604020202020204" pitchFamily="34" charset="0"/>
                      </a:endParaRPr>
                    </a:p>
                  </a:txBody>
                  <a:tcPr marL="91425" marR="91425" marT="45708" marB="4570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400" b="1" dirty="0" smtClean="0">
                          <a:latin typeface="Arial" panose="020B0604020202020204" pitchFamily="34" charset="0"/>
                          <a:cs typeface="Arial" panose="020B0604020202020204" pitchFamily="34" charset="0"/>
                        </a:rPr>
                        <a:t>30%</a:t>
                      </a:r>
                    </a:p>
                  </a:txBody>
                  <a:tcPr marL="91425" marR="91425" marT="45708" marB="4570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400" b="1" dirty="0" smtClean="0">
                          <a:latin typeface="Arial" panose="020B0604020202020204" pitchFamily="34" charset="0"/>
                          <a:cs typeface="Arial" panose="020B0604020202020204" pitchFamily="34" charset="0"/>
                        </a:rPr>
                        <a:t>20%</a:t>
                      </a:r>
                    </a:p>
                  </a:txBody>
                  <a:tcPr marL="91425" marR="91425" marT="45708" marB="4570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400" b="1" dirty="0" smtClean="0">
                          <a:latin typeface="Arial" panose="020B0604020202020204" pitchFamily="34" charset="0"/>
                          <a:cs typeface="Arial" panose="020B0604020202020204" pitchFamily="34" charset="0"/>
                        </a:rPr>
                        <a:t>10%</a:t>
                      </a:r>
                    </a:p>
                  </a:txBody>
                  <a:tcPr marL="91425" marR="91425" marT="45708" marB="45708"/>
                </a:tc>
              </a:tr>
              <a:tr h="464958">
                <a:tc>
                  <a:txBody>
                    <a:bodyPr/>
                    <a:lstStyle/>
                    <a:p>
                      <a:pPr marL="0" indent="0" eaLnBrk="1" hangingPunct="1">
                        <a:spcBef>
                          <a:spcPct val="70000"/>
                        </a:spcBef>
                        <a:buClr>
                          <a:schemeClr val="hlink"/>
                        </a:buClr>
                        <a:defRPr/>
                      </a:pPr>
                      <a:r>
                        <a:rPr lang="de-DE" sz="1400" b="1" dirty="0" smtClean="0">
                          <a:latin typeface="Arial" panose="020B0604020202020204" pitchFamily="34" charset="0"/>
                          <a:cs typeface="Arial" panose="020B0604020202020204" pitchFamily="34" charset="0"/>
                        </a:rPr>
                        <a:t>4. Rate</a:t>
                      </a:r>
                      <a:br>
                        <a:rPr lang="de-DE" sz="1400" b="1" dirty="0" smtClean="0">
                          <a:latin typeface="Arial" panose="020B0604020202020204" pitchFamily="34" charset="0"/>
                          <a:cs typeface="Arial" panose="020B0604020202020204" pitchFamily="34" charset="0"/>
                        </a:rPr>
                      </a:br>
                      <a:r>
                        <a:rPr lang="de-DE" sz="1400" b="0" dirty="0" smtClean="0">
                          <a:effectLst/>
                          <a:latin typeface="Arial" panose="020B0604020202020204" pitchFamily="34" charset="0"/>
                          <a:cs typeface="Arial" panose="020B0604020202020204" pitchFamily="34" charset="0"/>
                        </a:rPr>
                        <a:t>bis</a:t>
                      </a:r>
                      <a:r>
                        <a:rPr lang="de-DE" sz="1400" b="0" baseline="0" dirty="0" smtClean="0">
                          <a:effectLst/>
                          <a:latin typeface="Arial" panose="020B0604020202020204" pitchFamily="34" charset="0"/>
                          <a:cs typeface="Arial" panose="020B0604020202020204" pitchFamily="34" charset="0"/>
                        </a:rPr>
                        <a:t> zu</a:t>
                      </a:r>
                      <a:r>
                        <a:rPr lang="de-DE" sz="1400" dirty="0" smtClean="0">
                          <a:effectLst/>
                          <a:latin typeface="Arial" panose="020B0604020202020204" pitchFamily="34" charset="0"/>
                          <a:ea typeface="Times New Roman"/>
                          <a:cs typeface="Arial" panose="020B0604020202020204" pitchFamily="34" charset="0"/>
                        </a:rPr>
                        <a:t> % der Förderung </a:t>
                      </a:r>
                      <a:endParaRPr lang="de-DE" sz="1400" b="1" dirty="0" smtClean="0">
                        <a:latin typeface="Arial" panose="020B0604020202020204" pitchFamily="34" charset="0"/>
                        <a:cs typeface="Arial" panose="020B0604020202020204" pitchFamily="34" charset="0"/>
                      </a:endParaRPr>
                    </a:p>
                  </a:txBody>
                  <a:tcPr marL="91425" marR="91425" marT="45708" marB="45708"/>
                </a:tc>
                <a:tc>
                  <a:txBody>
                    <a:bodyPr/>
                    <a:lstStyle/>
                    <a:p>
                      <a:endParaRPr lang="de-AT" sz="1400" b="1" dirty="0">
                        <a:latin typeface="Arial" panose="020B0604020202020204" pitchFamily="34" charset="0"/>
                        <a:cs typeface="Arial" panose="020B0604020202020204" pitchFamily="34" charset="0"/>
                      </a:endParaRP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10%</a:t>
                      </a:r>
                      <a:endParaRPr lang="de-AT" sz="1400" b="1" dirty="0">
                        <a:latin typeface="Arial" panose="020B0604020202020204" pitchFamily="34" charset="0"/>
                        <a:cs typeface="Arial" panose="020B0604020202020204" pitchFamily="34" charset="0"/>
                      </a:endParaRP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10%</a:t>
                      </a:r>
                      <a:endParaRPr lang="de-AT" sz="1400" b="1" dirty="0">
                        <a:latin typeface="Arial" panose="020B0604020202020204" pitchFamily="34" charset="0"/>
                        <a:cs typeface="Arial" panose="020B0604020202020204" pitchFamily="34" charset="0"/>
                      </a:endParaRPr>
                    </a:p>
                  </a:txBody>
                  <a:tcPr marL="91425" marR="91425" marT="45708" marB="45708"/>
                </a:tc>
              </a:tr>
              <a:tr h="464958">
                <a:tc>
                  <a:txBody>
                    <a:bodyPr/>
                    <a:lstStyle/>
                    <a:p>
                      <a:pPr marL="0" marR="0" indent="0" algn="l" defTabSz="457200" rtl="0" eaLnBrk="1" fontAlgn="auto" latinLnBrk="0" hangingPunct="1">
                        <a:lnSpc>
                          <a:spcPct val="100000"/>
                        </a:lnSpc>
                        <a:spcBef>
                          <a:spcPct val="70000"/>
                        </a:spcBef>
                        <a:spcAft>
                          <a:spcPts val="0"/>
                        </a:spcAft>
                        <a:buClr>
                          <a:schemeClr val="hlink"/>
                        </a:buClr>
                        <a:buSzTx/>
                        <a:buFontTx/>
                        <a:buNone/>
                        <a:tabLst/>
                        <a:defRPr/>
                      </a:pPr>
                      <a:r>
                        <a:rPr lang="de-DE" sz="1400" b="1" dirty="0" smtClean="0">
                          <a:latin typeface="Arial" panose="020B0604020202020204" pitchFamily="34" charset="0"/>
                          <a:cs typeface="Arial" panose="020B0604020202020204" pitchFamily="34" charset="0"/>
                        </a:rPr>
                        <a:t>5. Rate</a:t>
                      </a:r>
                      <a:br>
                        <a:rPr lang="de-DE" sz="1400" b="1" dirty="0" smtClean="0">
                          <a:latin typeface="Arial" panose="020B0604020202020204" pitchFamily="34" charset="0"/>
                          <a:cs typeface="Arial" panose="020B0604020202020204" pitchFamily="34" charset="0"/>
                        </a:rPr>
                      </a:br>
                      <a:r>
                        <a:rPr lang="de-DE" sz="1400" b="0" dirty="0" smtClean="0">
                          <a:effectLst/>
                          <a:latin typeface="Arial" panose="020B0604020202020204" pitchFamily="34" charset="0"/>
                          <a:cs typeface="Arial" panose="020B0604020202020204" pitchFamily="34" charset="0"/>
                        </a:rPr>
                        <a:t>bis</a:t>
                      </a:r>
                      <a:r>
                        <a:rPr lang="de-DE" sz="1400" b="0" baseline="0" dirty="0" smtClean="0">
                          <a:effectLst/>
                          <a:latin typeface="Arial" panose="020B0604020202020204" pitchFamily="34" charset="0"/>
                          <a:cs typeface="Arial" panose="020B0604020202020204" pitchFamily="34" charset="0"/>
                        </a:rPr>
                        <a:t> zu</a:t>
                      </a:r>
                      <a:r>
                        <a:rPr lang="de-DE" sz="1400" dirty="0" smtClean="0">
                          <a:effectLst/>
                          <a:latin typeface="Arial" panose="020B0604020202020204" pitchFamily="34" charset="0"/>
                          <a:ea typeface="Times New Roman"/>
                          <a:cs typeface="Arial" panose="020B0604020202020204" pitchFamily="34" charset="0"/>
                        </a:rPr>
                        <a:t> % der Förderung </a:t>
                      </a:r>
                      <a:endParaRPr lang="de-DE" sz="1400" b="1" dirty="0" smtClean="0">
                        <a:latin typeface="Arial" panose="020B0604020202020204" pitchFamily="34" charset="0"/>
                        <a:cs typeface="Arial" panose="020B0604020202020204" pitchFamily="34" charset="0"/>
                      </a:endParaRPr>
                    </a:p>
                  </a:txBody>
                  <a:tcPr marL="91425" marR="91425" marT="45708" marB="45708"/>
                </a:tc>
                <a:tc>
                  <a:txBody>
                    <a:bodyPr/>
                    <a:lstStyle/>
                    <a:p>
                      <a:endParaRPr lang="de-AT" sz="1400" b="1" dirty="0">
                        <a:latin typeface="Arial" panose="020B0604020202020204" pitchFamily="34" charset="0"/>
                        <a:cs typeface="Arial" panose="020B0604020202020204" pitchFamily="34" charset="0"/>
                      </a:endParaRPr>
                    </a:p>
                  </a:txBody>
                  <a:tcPr marL="91425" marR="91425" marT="45708" marB="45708"/>
                </a:tc>
                <a:tc>
                  <a:txBody>
                    <a:bodyPr/>
                    <a:lstStyle/>
                    <a:p>
                      <a:endParaRPr lang="de-AT" sz="1400" b="1" dirty="0">
                        <a:latin typeface="Arial" panose="020B0604020202020204" pitchFamily="34" charset="0"/>
                        <a:cs typeface="Arial" panose="020B0604020202020204" pitchFamily="34" charset="0"/>
                      </a:endParaRP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10%</a:t>
                      </a:r>
                      <a:endParaRPr lang="de-AT" sz="1400" b="1" dirty="0">
                        <a:latin typeface="Arial" panose="020B0604020202020204" pitchFamily="34" charset="0"/>
                        <a:cs typeface="Arial" panose="020B0604020202020204" pitchFamily="34" charset="0"/>
                      </a:endParaRPr>
                    </a:p>
                  </a:txBody>
                  <a:tcPr marL="91425" marR="91425" marT="45708" marB="45708"/>
                </a:tc>
              </a:tr>
              <a:tr h="581197">
                <a:tc>
                  <a:txBody>
                    <a:bodyPr/>
                    <a:lstStyle/>
                    <a:p>
                      <a:pPr marL="0" marR="0" indent="0" algn="l" defTabSz="457200" rtl="0" eaLnBrk="1" fontAlgn="auto" latinLnBrk="0" hangingPunct="1">
                        <a:lnSpc>
                          <a:spcPct val="100000"/>
                        </a:lnSpc>
                        <a:spcBef>
                          <a:spcPct val="70000"/>
                        </a:spcBef>
                        <a:spcAft>
                          <a:spcPts val="0"/>
                        </a:spcAft>
                        <a:buClr>
                          <a:schemeClr val="hlink"/>
                        </a:buClr>
                        <a:buSzTx/>
                        <a:buFontTx/>
                        <a:buNone/>
                        <a:tabLst/>
                        <a:defRPr/>
                      </a:pPr>
                      <a:r>
                        <a:rPr lang="de-DE" sz="1400" b="1" dirty="0" smtClean="0">
                          <a:latin typeface="Arial" panose="020B0604020202020204" pitchFamily="34" charset="0"/>
                          <a:cs typeface="Arial" panose="020B0604020202020204" pitchFamily="34" charset="0"/>
                        </a:rPr>
                        <a:t>6. Rate </a:t>
                      </a:r>
                      <a:r>
                        <a:rPr lang="de-DE" sz="1400" b="1" baseline="0" dirty="0" smtClean="0">
                          <a:latin typeface="Arial" panose="020B0604020202020204" pitchFamily="34" charset="0"/>
                          <a:cs typeface="Arial" panose="020B0604020202020204" pitchFamily="34" charset="0"/>
                        </a:rPr>
                        <a:t>(= </a:t>
                      </a:r>
                      <a:r>
                        <a:rPr lang="de-DE" sz="1400" b="1" baseline="0" dirty="0" err="1" smtClean="0">
                          <a:latin typeface="Arial" panose="020B0604020202020204" pitchFamily="34" charset="0"/>
                          <a:cs typeface="Arial" panose="020B0604020202020204" pitchFamily="34" charset="0"/>
                        </a:rPr>
                        <a:t>Endrate</a:t>
                      </a:r>
                      <a:r>
                        <a:rPr lang="de-DE" sz="1400" b="1" baseline="0" dirty="0" smtClean="0">
                          <a:latin typeface="Arial" panose="020B0604020202020204" pitchFamily="34" charset="0"/>
                          <a:cs typeface="Arial" panose="020B0604020202020204" pitchFamily="34" charset="0"/>
                        </a:rPr>
                        <a:t> nach Revision)</a:t>
                      </a:r>
                      <a:br>
                        <a:rPr lang="de-DE" sz="1400" b="1" baseline="0" dirty="0" smtClean="0">
                          <a:latin typeface="Arial" panose="020B0604020202020204" pitchFamily="34" charset="0"/>
                          <a:cs typeface="Arial" panose="020B0604020202020204" pitchFamily="34" charset="0"/>
                        </a:rPr>
                      </a:br>
                      <a:r>
                        <a:rPr lang="de-DE" sz="1400" kern="1200" dirty="0" smtClean="0">
                          <a:solidFill>
                            <a:schemeClr val="dk1"/>
                          </a:solidFill>
                          <a:effectLst/>
                          <a:latin typeface="Arial" panose="020B0604020202020204" pitchFamily="34" charset="0"/>
                          <a:ea typeface="Times New Roman"/>
                          <a:cs typeface="Arial" panose="020B0604020202020204" pitchFamily="34" charset="0"/>
                        </a:rPr>
                        <a:t>bis zu % der Förderung</a:t>
                      </a: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10%</a:t>
                      </a:r>
                      <a:endParaRPr lang="de-AT" sz="1400" b="1" dirty="0">
                        <a:latin typeface="Arial" panose="020B0604020202020204" pitchFamily="34" charset="0"/>
                        <a:cs typeface="Arial" panose="020B0604020202020204" pitchFamily="34" charset="0"/>
                      </a:endParaRP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10%</a:t>
                      </a:r>
                      <a:endParaRPr lang="de-AT" sz="1400" b="1" dirty="0">
                        <a:latin typeface="Arial" panose="020B0604020202020204" pitchFamily="34" charset="0"/>
                        <a:cs typeface="Arial" panose="020B0604020202020204" pitchFamily="34" charset="0"/>
                      </a:endParaRPr>
                    </a:p>
                  </a:txBody>
                  <a:tcPr marL="91425" marR="91425" marT="45708" marB="45708"/>
                </a:tc>
                <a:tc>
                  <a:txBody>
                    <a:bodyPr/>
                    <a:lstStyle/>
                    <a:p>
                      <a:r>
                        <a:rPr lang="de-AT" sz="1400" b="1" dirty="0" smtClean="0">
                          <a:latin typeface="Arial" panose="020B0604020202020204" pitchFamily="34" charset="0"/>
                          <a:cs typeface="Arial" panose="020B0604020202020204" pitchFamily="34" charset="0"/>
                        </a:rPr>
                        <a:t>10%</a:t>
                      </a:r>
                      <a:endParaRPr lang="de-AT" sz="1400" b="1" dirty="0">
                        <a:latin typeface="Arial" panose="020B0604020202020204" pitchFamily="34" charset="0"/>
                        <a:cs typeface="Arial" panose="020B0604020202020204" pitchFamily="34" charset="0"/>
                      </a:endParaRPr>
                    </a:p>
                  </a:txBody>
                  <a:tcPr marL="91425" marR="91425" marT="45708" marB="45708"/>
                </a:tc>
              </a:tr>
            </a:tbl>
          </a:graphicData>
        </a:graphic>
      </p:graphicFrame>
    </p:spTree>
    <p:extLst>
      <p:ext uri="{BB962C8B-B14F-4D97-AF65-F5344CB8AC3E}">
        <p14:creationId xmlns:p14="http://schemas.microsoft.com/office/powerpoint/2010/main" val="156799659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623454" y="605849"/>
            <a:ext cx="7162800" cy="693738"/>
          </a:xfrm>
        </p:spPr>
        <p:txBody>
          <a:bodyPr/>
          <a:lstStyle/>
          <a:p>
            <a:pPr eaLnBrk="1" hangingPunct="1"/>
            <a:r>
              <a:rPr lang="de-AT" altLang="de-DE" dirty="0" smtClean="0">
                <a:latin typeface="Arial" panose="020B0604020202020204" pitchFamily="34" charset="0"/>
                <a:ea typeface="ＭＳ Ｐゴシック" pitchFamily="34" charset="-128"/>
                <a:cs typeface="Arial" panose="020B0604020202020204" pitchFamily="34" charset="0"/>
              </a:rPr>
              <a:t>INHALTLICHER BERICHT</a:t>
            </a:r>
          </a:p>
        </p:txBody>
      </p:sp>
      <p:sp>
        <p:nvSpPr>
          <p:cNvPr id="38916" name="Rectangle 3"/>
          <p:cNvSpPr>
            <a:spLocks noGrp="1" noChangeArrowheads="1"/>
          </p:cNvSpPr>
          <p:nvPr>
            <p:ph type="body" idx="1"/>
          </p:nvPr>
        </p:nvSpPr>
        <p:spPr>
          <a:xfrm>
            <a:off x="521493" y="2660650"/>
            <a:ext cx="8101013" cy="4197350"/>
          </a:xfrm>
        </p:spPr>
        <p:txBody>
          <a:bodyPr/>
          <a:lstStyle/>
          <a:p>
            <a:pPr eaLnBrk="1" hangingPunct="1">
              <a:lnSpc>
                <a:spcPct val="150000"/>
              </a:lnSpc>
            </a:pPr>
            <a:r>
              <a:rPr lang="de-DE" altLang="de-DE" sz="1800" b="1" dirty="0" smtClean="0">
                <a:solidFill>
                  <a:srgbClr val="E34723"/>
                </a:solidFill>
                <a:latin typeface="Arial" panose="020B0604020202020204" pitchFamily="34" charset="0"/>
                <a:ea typeface="ＭＳ Ｐゴシック" pitchFamily="34" charset="-128"/>
                <a:cs typeface="Arial" panose="020B0604020202020204" pitchFamily="34" charset="0"/>
              </a:rPr>
              <a:t>Was ist bei der Erstellung der inhaltlichen Berichte zu beachten?</a:t>
            </a:r>
          </a:p>
          <a:p>
            <a:pPr eaLnBrk="1" hangingPunct="1">
              <a:lnSpc>
                <a:spcPct val="150000"/>
              </a:lnSpc>
              <a:buClr>
                <a:srgbClr val="E34723"/>
              </a:buClr>
              <a:buFontTx/>
              <a:buChar char="•"/>
            </a:pPr>
            <a:r>
              <a:rPr lang="de-DE" altLang="de-DE" sz="1800" dirty="0" smtClean="0">
                <a:latin typeface="Arial" panose="020B0604020202020204" pitchFamily="34" charset="0"/>
                <a:ea typeface="ＭＳ Ｐゴシック" pitchFamily="34" charset="-128"/>
                <a:cs typeface="Arial" panose="020B0604020202020204" pitchFamily="34" charset="0"/>
              </a:rPr>
              <a:t>Nachvollziehbar, übersichtlich, überprüfbar, nach Möglichkeit messbar</a:t>
            </a:r>
          </a:p>
          <a:p>
            <a:pPr eaLnBrk="1" hangingPunct="1">
              <a:lnSpc>
                <a:spcPct val="150000"/>
              </a:lnSpc>
              <a:buClr>
                <a:srgbClr val="E34723"/>
              </a:buClr>
              <a:buFontTx/>
              <a:buChar char="•"/>
            </a:pPr>
            <a:r>
              <a:rPr lang="de-DE" altLang="de-DE" sz="1800" b="1" dirty="0" smtClean="0">
                <a:latin typeface="Arial" panose="020B0604020202020204" pitchFamily="34" charset="0"/>
                <a:ea typeface="ＭＳ Ｐゴシック" pitchFamily="34" charset="-128"/>
                <a:cs typeface="Arial" panose="020B0604020202020204" pitchFamily="34" charset="0"/>
              </a:rPr>
              <a:t>Klarer Bezug</a:t>
            </a:r>
            <a:r>
              <a:rPr lang="de-DE" altLang="de-DE" sz="1800" dirty="0" smtClean="0">
                <a:latin typeface="Arial" panose="020B0604020202020204" pitchFamily="34" charset="0"/>
                <a:ea typeface="ＭＳ Ｐゴシック" pitchFamily="34" charset="-128"/>
                <a:cs typeface="Arial" panose="020B0604020202020204" pitchFamily="34" charset="0"/>
              </a:rPr>
              <a:t> zum Förderungsantrag</a:t>
            </a:r>
            <a:br>
              <a:rPr lang="de-DE" altLang="de-DE" sz="1800" dirty="0" smtClean="0">
                <a:latin typeface="Arial" panose="020B0604020202020204" pitchFamily="34" charset="0"/>
                <a:ea typeface="ＭＳ Ｐゴシック" pitchFamily="34" charset="-128"/>
                <a:cs typeface="Arial" panose="020B0604020202020204" pitchFamily="34" charset="0"/>
              </a:rPr>
            </a:br>
            <a:r>
              <a:rPr lang="de-AT" altLang="de-DE" sz="1800" dirty="0" smtClean="0">
                <a:latin typeface="Arial" panose="020B0604020202020204" pitchFamily="34" charset="0"/>
                <a:ea typeface="ＭＳ Ｐゴシック" pitchFamily="34" charset="-128"/>
                <a:cs typeface="Arial" panose="020B0604020202020204" pitchFamily="34" charset="0"/>
              </a:rPr>
              <a:t>Darstellungsform des Förderungsantrags beibehalten</a:t>
            </a:r>
            <a:br>
              <a:rPr lang="de-AT" altLang="de-DE" sz="1800" dirty="0" smtClean="0">
                <a:latin typeface="Arial" panose="020B0604020202020204" pitchFamily="34" charset="0"/>
                <a:ea typeface="ＭＳ Ｐゴシック" pitchFamily="34" charset="-128"/>
                <a:cs typeface="Arial" panose="020B0604020202020204" pitchFamily="34" charset="0"/>
              </a:rPr>
            </a:br>
            <a:r>
              <a:rPr lang="de-DE" altLang="de-DE" sz="1800" dirty="0" smtClean="0">
                <a:latin typeface="Arial" panose="020B0604020202020204" pitchFamily="34" charset="0"/>
                <a:ea typeface="ＭＳ Ｐゴシック" pitchFamily="34" charset="-128"/>
                <a:cs typeface="Arial" panose="020B0604020202020204" pitchFamily="34" charset="0"/>
              </a:rPr>
              <a:t>Was wurde im Vergleich zum </a:t>
            </a:r>
            <a:r>
              <a:rPr lang="de-AT" altLang="de-DE" sz="1800" dirty="0" smtClean="0">
                <a:latin typeface="Arial" panose="020B0604020202020204" pitchFamily="34" charset="0"/>
                <a:ea typeface="ＭＳ Ｐゴシック" pitchFamily="34" charset="-128"/>
                <a:cs typeface="Arial" panose="020B0604020202020204" pitchFamily="34" charset="0"/>
              </a:rPr>
              <a:t>Förderungsantrag</a:t>
            </a:r>
            <a:r>
              <a:rPr lang="de-DE" altLang="de-DE" sz="1800" dirty="0" smtClean="0">
                <a:latin typeface="Arial" panose="020B0604020202020204" pitchFamily="34" charset="0"/>
                <a:ea typeface="ＭＳ Ｐゴシック" pitchFamily="34" charset="-128"/>
                <a:cs typeface="Arial" panose="020B0604020202020204" pitchFamily="34" charset="0"/>
              </a:rPr>
              <a:t> erreicht, was nicht?</a:t>
            </a:r>
          </a:p>
          <a:p>
            <a:pPr eaLnBrk="1" hangingPunct="1">
              <a:lnSpc>
                <a:spcPct val="150000"/>
              </a:lnSpc>
              <a:buClr>
                <a:srgbClr val="E34723"/>
              </a:buClr>
              <a:buFontTx/>
              <a:buChar char="•"/>
            </a:pPr>
            <a:r>
              <a:rPr lang="de-DE" altLang="de-DE" sz="1800" b="1" dirty="0" smtClean="0">
                <a:latin typeface="Arial" panose="020B0604020202020204" pitchFamily="34" charset="0"/>
                <a:ea typeface="ＭＳ Ｐゴシック" pitchFamily="34" charset="-128"/>
                <a:cs typeface="Arial" panose="020B0604020202020204" pitchFamily="34" charset="0"/>
              </a:rPr>
              <a:t>Klare Darstellung der Abweichungen</a:t>
            </a:r>
            <a:r>
              <a:rPr lang="de-DE" altLang="de-DE" sz="1800" dirty="0" smtClean="0">
                <a:latin typeface="Arial" panose="020B0604020202020204" pitchFamily="34" charset="0"/>
                <a:ea typeface="ＭＳ Ｐゴシック" pitchFamily="34" charset="-128"/>
                <a:cs typeface="Arial" panose="020B0604020202020204" pitchFamily="34" charset="0"/>
              </a:rPr>
              <a:t> zum </a:t>
            </a:r>
            <a:r>
              <a:rPr lang="de-AT" altLang="de-DE" sz="1800" dirty="0" smtClean="0">
                <a:latin typeface="Arial" panose="020B0604020202020204" pitchFamily="34" charset="0"/>
                <a:ea typeface="ＭＳ Ｐゴシック" pitchFamily="34" charset="-128"/>
                <a:cs typeface="Arial" panose="020B0604020202020204" pitchFamily="34" charset="0"/>
              </a:rPr>
              <a:t>Förderungsantrag</a:t>
            </a:r>
            <a:r>
              <a:rPr lang="de-DE" altLang="de-DE" sz="1800" dirty="0" smtClean="0">
                <a:latin typeface="Arial" panose="020B0604020202020204" pitchFamily="34" charset="0"/>
                <a:ea typeface="ＭＳ Ｐゴシック" pitchFamily="34" charset="-128"/>
                <a:cs typeface="Arial" panose="020B0604020202020204" pitchFamily="34" charset="0"/>
              </a:rPr>
              <a:t> </a:t>
            </a:r>
            <a:br>
              <a:rPr lang="de-DE" altLang="de-DE" sz="1800" dirty="0" smtClean="0">
                <a:latin typeface="Arial" panose="020B0604020202020204" pitchFamily="34" charset="0"/>
                <a:ea typeface="ＭＳ Ｐゴシック" pitchFamily="34" charset="-128"/>
                <a:cs typeface="Arial" panose="020B0604020202020204" pitchFamily="34" charset="0"/>
              </a:rPr>
            </a:br>
            <a:r>
              <a:rPr lang="de-DE" altLang="de-DE" sz="1800" dirty="0" smtClean="0">
                <a:latin typeface="Arial" panose="020B0604020202020204" pitchFamily="34" charset="0"/>
                <a:ea typeface="ＭＳ Ｐゴシック" pitchFamily="34" charset="-128"/>
                <a:cs typeface="Arial" panose="020B0604020202020204" pitchFamily="34" charset="0"/>
              </a:rPr>
              <a:t>Warum? Konsequenzen? Muss die Planung geändert werden?</a:t>
            </a:r>
          </a:p>
          <a:p>
            <a:pPr eaLnBrk="1" hangingPunct="1">
              <a:lnSpc>
                <a:spcPct val="150000"/>
              </a:lnSpc>
              <a:buClr>
                <a:srgbClr val="E34723"/>
              </a:buClr>
              <a:buFontTx/>
              <a:buChar char="•"/>
            </a:pPr>
            <a:r>
              <a:rPr lang="de-DE" altLang="de-DE" sz="1800" dirty="0" smtClean="0">
                <a:latin typeface="Arial" panose="020B0604020202020204" pitchFamily="34" charset="0"/>
                <a:ea typeface="ＭＳ Ｐゴシック" pitchFamily="34" charset="-128"/>
                <a:cs typeface="Arial" panose="020B0604020202020204" pitchFamily="34" charset="0"/>
              </a:rPr>
              <a:t>Ggf. Darstellung, wie Auflagen während der Projektlaufzeit erfüllt werden.</a:t>
            </a:r>
          </a:p>
          <a:p>
            <a:pPr lvl="1">
              <a:lnSpc>
                <a:spcPct val="150000"/>
              </a:lnSpc>
              <a:defRPr/>
            </a:pPr>
            <a:r>
              <a:rPr lang="de-DE" sz="1800" dirty="0">
                <a:cs typeface="ＭＳ Ｐゴシック" charset="0"/>
              </a:rPr>
              <a:t>Ausführliche Erläuterung </a:t>
            </a:r>
            <a:r>
              <a:rPr lang="de-DE" sz="1800" dirty="0" smtClean="0">
                <a:cs typeface="ＭＳ Ｐゴシック" charset="0"/>
              </a:rPr>
              <a:t>zur Ist-Abrechnung</a:t>
            </a:r>
            <a:endParaRPr lang="de-DE" sz="1800" dirty="0">
              <a:cs typeface="ＭＳ Ｐゴシック" charset="0"/>
            </a:endParaRPr>
          </a:p>
          <a:p>
            <a:pPr marL="0" lvl="1" indent="0">
              <a:buNone/>
              <a:defRPr/>
            </a:pPr>
            <a:endParaRPr lang="de-DE" sz="2000" dirty="0">
              <a:cs typeface="ＭＳ Ｐゴシック" charset="0"/>
            </a:endParaRPr>
          </a:p>
          <a:p>
            <a:pPr eaLnBrk="1" hangingPunct="1">
              <a:lnSpc>
                <a:spcPct val="150000"/>
              </a:lnSpc>
              <a:buClr>
                <a:srgbClr val="E34723"/>
              </a:buClr>
              <a:buFontTx/>
              <a:buChar char="•"/>
            </a:pPr>
            <a:endParaRPr lang="de-DE" altLang="de-DE" sz="1800" dirty="0" smtClean="0">
              <a:latin typeface="Arial" panose="020B0604020202020204" pitchFamily="34" charset="0"/>
              <a:ea typeface="ＭＳ Ｐゴシック" pitchFamily="34" charset="-128"/>
              <a:cs typeface="Arial" panose="020B0604020202020204" pitchFamily="34" charset="0"/>
            </a:endParaRPr>
          </a:p>
          <a:p>
            <a:pPr eaLnBrk="1" hangingPunct="1">
              <a:lnSpc>
                <a:spcPct val="150000"/>
              </a:lnSpc>
              <a:buClr>
                <a:srgbClr val="E34723"/>
              </a:buClr>
              <a:buFontTx/>
              <a:buChar char="•"/>
            </a:pPr>
            <a:endParaRPr lang="de-DE" altLang="de-DE" sz="1800" dirty="0" smtClean="0">
              <a:latin typeface="Arial" panose="020B0604020202020204" pitchFamily="34" charset="0"/>
              <a:ea typeface="ＭＳ Ｐゴシック" pitchFamily="34" charset="-128"/>
              <a:cs typeface="Arial" panose="020B0604020202020204" pitchFamily="34" charset="0"/>
            </a:endParaRPr>
          </a:p>
          <a:p>
            <a:pPr eaLnBrk="1" hangingPunct="1">
              <a:lnSpc>
                <a:spcPct val="150000"/>
              </a:lnSpc>
              <a:buClr>
                <a:schemeClr val="hlink"/>
              </a:buClr>
              <a:buFontTx/>
              <a:buChar char="•"/>
            </a:pPr>
            <a:endParaRPr lang="de-DE" altLang="de-DE" sz="1800" dirty="0" smtClean="0">
              <a:latin typeface="MetaCorr" pitchFamily="34" charset="0"/>
              <a:ea typeface="ＭＳ Ｐゴシック" pitchFamily="34" charset="-128"/>
            </a:endParaRPr>
          </a:p>
          <a:p>
            <a:pPr eaLnBrk="1" hangingPunct="1">
              <a:lnSpc>
                <a:spcPct val="150000"/>
              </a:lnSpc>
              <a:buFontTx/>
              <a:buChar char="•"/>
            </a:pPr>
            <a:endParaRPr lang="de-DE" altLang="de-DE" sz="1600" dirty="0" smtClean="0">
              <a:latin typeface="MetaCorr" pitchFamily="34" charset="0"/>
              <a:ea typeface="ＭＳ Ｐゴシック" pitchFamily="34" charset="-128"/>
            </a:endParaRPr>
          </a:p>
        </p:txBody>
      </p:sp>
    </p:spTree>
    <p:extLst>
      <p:ext uri="{BB962C8B-B14F-4D97-AF65-F5344CB8AC3E}">
        <p14:creationId xmlns:p14="http://schemas.microsoft.com/office/powerpoint/2010/main" val="32196240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450850"/>
            <a:ext cx="5982342" cy="771525"/>
          </a:xfrm>
        </p:spPr>
        <p:txBody>
          <a:bodyPr rtlCol="0">
            <a:noAutofit/>
          </a:bodyPr>
          <a:lstStyle/>
          <a:p>
            <a:pPr fontAlgn="auto">
              <a:spcAft>
                <a:spcPts val="0"/>
              </a:spcAft>
              <a:defRPr/>
            </a:pPr>
            <a:r>
              <a:rPr lang="de-DE" cap="all" dirty="0" smtClean="0">
                <a:ea typeface="+mj-ea"/>
                <a:cs typeface="+mj-cs"/>
              </a:rPr>
              <a:t>Berichtsübermittlung</a:t>
            </a:r>
            <a:endParaRPr lang="de-DE" cap="all" dirty="0">
              <a:ea typeface="+mj-ea"/>
              <a:cs typeface="+mj-cs"/>
            </a:endParaRPr>
          </a:p>
        </p:txBody>
      </p:sp>
      <p:sp>
        <p:nvSpPr>
          <p:cNvPr id="5124" name="Foliennummernplatzhalter 2"/>
          <p:cNvSpPr>
            <a:spLocks noGrp="1"/>
          </p:cNvSpPr>
          <p:nvPr>
            <p:ph type="sldNum" sz="quarter" idx="1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3F016B1-6631-443A-8CEB-81D3AFBDBD6E}" type="slidenum">
              <a:rPr lang="de-DE" smtClean="0"/>
              <a:pPr eaLnBrk="1" hangingPunct="1"/>
              <a:t>35</a:t>
            </a:fld>
            <a:endParaRPr lang="de-DE" smtClean="0"/>
          </a:p>
        </p:txBody>
      </p:sp>
      <p:sp>
        <p:nvSpPr>
          <p:cNvPr id="5126"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e-DE" sz="1200" dirty="0">
              <a:solidFill>
                <a:srgbClr val="565656"/>
              </a:solidFill>
            </a:endParaRPr>
          </a:p>
        </p:txBody>
      </p:sp>
      <p:sp>
        <p:nvSpPr>
          <p:cNvPr id="8" name="Rectangle 3"/>
          <p:cNvSpPr txBox="1">
            <a:spLocks noChangeArrowheads="1"/>
          </p:cNvSpPr>
          <p:nvPr/>
        </p:nvSpPr>
        <p:spPr>
          <a:xfrm>
            <a:off x="684211" y="2297218"/>
            <a:ext cx="7913689" cy="3839086"/>
          </a:xfrm>
          <a:prstGeom prst="rect">
            <a:avLst/>
          </a:prstGeom>
        </p:spPr>
        <p:txBody>
          <a:bodyPr/>
          <a:lstStyle>
            <a:lvl1pPr marL="342900" indent="-342900" algn="l" defTabSz="457200" rtl="0" eaLnBrk="1" fontAlgn="base" hangingPunct="1">
              <a:spcBef>
                <a:spcPct val="0"/>
              </a:spcBef>
              <a:spcAft>
                <a:spcPct val="0"/>
              </a:spcAft>
              <a:buClr>
                <a:schemeClr val="accent1"/>
              </a:buClr>
              <a:buSzPct val="100000"/>
              <a:defRPr sz="2200" kern="1200">
                <a:solidFill>
                  <a:schemeClr val="tx1"/>
                </a:solidFill>
                <a:latin typeface="Arial"/>
                <a:ea typeface="ＭＳ Ｐゴシック" charset="0"/>
                <a:cs typeface="ＭＳ Ｐゴシック" charset="0"/>
              </a:defRPr>
            </a:lvl1pPr>
            <a:lvl2pPr marL="342900"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2pPr>
            <a:lvl3pPr marL="701675"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3pPr>
            <a:lvl4pPr marL="1060450"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4pPr>
            <a:lvl5pPr marL="1422400" indent="-342900" algn="l" defTabSz="457200" rtl="0" eaLnBrk="1" fontAlgn="base" hangingPunct="1">
              <a:spcBef>
                <a:spcPct val="0"/>
              </a:spcBef>
              <a:spcAft>
                <a:spcPct val="0"/>
              </a:spcAft>
              <a:buClr>
                <a:schemeClr val="accent1"/>
              </a:buClr>
              <a:buSzPct val="100000"/>
              <a:buFont typeface="Arial" charset="0"/>
              <a:buChar char="•"/>
              <a:defRPr sz="2200" kern="1200">
                <a:solidFill>
                  <a:schemeClr val="tx1"/>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Tx/>
              <a:buChar char="–"/>
            </a:pPr>
            <a:endParaRPr lang="de-DE" sz="2000" dirty="0" smtClean="0"/>
          </a:p>
          <a:p>
            <a:pPr>
              <a:buFontTx/>
              <a:buChar char="•"/>
            </a:pPr>
            <a:r>
              <a:rPr lang="de-DE" sz="2000" dirty="0"/>
              <a:t>Die gesamte </a:t>
            </a:r>
            <a:r>
              <a:rPr lang="de-DE" sz="2000" dirty="0" smtClean="0"/>
              <a:t>schriftliche Kommunikation </a:t>
            </a:r>
            <a:r>
              <a:rPr lang="de-DE" sz="2000" dirty="0"/>
              <a:t>zum Projekt erfolgt via </a:t>
            </a:r>
            <a:r>
              <a:rPr lang="de-DE" sz="2000" dirty="0" err="1" smtClean="0"/>
              <a:t>eCall</a:t>
            </a:r>
            <a:endParaRPr lang="de-DE" sz="2000" dirty="0" smtClean="0"/>
          </a:p>
          <a:p>
            <a:pPr marL="0" indent="0"/>
            <a:endParaRPr lang="de-DE" sz="2000" dirty="0"/>
          </a:p>
          <a:p>
            <a:pPr>
              <a:buFontTx/>
              <a:buChar char="•"/>
            </a:pPr>
            <a:r>
              <a:rPr lang="de-DE" sz="2000" dirty="0" smtClean="0"/>
              <a:t>Uploads aller Berichte im </a:t>
            </a:r>
            <a:r>
              <a:rPr lang="de-DE" sz="2000" dirty="0" err="1" smtClean="0"/>
              <a:t>eCall</a:t>
            </a:r>
            <a:r>
              <a:rPr lang="de-DE" sz="2000" dirty="0" smtClean="0"/>
              <a:t> </a:t>
            </a:r>
            <a:r>
              <a:rPr lang="de-DE" sz="2000" dirty="0" smtClean="0">
                <a:sym typeface="Wingdings" panose="05000000000000000000" pitchFamily="2" charset="2"/>
              </a:rPr>
              <a:t> im Anschluss auf „Abschluss“ und „Einreichung abschicken“  erst dann ist der Bericht eingereicht</a:t>
            </a:r>
            <a:r>
              <a:rPr lang="de-DE" sz="2000" dirty="0" smtClean="0"/>
              <a:t/>
            </a:r>
            <a:br>
              <a:rPr lang="de-DE" sz="2000" dirty="0" smtClean="0"/>
            </a:br>
            <a:r>
              <a:rPr lang="de-DE" sz="2000" dirty="0" smtClean="0">
                <a:hlinkClick r:id="rId3"/>
              </a:rPr>
              <a:t>https://ecall.ffg.at</a:t>
            </a:r>
            <a:endParaRPr lang="de-DE" sz="2000" dirty="0" smtClean="0"/>
          </a:p>
          <a:p>
            <a:pPr lvl="1"/>
            <a:endParaRPr lang="de-DE" sz="2000" dirty="0" smtClean="0">
              <a:solidFill>
                <a:srgbClr val="FF3300"/>
              </a:solidFill>
            </a:endParaRPr>
          </a:p>
        </p:txBody>
      </p:sp>
      <p:sp>
        <p:nvSpPr>
          <p:cNvPr id="9" name="Fußzeilenplatzhalter 4"/>
          <p:cNvSpPr>
            <a:spLocks noGrp="1"/>
          </p:cNvSpPr>
          <p:nvPr>
            <p:ph type="ftr" sz="quarter" idx="4294967295"/>
          </p:nvPr>
        </p:nvSpPr>
        <p:spPr>
          <a:xfrm>
            <a:off x="531813" y="6443663"/>
            <a:ext cx="5711825" cy="365125"/>
          </a:xfrm>
          <a:prstGeom prst="rect">
            <a:avLst/>
          </a:prstGeom>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800" dirty="0" smtClean="0">
                <a:solidFill>
                  <a:srgbClr val="565656"/>
                </a:solidFill>
              </a:rPr>
              <a:t>Österreichische Forschungsförderungsgesellschaft | Sensengasse 1 | 1090 Wien | www.ffg.at</a:t>
            </a:r>
          </a:p>
        </p:txBody>
      </p:sp>
    </p:spTree>
    <p:extLst>
      <p:ext uri="{BB962C8B-B14F-4D97-AF65-F5344CB8AC3E}">
        <p14:creationId xmlns:p14="http://schemas.microsoft.com/office/powerpoint/2010/main" val="919198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9"/>
          <p:cNvSpPr>
            <a:spLocks noGrp="1" noChangeArrowheads="1"/>
          </p:cNvSpPr>
          <p:nvPr>
            <p:ph type="body" idx="1"/>
          </p:nvPr>
        </p:nvSpPr>
        <p:spPr>
          <a:xfrm>
            <a:off x="701675" y="1665288"/>
            <a:ext cx="8101013" cy="4464050"/>
          </a:xfrm>
          <a:noFill/>
        </p:spPr>
        <p:txBody>
          <a:bodyPr/>
          <a:lstStyle/>
          <a:p>
            <a:pPr lvl="1"/>
            <a:r>
              <a:rPr lang="de-DE" dirty="0">
                <a:latin typeface="Arial" charset="0"/>
                <a:ea typeface="ＭＳ Ｐゴシック" pitchFamily="34" charset="-128"/>
              </a:rPr>
              <a:t>Eintritt / Ausfall von </a:t>
            </a:r>
            <a:r>
              <a:rPr lang="de-DE" dirty="0" err="1">
                <a:latin typeface="Arial" charset="0"/>
                <a:ea typeface="ＭＳ Ｐゴシック" pitchFamily="34" charset="-128"/>
              </a:rPr>
              <a:t>PartnerInnen</a:t>
            </a:r>
            <a:endParaRPr lang="de-DE" dirty="0">
              <a:latin typeface="Arial" charset="0"/>
              <a:ea typeface="ＭＳ Ｐゴシック" pitchFamily="34" charset="-128"/>
            </a:endParaRPr>
          </a:p>
          <a:p>
            <a:pPr lvl="1"/>
            <a:endParaRPr lang="de-DE" dirty="0">
              <a:latin typeface="Arial" charset="0"/>
              <a:ea typeface="ＭＳ Ｐゴシック" pitchFamily="34" charset="-128"/>
            </a:endParaRPr>
          </a:p>
          <a:p>
            <a:pPr lvl="1"/>
            <a:r>
              <a:rPr lang="de-DE" dirty="0">
                <a:latin typeface="Arial" charset="0"/>
                <a:ea typeface="ＭＳ Ｐゴシック" pitchFamily="34" charset="-128"/>
              </a:rPr>
              <a:t>Änderung bzw. Ausfall von </a:t>
            </a:r>
            <a:r>
              <a:rPr lang="de-DE" dirty="0" smtClean="0">
                <a:latin typeface="Arial" charset="0"/>
                <a:ea typeface="ＭＳ Ｐゴシック" pitchFamily="34" charset="-128"/>
              </a:rPr>
              <a:t>Schlüsselpersonen</a:t>
            </a:r>
          </a:p>
          <a:p>
            <a:pPr lvl="1"/>
            <a:endParaRPr lang="de-DE" dirty="0">
              <a:latin typeface="Arial" charset="0"/>
              <a:ea typeface="ＭＳ Ｐゴシック" pitchFamily="34" charset="-128"/>
            </a:endParaRPr>
          </a:p>
          <a:p>
            <a:pPr lvl="1"/>
            <a:r>
              <a:rPr lang="de-DE" dirty="0" smtClean="0">
                <a:latin typeface="Arial" charset="0"/>
                <a:ea typeface="ＭＳ Ｐゴシック" pitchFamily="34" charset="-128"/>
              </a:rPr>
              <a:t>Kostenumschichtungen</a:t>
            </a:r>
            <a:endParaRPr lang="de-DE" dirty="0">
              <a:latin typeface="Arial" charset="0"/>
              <a:ea typeface="ＭＳ Ｐゴシック" pitchFamily="34" charset="-128"/>
            </a:endParaRPr>
          </a:p>
          <a:p>
            <a:pPr eaLnBrk="1" hangingPunct="1">
              <a:buClr>
                <a:srgbClr val="FF320F"/>
              </a:buClr>
            </a:pPr>
            <a:endParaRPr lang="de-DE" sz="2400" dirty="0" smtClean="0"/>
          </a:p>
          <a:p>
            <a:pPr eaLnBrk="1" hangingPunct="1">
              <a:buClr>
                <a:srgbClr val="FF320F"/>
              </a:buClr>
            </a:pPr>
            <a:endParaRPr lang="de-DE" sz="2400" dirty="0"/>
          </a:p>
          <a:p>
            <a:pPr eaLnBrk="1" hangingPunct="1">
              <a:buClr>
                <a:srgbClr val="FF320F"/>
              </a:buClr>
            </a:pPr>
            <a:endParaRPr lang="de-DE" sz="2400" dirty="0" smtClean="0"/>
          </a:p>
        </p:txBody>
      </p:sp>
      <p:sp>
        <p:nvSpPr>
          <p:cNvPr id="4" name="Titel 1"/>
          <p:cNvSpPr txBox="1">
            <a:spLocks/>
          </p:cNvSpPr>
          <p:nvPr/>
        </p:nvSpPr>
        <p:spPr bwMode="auto">
          <a:xfrm>
            <a:off x="531812" y="450850"/>
            <a:ext cx="572120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algn="l" defTabSz="457200" rtl="0" eaLnBrk="1" fontAlgn="base" hangingPunct="1">
              <a:lnSpc>
                <a:spcPts val="2400"/>
              </a:lnSpc>
              <a:spcBef>
                <a:spcPct val="0"/>
              </a:spcBef>
              <a:spcAft>
                <a:spcPct val="0"/>
              </a:spcAft>
              <a:buClr>
                <a:schemeClr val="accent1"/>
              </a:buClr>
              <a:defRPr sz="2200" kern="1200">
                <a:solidFill>
                  <a:schemeClr val="accent1"/>
                </a:solidFill>
                <a:latin typeface="Arial"/>
                <a:ea typeface="ＭＳ Ｐゴシック" charset="0"/>
                <a:cs typeface="ＭＳ Ｐゴシック" charset="0"/>
              </a:defRPr>
            </a:lvl1pPr>
            <a:lvl2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2pPr>
            <a:lvl3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3pPr>
            <a:lvl4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4pPr>
            <a:lvl5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5pPr>
            <a:lvl6pPr marL="4572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6pPr>
            <a:lvl7pPr marL="9144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7pPr>
            <a:lvl8pPr marL="13716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8pPr>
            <a:lvl9pPr marL="18288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9pPr>
          </a:lstStyle>
          <a:p>
            <a:pPr fontAlgn="auto">
              <a:spcAft>
                <a:spcPts val="0"/>
              </a:spcAft>
              <a:defRPr/>
            </a:pPr>
            <a:r>
              <a:rPr lang="de-AT" cap="all" dirty="0">
                <a:ea typeface="+mj-ea"/>
                <a:cs typeface="+mj-cs"/>
              </a:rPr>
              <a:t>Was ist mit der </a:t>
            </a:r>
            <a:r>
              <a:rPr lang="de-AT" cap="all" dirty="0" smtClean="0">
                <a:ea typeface="+mj-ea"/>
                <a:cs typeface="+mj-cs"/>
              </a:rPr>
              <a:t>FFG abzustimmen</a:t>
            </a:r>
            <a:r>
              <a:rPr lang="de-AT" cap="all" dirty="0">
                <a:ea typeface="+mj-ea"/>
                <a:cs typeface="+mj-cs"/>
              </a:rPr>
              <a:t>? </a:t>
            </a:r>
            <a:endParaRPr lang="de-DE" cap="all" dirty="0">
              <a:ea typeface="+mj-ea"/>
              <a:cs typeface="+mj-cs"/>
            </a:endParaRPr>
          </a:p>
        </p:txBody>
      </p:sp>
      <p:sp>
        <p:nvSpPr>
          <p:cNvPr id="5" name="Fußzeilenplatzhalter 4"/>
          <p:cNvSpPr txBox="1">
            <a:spLocks/>
          </p:cNvSpPr>
          <p:nvPr/>
        </p:nvSpPr>
        <p:spPr>
          <a:xfrm>
            <a:off x="531813" y="6443663"/>
            <a:ext cx="5711825" cy="365125"/>
          </a:xfrm>
          <a:prstGeom prst="rect">
            <a:avLst/>
          </a:prstGeom>
          <a:noFill/>
          <a:ln/>
        </p:spPr>
        <p:txBody>
          <a:bodyPr/>
          <a:lstStyle>
            <a:defPPr>
              <a:defRPr lang="de-DE"/>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r>
              <a:rPr lang="de-DE" sz="800" dirty="0" smtClean="0">
                <a:solidFill>
                  <a:srgbClr val="565656"/>
                </a:solidFill>
              </a:rPr>
              <a:t>Österreichische Forschungsförderungsgesellschaft | Sensengasse 1 | 1090 Wien | www.ffg.at</a:t>
            </a:r>
          </a:p>
        </p:txBody>
      </p:sp>
    </p:spTree>
    <p:extLst>
      <p:ext uri="{BB962C8B-B14F-4D97-AF65-F5344CB8AC3E}">
        <p14:creationId xmlns:p14="http://schemas.microsoft.com/office/powerpoint/2010/main" val="273410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9"/>
          <p:cNvSpPr>
            <a:spLocks noGrp="1" noChangeArrowheads="1"/>
          </p:cNvSpPr>
          <p:nvPr>
            <p:ph type="body" idx="1"/>
          </p:nvPr>
        </p:nvSpPr>
        <p:spPr>
          <a:xfrm>
            <a:off x="521493" y="2001260"/>
            <a:ext cx="8101013" cy="4789055"/>
          </a:xfrm>
          <a:noFill/>
        </p:spPr>
        <p:txBody>
          <a:bodyPr/>
          <a:lstStyle/>
          <a:p>
            <a:pPr marL="0" lvl="1" indent="0">
              <a:buNone/>
            </a:pPr>
            <a:r>
              <a:rPr lang="de-DE" sz="2000" b="1" dirty="0" smtClean="0">
                <a:latin typeface="Arial" charset="0"/>
                <a:ea typeface="ＭＳ Ｐゴシック" pitchFamily="34" charset="-128"/>
              </a:rPr>
              <a:t>Kostenumschichtungen:</a:t>
            </a:r>
          </a:p>
          <a:p>
            <a:pPr marL="0" lvl="1" indent="0">
              <a:buNone/>
            </a:pPr>
            <a:endParaRPr lang="de-DE" sz="2000" b="1" dirty="0" smtClean="0">
              <a:latin typeface="Arial" charset="0"/>
              <a:ea typeface="ＭＳ Ｐゴシック" pitchFamily="34" charset="-128"/>
            </a:endParaRPr>
          </a:p>
          <a:p>
            <a:pPr lvl="1"/>
            <a:r>
              <a:rPr lang="de-DE" sz="2000" dirty="0" smtClean="0">
                <a:latin typeface="Arial" charset="0"/>
                <a:ea typeface="ＭＳ Ｐゴシック" pitchFamily="34" charset="-128"/>
              </a:rPr>
              <a:t>Kostenumschichtungen sind </a:t>
            </a:r>
            <a:r>
              <a:rPr lang="de-AT" sz="2000" dirty="0" smtClean="0"/>
              <a:t>im </a:t>
            </a:r>
            <a:r>
              <a:rPr lang="de-AT" sz="2000" b="1" dirty="0" smtClean="0"/>
              <a:t>inhaltlichen Zwischenbericht/Endbericht </a:t>
            </a:r>
            <a:r>
              <a:rPr lang="de-AT" sz="2000" dirty="0" smtClean="0"/>
              <a:t>unter </a:t>
            </a:r>
            <a:r>
              <a:rPr lang="de-AT" sz="2000" dirty="0"/>
              <a:t>Punkt </a:t>
            </a:r>
            <a:r>
              <a:rPr lang="de-AT" sz="2000" dirty="0" smtClean="0"/>
              <a:t>„</a:t>
            </a:r>
            <a:r>
              <a:rPr lang="de-AT" sz="2000" b="1" dirty="0"/>
              <a:t>Erläuterungen zu Kosten &amp; </a:t>
            </a:r>
            <a:r>
              <a:rPr lang="de-AT" sz="2000" b="1" dirty="0" smtClean="0"/>
              <a:t>Finanzierung</a:t>
            </a:r>
            <a:r>
              <a:rPr lang="de-AT" sz="2000" dirty="0"/>
              <a:t> </a:t>
            </a:r>
            <a:r>
              <a:rPr lang="de-AT" sz="2000" dirty="0" smtClean="0"/>
              <a:t>zu beantragen </a:t>
            </a:r>
            <a:r>
              <a:rPr lang="de-AT" sz="2000" dirty="0"/>
              <a:t>und </a:t>
            </a:r>
            <a:r>
              <a:rPr lang="de-AT" sz="2000" dirty="0" smtClean="0"/>
              <a:t>begründen </a:t>
            </a:r>
            <a:endParaRPr lang="de-DE" sz="2000" dirty="0">
              <a:latin typeface="Arial" charset="0"/>
              <a:ea typeface="ＭＳ Ｐゴシック" pitchFamily="34" charset="-128"/>
            </a:endParaRPr>
          </a:p>
          <a:p>
            <a:pPr lvl="1"/>
            <a:endParaRPr lang="de-DE" sz="2000" dirty="0">
              <a:latin typeface="Arial" charset="0"/>
              <a:ea typeface="ＭＳ Ｐゴシック" pitchFamily="34" charset="-128"/>
            </a:endParaRPr>
          </a:p>
          <a:p>
            <a:pPr lvl="1"/>
            <a:r>
              <a:rPr lang="de-AT" sz="2000" dirty="0" smtClean="0">
                <a:latin typeface="Arial" charset="0"/>
                <a:ea typeface="ＭＳ Ｐゴシック" pitchFamily="34" charset="-128"/>
              </a:rPr>
              <a:t>Kommt </a:t>
            </a:r>
            <a:r>
              <a:rPr lang="de-AT" sz="2000" dirty="0">
                <a:latin typeface="Arial" charset="0"/>
                <a:ea typeface="ＭＳ Ｐゴシック" pitchFamily="34" charset="-128"/>
              </a:rPr>
              <a:t>es zu einer </a:t>
            </a:r>
            <a:r>
              <a:rPr lang="de-AT" sz="2000" b="1" dirty="0">
                <a:latin typeface="Arial" charset="0"/>
                <a:ea typeface="ＭＳ Ｐゴシック" pitchFamily="34" charset="-128"/>
              </a:rPr>
              <a:t>größeren </a:t>
            </a:r>
            <a:r>
              <a:rPr lang="de-AT" sz="2000" b="1" dirty="0" smtClean="0">
                <a:latin typeface="Arial" charset="0"/>
                <a:ea typeface="ＭＳ Ｐゴシック" pitchFamily="34" charset="-128"/>
              </a:rPr>
              <a:t>Kostenumschichtung</a:t>
            </a:r>
            <a:r>
              <a:rPr lang="de-AT" sz="2000" dirty="0" smtClean="0">
                <a:latin typeface="Arial" charset="0"/>
                <a:ea typeface="ＭＳ Ｐゴシック" pitchFamily="34" charset="-128"/>
              </a:rPr>
              <a:t>, so </a:t>
            </a:r>
            <a:r>
              <a:rPr lang="de-AT" sz="2000" dirty="0">
                <a:latin typeface="Arial" charset="0"/>
                <a:ea typeface="ＭＳ Ｐゴシック" pitchFamily="34" charset="-128"/>
              </a:rPr>
              <a:t>ist zusätzlich zu einer Begründung im Bericht die </a:t>
            </a:r>
            <a:r>
              <a:rPr lang="de-AT" sz="2000" b="1" dirty="0">
                <a:latin typeface="Arial" charset="0"/>
                <a:ea typeface="ＭＳ Ｐゴシック" pitchFamily="34" charset="-128"/>
              </a:rPr>
              <a:t>Kostenumschichtungstabelle</a:t>
            </a:r>
            <a:r>
              <a:rPr lang="de-AT" sz="2000" dirty="0">
                <a:latin typeface="Arial" charset="0"/>
                <a:ea typeface="ＭＳ Ｐゴシック" pitchFamily="34" charset="-128"/>
              </a:rPr>
              <a:t> (www.ffg.at/kostenumschichtung) als Anhang zum Bericht </a:t>
            </a:r>
            <a:r>
              <a:rPr lang="de-AT" sz="2000" dirty="0" smtClean="0">
                <a:latin typeface="Arial" charset="0"/>
                <a:ea typeface="ＭＳ Ｐゴシック" pitchFamily="34" charset="-128"/>
              </a:rPr>
              <a:t>hochzuladen</a:t>
            </a:r>
          </a:p>
          <a:p>
            <a:pPr lvl="1"/>
            <a:endParaRPr lang="de-AT" sz="2000" dirty="0">
              <a:latin typeface="Arial" charset="0"/>
              <a:ea typeface="ＭＳ Ｐゴシック" pitchFamily="34" charset="-128"/>
            </a:endParaRPr>
          </a:p>
          <a:p>
            <a:pPr lvl="1"/>
            <a:r>
              <a:rPr lang="de-DE" sz="2000" dirty="0" smtClean="0">
                <a:latin typeface="Arial" charset="0"/>
                <a:ea typeface="ＭＳ Ｐゴシック" pitchFamily="34" charset="-128"/>
              </a:rPr>
              <a:t>Kostenumschichtungen </a:t>
            </a:r>
            <a:r>
              <a:rPr lang="de-DE" sz="2000" dirty="0">
                <a:latin typeface="Arial" charset="0"/>
                <a:ea typeface="ＭＳ Ｐゴシック" pitchFamily="34" charset="-128"/>
              </a:rPr>
              <a:t>d</a:t>
            </a:r>
            <a:r>
              <a:rPr lang="de-DE" sz="2000" dirty="0" smtClean="0">
                <a:latin typeface="Arial" charset="0"/>
                <a:ea typeface="ＭＳ Ｐゴシック" pitchFamily="34" charset="-128"/>
              </a:rPr>
              <a:t>ürfen Auflagen </a:t>
            </a:r>
            <a:r>
              <a:rPr lang="de-DE" sz="2000" dirty="0">
                <a:latin typeface="Arial" charset="0"/>
                <a:ea typeface="ＭＳ Ｐゴシック" pitchFamily="34" charset="-128"/>
              </a:rPr>
              <a:t>/ Kürzungen der Jury nicht widersprechen</a:t>
            </a:r>
          </a:p>
          <a:p>
            <a:pPr eaLnBrk="1" hangingPunct="1">
              <a:buClr>
                <a:srgbClr val="FF320F"/>
              </a:buClr>
            </a:pPr>
            <a:endParaRPr lang="de-DE" sz="2400" dirty="0" smtClean="0"/>
          </a:p>
          <a:p>
            <a:pPr eaLnBrk="1" hangingPunct="1">
              <a:buClr>
                <a:srgbClr val="FF320F"/>
              </a:buClr>
            </a:pPr>
            <a:endParaRPr lang="de-DE" sz="2400" dirty="0"/>
          </a:p>
          <a:p>
            <a:pPr eaLnBrk="1" hangingPunct="1">
              <a:buClr>
                <a:srgbClr val="FF320F"/>
              </a:buClr>
            </a:pPr>
            <a:endParaRPr lang="de-DE" sz="2400" dirty="0" smtClean="0"/>
          </a:p>
        </p:txBody>
      </p:sp>
      <p:sp>
        <p:nvSpPr>
          <p:cNvPr id="4" name="Titel 1"/>
          <p:cNvSpPr txBox="1">
            <a:spLocks/>
          </p:cNvSpPr>
          <p:nvPr/>
        </p:nvSpPr>
        <p:spPr bwMode="auto">
          <a:xfrm>
            <a:off x="531812" y="450850"/>
            <a:ext cx="572120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algn="l" defTabSz="457200" rtl="0" eaLnBrk="1" fontAlgn="base" hangingPunct="1">
              <a:lnSpc>
                <a:spcPts val="2400"/>
              </a:lnSpc>
              <a:spcBef>
                <a:spcPct val="0"/>
              </a:spcBef>
              <a:spcAft>
                <a:spcPct val="0"/>
              </a:spcAft>
              <a:buClr>
                <a:schemeClr val="accent1"/>
              </a:buClr>
              <a:defRPr sz="2200" kern="1200">
                <a:solidFill>
                  <a:schemeClr val="accent1"/>
                </a:solidFill>
                <a:latin typeface="Arial"/>
                <a:ea typeface="ＭＳ Ｐゴシック" charset="0"/>
                <a:cs typeface="ＭＳ Ｐゴシック" charset="0"/>
              </a:defRPr>
            </a:lvl1pPr>
            <a:lvl2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2pPr>
            <a:lvl3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3pPr>
            <a:lvl4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4pPr>
            <a:lvl5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5pPr>
            <a:lvl6pPr marL="4572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6pPr>
            <a:lvl7pPr marL="9144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7pPr>
            <a:lvl8pPr marL="13716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8pPr>
            <a:lvl9pPr marL="18288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9pPr>
          </a:lstStyle>
          <a:p>
            <a:pPr fontAlgn="auto">
              <a:spcAft>
                <a:spcPts val="0"/>
              </a:spcAft>
              <a:defRPr/>
            </a:pPr>
            <a:r>
              <a:rPr lang="de-AT" cap="all" dirty="0">
                <a:ea typeface="+mj-ea"/>
                <a:cs typeface="+mj-cs"/>
              </a:rPr>
              <a:t>Was ist mit der </a:t>
            </a:r>
            <a:r>
              <a:rPr lang="de-AT" cap="all" dirty="0" smtClean="0">
                <a:ea typeface="+mj-ea"/>
                <a:cs typeface="+mj-cs"/>
              </a:rPr>
              <a:t>FFG abzustimmen</a:t>
            </a:r>
            <a:r>
              <a:rPr lang="de-AT" cap="all" dirty="0">
                <a:ea typeface="+mj-ea"/>
                <a:cs typeface="+mj-cs"/>
              </a:rPr>
              <a:t>? </a:t>
            </a:r>
            <a:endParaRPr lang="de-DE" cap="all" dirty="0">
              <a:ea typeface="+mj-ea"/>
              <a:cs typeface="+mj-cs"/>
            </a:endParaRPr>
          </a:p>
        </p:txBody>
      </p:sp>
      <p:sp>
        <p:nvSpPr>
          <p:cNvPr id="5" name="Fußzeilenplatzhalter 4"/>
          <p:cNvSpPr txBox="1">
            <a:spLocks/>
          </p:cNvSpPr>
          <p:nvPr/>
        </p:nvSpPr>
        <p:spPr>
          <a:xfrm>
            <a:off x="531813" y="6443663"/>
            <a:ext cx="5711825" cy="365125"/>
          </a:xfrm>
          <a:prstGeom prst="rect">
            <a:avLst/>
          </a:prstGeom>
          <a:noFill/>
          <a:ln/>
        </p:spPr>
        <p:txBody>
          <a:bodyPr/>
          <a:lstStyle>
            <a:defPPr>
              <a:defRPr lang="de-DE"/>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r>
              <a:rPr lang="de-DE" sz="800" dirty="0" smtClean="0">
                <a:solidFill>
                  <a:srgbClr val="565656"/>
                </a:solidFill>
              </a:rPr>
              <a:t>Österreichische Forschungsförderungsgesellschaft | Sensengasse 1 | 1090 Wien | www.ffg.at</a:t>
            </a:r>
          </a:p>
        </p:txBody>
      </p:sp>
    </p:spTree>
    <p:extLst>
      <p:ext uri="{BB962C8B-B14F-4D97-AF65-F5344CB8AC3E}">
        <p14:creationId xmlns:p14="http://schemas.microsoft.com/office/powerpoint/2010/main" val="1564222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9"/>
          <p:cNvSpPr>
            <a:spLocks noGrp="1" noChangeArrowheads="1"/>
          </p:cNvSpPr>
          <p:nvPr>
            <p:ph type="body" idx="1"/>
          </p:nvPr>
        </p:nvSpPr>
        <p:spPr>
          <a:xfrm>
            <a:off x="406113" y="1921163"/>
            <a:ext cx="8101013" cy="3843771"/>
          </a:xfrm>
        </p:spPr>
        <p:txBody>
          <a:bodyPr/>
          <a:lstStyle/>
          <a:p>
            <a:pPr marL="0" lvl="1" indent="0">
              <a:spcAft>
                <a:spcPts val="0"/>
              </a:spcAft>
              <a:buNone/>
              <a:defRPr/>
            </a:pPr>
            <a:r>
              <a:rPr lang="de-DE" sz="2000" b="1" dirty="0" smtClean="0">
                <a:latin typeface="Arial" charset="0"/>
                <a:ea typeface="ＭＳ Ｐゴシック" pitchFamily="34" charset="-128"/>
              </a:rPr>
              <a:t>Kostenumschichtungen:</a:t>
            </a:r>
          </a:p>
          <a:p>
            <a:pPr marL="0" lvl="1" indent="0">
              <a:spcAft>
                <a:spcPts val="0"/>
              </a:spcAft>
              <a:buNone/>
              <a:defRPr/>
            </a:pPr>
            <a:endParaRPr lang="de-DE" sz="2000" b="1" dirty="0" smtClean="0">
              <a:latin typeface="Arial" charset="0"/>
              <a:ea typeface="ＭＳ Ｐゴシック" pitchFamily="34" charset="-128"/>
            </a:endParaRPr>
          </a:p>
          <a:p>
            <a:pPr lvl="1">
              <a:spcAft>
                <a:spcPts val="0"/>
              </a:spcAft>
              <a:defRPr/>
            </a:pPr>
            <a:r>
              <a:rPr lang="de-DE" sz="2000" dirty="0" smtClean="0">
                <a:latin typeface="Arial" charset="0"/>
                <a:ea typeface="ＭＳ Ｐゴシック" pitchFamily="34" charset="-128"/>
              </a:rPr>
              <a:t>Geringfügige </a:t>
            </a:r>
            <a:r>
              <a:rPr lang="de-DE" sz="2000" dirty="0">
                <a:latin typeface="Arial" charset="0"/>
                <a:ea typeface="ＭＳ Ｐゴシック" pitchFamily="34" charset="-128"/>
              </a:rPr>
              <a:t>Kostenumschichtungen</a:t>
            </a:r>
          </a:p>
          <a:p>
            <a:pPr marL="882650" lvl="2">
              <a:spcAft>
                <a:spcPts val="600"/>
              </a:spcAft>
              <a:defRPr/>
            </a:pPr>
            <a:r>
              <a:rPr lang="de-DE" sz="2000" dirty="0">
                <a:latin typeface="Arial" charset="0"/>
                <a:ea typeface="ＭＳ Ｐゴシック" pitchFamily="34" charset="-128"/>
              </a:rPr>
              <a:t>Innerhalb eines Partners: Beträge unter 15% der Gesamtkosten des jeweiligen Partners oder Beträge unter 15.000 EUR.</a:t>
            </a:r>
          </a:p>
          <a:p>
            <a:pPr marL="882650" lvl="2">
              <a:spcAft>
                <a:spcPts val="600"/>
              </a:spcAft>
              <a:defRPr/>
            </a:pPr>
            <a:r>
              <a:rPr lang="de-DE" sz="2000" dirty="0">
                <a:latin typeface="Arial" charset="0"/>
                <a:ea typeface="ＭＳ Ｐゴシック" pitchFamily="34" charset="-128"/>
              </a:rPr>
              <a:t>Zwischen Partnern: Beträge unter 10% der Gesamtkosten des Projekts und Beträge unter 100.000 EUR.</a:t>
            </a:r>
          </a:p>
          <a:p>
            <a:pPr marL="342900" lvl="1" eaLnBrk="1" hangingPunct="1">
              <a:spcAft>
                <a:spcPts val="600"/>
              </a:spcAft>
              <a:buClr>
                <a:srgbClr val="E34723"/>
              </a:buClr>
              <a:buFont typeface="Arial" pitchFamily="34" charset="0"/>
              <a:buChar char="•"/>
              <a:defRPr/>
            </a:pPr>
            <a:r>
              <a:rPr lang="de-DE" sz="2000" dirty="0" smtClean="0">
                <a:ea typeface="+mn-ea"/>
              </a:rPr>
              <a:t>Größere Kostenumschichtungen sind all jene, die nicht mehr als geringfügig eingestuft werden können. Diese müssen im Zuge der Berichtslegung beantragt werden (im Falle eines Konsortiums mit allen Partnern abzustimmen).</a:t>
            </a:r>
          </a:p>
          <a:p>
            <a:pPr eaLnBrk="1" hangingPunct="1">
              <a:spcAft>
                <a:spcPts val="600"/>
              </a:spcAft>
              <a:buClr>
                <a:srgbClr val="FF320F"/>
              </a:buClr>
              <a:defRPr/>
            </a:pPr>
            <a:endParaRPr lang="de-DE" dirty="0" smtClean="0"/>
          </a:p>
        </p:txBody>
      </p:sp>
      <p:sp>
        <p:nvSpPr>
          <p:cNvPr id="6" name="Titel 1"/>
          <p:cNvSpPr txBox="1">
            <a:spLocks/>
          </p:cNvSpPr>
          <p:nvPr/>
        </p:nvSpPr>
        <p:spPr bwMode="auto">
          <a:xfrm>
            <a:off x="531812" y="450850"/>
            <a:ext cx="572120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algn="l" defTabSz="457200" rtl="0" eaLnBrk="1" fontAlgn="base" hangingPunct="1">
              <a:lnSpc>
                <a:spcPts val="2400"/>
              </a:lnSpc>
              <a:spcBef>
                <a:spcPct val="0"/>
              </a:spcBef>
              <a:spcAft>
                <a:spcPct val="0"/>
              </a:spcAft>
              <a:buClr>
                <a:schemeClr val="accent1"/>
              </a:buClr>
              <a:defRPr sz="2200" kern="1200">
                <a:solidFill>
                  <a:schemeClr val="accent1"/>
                </a:solidFill>
                <a:latin typeface="Arial"/>
                <a:ea typeface="ＭＳ Ｐゴシック" charset="0"/>
                <a:cs typeface="ＭＳ Ｐゴシック" charset="0"/>
              </a:defRPr>
            </a:lvl1pPr>
            <a:lvl2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2pPr>
            <a:lvl3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3pPr>
            <a:lvl4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4pPr>
            <a:lvl5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5pPr>
            <a:lvl6pPr marL="4572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6pPr>
            <a:lvl7pPr marL="9144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7pPr>
            <a:lvl8pPr marL="13716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8pPr>
            <a:lvl9pPr marL="18288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9pPr>
          </a:lstStyle>
          <a:p>
            <a:pPr fontAlgn="auto">
              <a:spcAft>
                <a:spcPts val="0"/>
              </a:spcAft>
              <a:defRPr/>
            </a:pPr>
            <a:r>
              <a:rPr lang="de-AT" cap="all" dirty="0">
                <a:ea typeface="+mj-ea"/>
                <a:cs typeface="+mj-cs"/>
              </a:rPr>
              <a:t>Was ist mit der </a:t>
            </a:r>
            <a:r>
              <a:rPr lang="de-AT" cap="all" dirty="0" smtClean="0">
                <a:ea typeface="+mj-ea"/>
                <a:cs typeface="+mj-cs"/>
              </a:rPr>
              <a:t>FFG abzustimmen</a:t>
            </a:r>
            <a:r>
              <a:rPr lang="de-AT" cap="all" dirty="0">
                <a:ea typeface="+mj-ea"/>
                <a:cs typeface="+mj-cs"/>
              </a:rPr>
              <a:t>? </a:t>
            </a:r>
            <a:endParaRPr lang="de-DE" cap="all" dirty="0">
              <a:ea typeface="+mj-ea"/>
              <a:cs typeface="+mj-cs"/>
            </a:endParaRPr>
          </a:p>
        </p:txBody>
      </p:sp>
      <p:sp>
        <p:nvSpPr>
          <p:cNvPr id="4" name="Fußzeilenplatzhalter 4"/>
          <p:cNvSpPr txBox="1">
            <a:spLocks/>
          </p:cNvSpPr>
          <p:nvPr/>
        </p:nvSpPr>
        <p:spPr>
          <a:xfrm>
            <a:off x="531813" y="6443663"/>
            <a:ext cx="5711825" cy="365125"/>
          </a:xfrm>
          <a:prstGeom prst="rect">
            <a:avLst/>
          </a:prstGeom>
          <a:noFill/>
          <a:ln/>
        </p:spPr>
        <p:txBody>
          <a:bodyPr/>
          <a:lstStyle>
            <a:defPPr>
              <a:defRPr lang="de-DE"/>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r>
              <a:rPr lang="de-DE" sz="800" dirty="0" smtClean="0">
                <a:solidFill>
                  <a:srgbClr val="565656"/>
                </a:solidFill>
              </a:rPr>
              <a:t>Österreichische Forschungsförderungsgesellschaft | Sensengasse 1 | 1090 Wien | www.ffg.at</a:t>
            </a:r>
          </a:p>
        </p:txBody>
      </p:sp>
    </p:spTree>
    <p:extLst>
      <p:ext uri="{BB962C8B-B14F-4D97-AF65-F5344CB8AC3E}">
        <p14:creationId xmlns:p14="http://schemas.microsoft.com/office/powerpoint/2010/main" val="728854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fontAlgn="auto">
              <a:spcAft>
                <a:spcPts val="0"/>
              </a:spcAft>
              <a:defRPr/>
            </a:pPr>
            <a:r>
              <a:rPr lang="de-DE" cap="all" dirty="0">
                <a:ea typeface="+mj-ea"/>
                <a:cs typeface="+mj-cs"/>
              </a:rPr>
              <a:t>Mission Strukturprogramme</a:t>
            </a:r>
          </a:p>
        </p:txBody>
      </p:sp>
      <p:sp>
        <p:nvSpPr>
          <p:cNvPr id="14339" name="Inhaltsplatzhalter 3"/>
          <p:cNvSpPr>
            <a:spLocks noGrp="1"/>
          </p:cNvSpPr>
          <p:nvPr>
            <p:ph idx="1"/>
          </p:nvPr>
        </p:nvSpPr>
        <p:spPr>
          <a:xfrm>
            <a:off x="928254" y="2022762"/>
            <a:ext cx="6110288" cy="4110183"/>
          </a:xfrm>
        </p:spPr>
        <p:txBody>
          <a:bodyPr/>
          <a:lstStyle/>
          <a:p>
            <a:pPr marL="285750" lvl="1" indent="-285750">
              <a:spcBef>
                <a:spcPts val="600"/>
              </a:spcBef>
              <a:spcAft>
                <a:spcPts val="600"/>
              </a:spcAft>
            </a:pPr>
            <a:r>
              <a:rPr lang="de-AT" altLang="de-DE" sz="1800" b="1" dirty="0" smtClean="0">
                <a:latin typeface="Arial" pitchFamily="34" charset="0"/>
                <a:ea typeface="ＭＳ Ｐゴシック" pitchFamily="34" charset="-128"/>
              </a:rPr>
              <a:t>Strukturelle Voraussetzungen </a:t>
            </a:r>
            <a:r>
              <a:rPr lang="de-AT" altLang="de-DE" sz="1800" dirty="0" smtClean="0">
                <a:latin typeface="Arial" pitchFamily="34" charset="0"/>
                <a:ea typeface="ＭＳ Ｐゴシック" pitchFamily="34" charset="-128"/>
              </a:rPr>
              <a:t>für erfolgreiche Forschung, Entwicklung und Innovation verbessern</a:t>
            </a:r>
          </a:p>
          <a:p>
            <a:pPr marL="285750" lvl="1" indent="-285750">
              <a:spcBef>
                <a:spcPts val="600"/>
              </a:spcBef>
              <a:spcAft>
                <a:spcPts val="600"/>
              </a:spcAft>
            </a:pPr>
            <a:r>
              <a:rPr lang="de-AT" altLang="de-DE" sz="1800" b="1" dirty="0" smtClean="0">
                <a:latin typeface="Arial" pitchFamily="34" charset="0"/>
                <a:ea typeface="ＭＳ Ｐゴシック" pitchFamily="34" charset="-128"/>
              </a:rPr>
              <a:t>Tragfähige Netzwerke und Kooperationen </a:t>
            </a:r>
            <a:r>
              <a:rPr lang="de-AT" altLang="de-DE" sz="1800" dirty="0" smtClean="0">
                <a:latin typeface="Arial" pitchFamily="34" charset="0"/>
                <a:ea typeface="ＭＳ Ｐゴシック" pitchFamily="34" charset="-128"/>
              </a:rPr>
              <a:t>in der Zusammenarbeit von Wissenschaft und Wirtschaft unterstützen</a:t>
            </a:r>
          </a:p>
          <a:p>
            <a:pPr marL="285750" lvl="1" indent="-285750">
              <a:spcBef>
                <a:spcPts val="600"/>
              </a:spcBef>
              <a:spcAft>
                <a:spcPts val="600"/>
              </a:spcAft>
            </a:pPr>
            <a:r>
              <a:rPr lang="de-AT" altLang="de-DE" sz="1800" b="1" dirty="0" smtClean="0">
                <a:latin typeface="Arial" pitchFamily="34" charset="0"/>
                <a:ea typeface="ＭＳ Ｐゴシック" pitchFamily="34" charset="-128"/>
              </a:rPr>
              <a:t>Forschungs- und technologieorientierte Humanressourcen </a:t>
            </a:r>
            <a:r>
              <a:rPr lang="de-AT" altLang="de-DE" sz="1800" dirty="0" smtClean="0">
                <a:latin typeface="Arial" pitchFamily="34" charset="0"/>
                <a:ea typeface="ＭＳ Ｐゴシック" pitchFamily="34" charset="-128"/>
              </a:rPr>
              <a:t>fördern, um Kompetenzen in Wissenschaft und Wirtschaft besser zum Einsatz zu bringen </a:t>
            </a:r>
          </a:p>
          <a:p>
            <a:pPr marL="285750" lvl="1" indent="-285750">
              <a:spcBef>
                <a:spcPts val="600"/>
              </a:spcBef>
              <a:spcAft>
                <a:spcPts val="600"/>
              </a:spcAft>
            </a:pPr>
            <a:r>
              <a:rPr lang="de-AT" altLang="de-DE" sz="1800" b="1" dirty="0" smtClean="0">
                <a:latin typeface="Arial" pitchFamily="34" charset="0"/>
                <a:ea typeface="ＭＳ Ｐゴシック" pitchFamily="34" charset="-128"/>
              </a:rPr>
              <a:t>Exzellenz</a:t>
            </a:r>
            <a:r>
              <a:rPr lang="de-AT" altLang="de-DE" sz="1800" dirty="0" smtClean="0">
                <a:latin typeface="Arial" pitchFamily="34" charset="0"/>
                <a:ea typeface="ＭＳ Ｐゴシック" pitchFamily="34" charset="-128"/>
              </a:rPr>
              <a:t> in österreichischen und europäischen Innovationssystemen ermöglichen </a:t>
            </a:r>
          </a:p>
          <a:p>
            <a:pPr lvl="1"/>
            <a:endParaRPr lang="de-AT" altLang="de-DE" sz="2000" dirty="0" smtClean="0">
              <a:latin typeface="Arial" pitchFamily="34" charset="0"/>
              <a:ea typeface="ＭＳ Ｐゴシック" pitchFamily="34" charset="-128"/>
            </a:endParaRPr>
          </a:p>
        </p:txBody>
      </p:sp>
      <p:sp>
        <p:nvSpPr>
          <p:cNvPr id="14340" name="Foliennummernplatzhalter 2"/>
          <p:cNvSpPr>
            <a:spLocks noGrp="1"/>
          </p:cNvSpPr>
          <p:nvPr>
            <p:ph type="sldNum" sz="quarter" idx="11"/>
          </p:nvPr>
        </p:nvSpPr>
        <p:spPr>
          <a:noFill/>
        </p:spPr>
        <p:txBody>
          <a:bodyPr/>
          <a:lstStyle>
            <a:lvl1pPr eaLnBrk="0" hangingPunct="0">
              <a:buClr>
                <a:schemeClr val="accent1"/>
              </a:buClr>
              <a:buSzPct val="100000"/>
              <a:defRPr sz="2200">
                <a:solidFill>
                  <a:schemeClr val="tx1"/>
                </a:solidFill>
                <a:latin typeface="Arial" pitchFamily="34" charset="0"/>
                <a:ea typeface="ＭＳ Ｐゴシック" pitchFamily="34" charset="-128"/>
              </a:defRPr>
            </a:lvl1pPr>
            <a:lvl2pPr marL="742950" indent="-28575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2pPr>
            <a:lvl3pPr marL="1143000" indent="-22860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3pPr>
            <a:lvl4pPr marL="1600200" indent="-22860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4pPr>
            <a:lvl5pPr marL="2057400" indent="-22860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9pPr>
          </a:lstStyle>
          <a:p>
            <a:pPr eaLnBrk="1" hangingPunct="1">
              <a:buClrTx/>
              <a:buSzTx/>
            </a:pPr>
            <a:fld id="{E0DF409F-1311-4149-B75B-871E3A350174}" type="slidenum">
              <a:rPr lang="de-DE" altLang="de-DE" sz="800" smtClean="0"/>
              <a:pPr eaLnBrk="1" hangingPunct="1">
                <a:buClrTx/>
                <a:buSzTx/>
              </a:pPr>
              <a:t>3</a:t>
            </a:fld>
            <a:endParaRPr lang="de-DE" altLang="de-DE" sz="800" smtClean="0"/>
          </a:p>
        </p:txBody>
      </p:sp>
      <p:sp>
        <p:nvSpPr>
          <p:cNvPr id="14341" name="Fußzeilenplatzhalter 4"/>
          <p:cNvSpPr>
            <a:spLocks noGrp="1"/>
          </p:cNvSpPr>
          <p:nvPr>
            <p:ph type="ftr" sz="quarter" idx="10"/>
          </p:nvPr>
        </p:nvSpPr>
        <p:spPr>
          <a:noFill/>
        </p:spPr>
        <p:txBody>
          <a:bodyPr/>
          <a:lstStyle>
            <a:lvl1pPr eaLnBrk="0" hangingPunct="0">
              <a:buClr>
                <a:schemeClr val="accent1"/>
              </a:buClr>
              <a:buSzPct val="100000"/>
              <a:defRPr sz="2200">
                <a:solidFill>
                  <a:schemeClr val="tx1"/>
                </a:solidFill>
                <a:latin typeface="Arial" pitchFamily="34" charset="0"/>
                <a:ea typeface="ＭＳ Ｐゴシック" pitchFamily="34" charset="-128"/>
              </a:defRPr>
            </a:lvl1pPr>
            <a:lvl2pPr marL="742950" indent="-28575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2pPr>
            <a:lvl3pPr marL="1143000" indent="-22860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3pPr>
            <a:lvl4pPr marL="1600200" indent="-22860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4pPr>
            <a:lvl5pPr marL="2057400" indent="-228600" eaLnBrk="0" hangingPunct="0">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pitchFamily="34" charset="0"/>
              <a:buChar char="•"/>
              <a:defRPr sz="2200">
                <a:solidFill>
                  <a:schemeClr val="tx1"/>
                </a:solidFill>
                <a:latin typeface="Arial" pitchFamily="34" charset="0"/>
                <a:ea typeface="ＭＳ Ｐゴシック" pitchFamily="34" charset="-128"/>
              </a:defRPr>
            </a:lvl9pPr>
          </a:lstStyle>
          <a:p>
            <a:pPr eaLnBrk="1" hangingPunct="1">
              <a:buClrTx/>
              <a:buSzTx/>
            </a:pPr>
            <a:r>
              <a:rPr lang="de-DE" altLang="de-DE" sz="800" smtClean="0">
                <a:solidFill>
                  <a:srgbClr val="565656"/>
                </a:solidFill>
              </a:rPr>
              <a:t>Österreichische Forschungsförderungsgesellschaft | Sensengasse 1 | 1090 Wien | www.ffg.at</a:t>
            </a:r>
          </a:p>
        </p:txBody>
      </p:sp>
    </p:spTree>
    <p:extLst>
      <p:ext uri="{BB962C8B-B14F-4D97-AF65-F5344CB8AC3E}">
        <p14:creationId xmlns:p14="http://schemas.microsoft.com/office/powerpoint/2010/main" val="531061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9"/>
          <p:cNvSpPr>
            <a:spLocks noGrp="1" noChangeArrowheads="1"/>
          </p:cNvSpPr>
          <p:nvPr>
            <p:ph type="body" idx="1"/>
          </p:nvPr>
        </p:nvSpPr>
        <p:spPr>
          <a:xfrm>
            <a:off x="406113" y="2081213"/>
            <a:ext cx="8101013" cy="4365625"/>
          </a:xfrm>
        </p:spPr>
        <p:txBody>
          <a:bodyPr/>
          <a:lstStyle/>
          <a:p>
            <a:pPr lvl="1">
              <a:spcAft>
                <a:spcPts val="600"/>
              </a:spcAft>
              <a:defRPr/>
            </a:pPr>
            <a:endParaRPr lang="de-DE" sz="2000" dirty="0" smtClean="0">
              <a:latin typeface="Arial" charset="0"/>
              <a:ea typeface="ＭＳ Ｐゴシック" pitchFamily="34" charset="-128"/>
            </a:endParaRPr>
          </a:p>
          <a:p>
            <a:pPr lvl="1">
              <a:spcAft>
                <a:spcPts val="600"/>
              </a:spcAft>
              <a:defRPr/>
            </a:pPr>
            <a:r>
              <a:rPr lang="de-AT" sz="1800" dirty="0" smtClean="0">
                <a:latin typeface="Arial" charset="0"/>
                <a:ea typeface="ＭＳ Ｐゴシック" pitchFamily="34" charset="-128"/>
              </a:rPr>
              <a:t>Annahme </a:t>
            </a:r>
            <a:r>
              <a:rPr lang="de-AT" sz="1800" dirty="0">
                <a:latin typeface="Arial" charset="0"/>
                <a:ea typeface="ＭＳ Ｐゴシック" pitchFamily="34" charset="-128"/>
              </a:rPr>
              <a:t>des Vertragsentwurfs (</a:t>
            </a:r>
            <a:r>
              <a:rPr lang="de-AT" sz="1800" dirty="0" smtClean="0">
                <a:latin typeface="Arial" charset="0"/>
                <a:ea typeface="ＭＳ Ｐゴシック" pitchFamily="34" charset="-128"/>
              </a:rPr>
              <a:t>FN)</a:t>
            </a:r>
            <a:endParaRPr lang="de-AT" sz="1800" dirty="0">
              <a:latin typeface="Arial" charset="0"/>
              <a:ea typeface="ＭＳ Ｐゴシック" pitchFamily="34" charset="-128"/>
            </a:endParaRPr>
          </a:p>
          <a:p>
            <a:pPr lvl="3">
              <a:spcAft>
                <a:spcPts val="600"/>
              </a:spcAft>
              <a:defRPr/>
            </a:pPr>
            <a:r>
              <a:rPr lang="de-AT" sz="1800" dirty="0">
                <a:latin typeface="Arial" charset="0"/>
                <a:ea typeface="ＭＳ Ｐゴシック" pitchFamily="34" charset="-128"/>
              </a:rPr>
              <a:t>innerhalb von 4 Wochen </a:t>
            </a:r>
            <a:endParaRPr lang="de-AT" sz="1800" dirty="0" smtClean="0">
              <a:latin typeface="Arial" charset="0"/>
              <a:ea typeface="ＭＳ Ｐゴシック" pitchFamily="34" charset="-128"/>
            </a:endParaRPr>
          </a:p>
          <a:p>
            <a:pPr lvl="1">
              <a:spcAft>
                <a:spcPts val="600"/>
              </a:spcAft>
              <a:defRPr/>
            </a:pPr>
            <a:r>
              <a:rPr lang="de-AT" sz="1800" dirty="0">
                <a:latin typeface="Arial" charset="0"/>
                <a:ea typeface="ＭＳ Ｐゴシック" pitchFamily="34" charset="-128"/>
              </a:rPr>
              <a:t>Erfüllung der Auflagen vor Vertrag (</a:t>
            </a:r>
            <a:r>
              <a:rPr lang="de-AT" sz="1800" dirty="0" smtClean="0">
                <a:latin typeface="Arial" charset="0"/>
                <a:ea typeface="ＭＳ Ｐゴシック" pitchFamily="34" charset="-128"/>
              </a:rPr>
              <a:t>FN)</a:t>
            </a:r>
          </a:p>
          <a:p>
            <a:pPr lvl="3">
              <a:spcAft>
                <a:spcPts val="600"/>
              </a:spcAft>
              <a:defRPr/>
            </a:pPr>
            <a:r>
              <a:rPr lang="de-AT" sz="1800" dirty="0" smtClean="0">
                <a:latin typeface="Arial" charset="0"/>
                <a:ea typeface="ＭＳ Ｐゴシック" pitchFamily="34" charset="-128"/>
              </a:rPr>
              <a:t>innerhalb </a:t>
            </a:r>
            <a:r>
              <a:rPr lang="de-AT" sz="1800" dirty="0">
                <a:latin typeface="Arial" charset="0"/>
                <a:ea typeface="ＭＳ Ｐゴシック" pitchFamily="34" charset="-128"/>
              </a:rPr>
              <a:t>von 4 </a:t>
            </a:r>
            <a:r>
              <a:rPr lang="de-AT" sz="1800" dirty="0" smtClean="0">
                <a:latin typeface="Arial" charset="0"/>
                <a:ea typeface="ＭＳ Ｐゴシック" pitchFamily="34" charset="-128"/>
              </a:rPr>
              <a:t>Wochen</a:t>
            </a:r>
          </a:p>
          <a:p>
            <a:pPr lvl="1">
              <a:spcAft>
                <a:spcPts val="600"/>
              </a:spcAft>
              <a:defRPr/>
            </a:pPr>
            <a:r>
              <a:rPr lang="de-AT" sz="1800" dirty="0" smtClean="0">
                <a:latin typeface="Arial" charset="0"/>
                <a:ea typeface="ＭＳ Ｐゴシック" pitchFamily="34" charset="-128"/>
              </a:rPr>
              <a:t>Erstellung </a:t>
            </a:r>
            <a:r>
              <a:rPr lang="de-AT" sz="1800" dirty="0">
                <a:latin typeface="Arial" charset="0"/>
                <a:ea typeface="ＭＳ Ｐゴシック" pitchFamily="34" charset="-128"/>
              </a:rPr>
              <a:t>des Förderungsvertrags (</a:t>
            </a:r>
            <a:r>
              <a:rPr lang="de-AT" sz="1800" dirty="0" smtClean="0">
                <a:latin typeface="Arial" charset="0"/>
                <a:ea typeface="ＭＳ Ｐゴシック" pitchFamily="34" charset="-128"/>
              </a:rPr>
              <a:t>FFG)</a:t>
            </a:r>
          </a:p>
          <a:p>
            <a:pPr lvl="3">
              <a:spcAft>
                <a:spcPts val="600"/>
              </a:spcAft>
              <a:defRPr/>
            </a:pPr>
            <a:r>
              <a:rPr lang="de-AT" sz="1800" dirty="0" smtClean="0">
                <a:latin typeface="Arial" charset="0"/>
                <a:ea typeface="ＭＳ Ｐゴシック" pitchFamily="34" charset="-128"/>
              </a:rPr>
              <a:t>wird </a:t>
            </a:r>
            <a:r>
              <a:rPr lang="de-AT" sz="1800" dirty="0">
                <a:latin typeface="Arial" charset="0"/>
                <a:ea typeface="ＭＳ Ｐゴシック" pitchFamily="34" charset="-128"/>
              </a:rPr>
              <a:t>von der FFG an </a:t>
            </a:r>
            <a:r>
              <a:rPr lang="de-AT" sz="1800" dirty="0" smtClean="0">
                <a:latin typeface="Arial" charset="0"/>
                <a:ea typeface="ＭＳ Ｐゴシック" pitchFamily="34" charset="-128"/>
              </a:rPr>
              <a:t>FN übermittelt </a:t>
            </a:r>
            <a:r>
              <a:rPr lang="de-AT" sz="1800" dirty="0">
                <a:latin typeface="Arial" charset="0"/>
                <a:ea typeface="ＭＳ Ｐゴシック" pitchFamily="34" charset="-128"/>
              </a:rPr>
              <a:t>(per </a:t>
            </a:r>
            <a:r>
              <a:rPr lang="de-AT" sz="1800" dirty="0" err="1">
                <a:latin typeface="Arial" charset="0"/>
                <a:ea typeface="ＭＳ Ｐゴシック" pitchFamily="34" charset="-128"/>
              </a:rPr>
              <a:t>eCall</a:t>
            </a:r>
            <a:r>
              <a:rPr lang="de-AT" sz="1800" dirty="0">
                <a:latin typeface="Arial" charset="0"/>
                <a:ea typeface="ＭＳ Ｐゴシック" pitchFamily="34" charset="-128"/>
              </a:rPr>
              <a:t> und per Post</a:t>
            </a:r>
            <a:r>
              <a:rPr lang="de-AT" sz="1800" dirty="0" smtClean="0">
                <a:latin typeface="Arial" charset="0"/>
                <a:ea typeface="ＭＳ Ｐゴシック" pitchFamily="34" charset="-128"/>
              </a:rPr>
              <a:t>)</a:t>
            </a:r>
            <a:endParaRPr lang="de-AT" sz="1800" dirty="0">
              <a:latin typeface="Arial" charset="0"/>
              <a:ea typeface="ＭＳ Ｐゴシック" pitchFamily="34" charset="-128"/>
            </a:endParaRPr>
          </a:p>
          <a:p>
            <a:pPr lvl="1">
              <a:spcAft>
                <a:spcPts val="600"/>
              </a:spcAft>
              <a:defRPr/>
            </a:pPr>
            <a:r>
              <a:rPr lang="de-AT" sz="1800" dirty="0">
                <a:latin typeface="Arial" charset="0"/>
                <a:ea typeface="ＭＳ Ｐゴシック" pitchFamily="34" charset="-128"/>
              </a:rPr>
              <a:t>Unterzeichnung und Retournierung des Förderungsvertrags (</a:t>
            </a:r>
            <a:r>
              <a:rPr lang="de-AT" sz="1800" dirty="0" smtClean="0">
                <a:latin typeface="Arial" charset="0"/>
                <a:ea typeface="ＭＳ Ｐゴシック" pitchFamily="34" charset="-128"/>
              </a:rPr>
              <a:t>FN)</a:t>
            </a:r>
          </a:p>
          <a:p>
            <a:pPr lvl="3">
              <a:spcAft>
                <a:spcPts val="600"/>
              </a:spcAft>
              <a:defRPr/>
            </a:pPr>
            <a:r>
              <a:rPr lang="de-AT" sz="1800" dirty="0" smtClean="0">
                <a:latin typeface="Arial" charset="0"/>
                <a:ea typeface="ＭＳ Ｐゴシック" pitchFamily="34" charset="-128"/>
              </a:rPr>
              <a:t>wird </a:t>
            </a:r>
            <a:r>
              <a:rPr lang="de-AT" sz="1800" dirty="0">
                <a:latin typeface="Arial" charset="0"/>
                <a:ea typeface="ＭＳ Ｐゴシック" pitchFamily="34" charset="-128"/>
              </a:rPr>
              <a:t>von FN und allen </a:t>
            </a:r>
            <a:r>
              <a:rPr lang="de-AT" sz="1800" dirty="0" err="1">
                <a:latin typeface="Arial" charset="0"/>
                <a:ea typeface="ＭＳ Ｐゴシック" pitchFamily="34" charset="-128"/>
              </a:rPr>
              <a:t>KonsortialpartnerInnen</a:t>
            </a:r>
            <a:r>
              <a:rPr lang="de-AT" sz="1800" dirty="0">
                <a:latin typeface="Arial" charset="0"/>
                <a:ea typeface="ＭＳ Ｐゴシック" pitchFamily="34" charset="-128"/>
              </a:rPr>
              <a:t> </a:t>
            </a:r>
            <a:r>
              <a:rPr lang="de-AT" sz="1800" dirty="0" smtClean="0">
                <a:latin typeface="Arial" charset="0"/>
                <a:ea typeface="ＭＳ Ｐゴシック" pitchFamily="34" charset="-128"/>
              </a:rPr>
              <a:t>unterzeichnet</a:t>
            </a:r>
          </a:p>
          <a:p>
            <a:pPr lvl="1">
              <a:spcAft>
                <a:spcPts val="600"/>
              </a:spcAft>
              <a:defRPr/>
            </a:pPr>
            <a:r>
              <a:rPr lang="de-AT" sz="1800" dirty="0" smtClean="0">
                <a:latin typeface="Arial" charset="0"/>
                <a:ea typeface="ＭＳ Ｐゴシック" pitchFamily="34" charset="-128"/>
              </a:rPr>
              <a:t>Auszahlung </a:t>
            </a:r>
            <a:r>
              <a:rPr lang="de-AT" sz="1800" dirty="0">
                <a:latin typeface="Arial" charset="0"/>
                <a:ea typeface="ＭＳ Ｐゴシック" pitchFamily="34" charset="-128"/>
              </a:rPr>
              <a:t>der Startrate (</a:t>
            </a:r>
            <a:r>
              <a:rPr lang="de-AT" sz="1800" dirty="0" smtClean="0">
                <a:latin typeface="Arial" charset="0"/>
                <a:ea typeface="ＭＳ Ｐゴシック" pitchFamily="34" charset="-128"/>
              </a:rPr>
              <a:t>FFG)</a:t>
            </a:r>
          </a:p>
          <a:p>
            <a:pPr lvl="3">
              <a:spcAft>
                <a:spcPts val="600"/>
              </a:spcAft>
              <a:defRPr/>
            </a:pPr>
            <a:r>
              <a:rPr lang="de-AT" sz="1800" dirty="0">
                <a:latin typeface="Arial" charset="0"/>
                <a:ea typeface="ＭＳ Ｐゴシック" pitchFamily="34" charset="-128"/>
              </a:rPr>
              <a:t>d</a:t>
            </a:r>
            <a:r>
              <a:rPr lang="de-AT" sz="1800" dirty="0" smtClean="0">
                <a:latin typeface="Arial" charset="0"/>
                <a:ea typeface="ＭＳ Ｐゴシック" pitchFamily="34" charset="-128"/>
              </a:rPr>
              <a:t>ie </a:t>
            </a:r>
            <a:r>
              <a:rPr lang="de-AT" sz="1800" dirty="0">
                <a:latin typeface="Arial" charset="0"/>
                <a:ea typeface="ＭＳ Ｐゴシック" pitchFamily="34" charset="-128"/>
              </a:rPr>
              <a:t>Startrate wird von der FFG </a:t>
            </a:r>
            <a:r>
              <a:rPr lang="de-AT" sz="1800" dirty="0" smtClean="0">
                <a:latin typeface="Arial" charset="0"/>
                <a:ea typeface="ＭＳ Ｐゴシック" pitchFamily="34" charset="-128"/>
              </a:rPr>
              <a:t>angewiesen</a:t>
            </a:r>
          </a:p>
          <a:p>
            <a:pPr lvl="1">
              <a:spcAft>
                <a:spcPts val="600"/>
              </a:spcAft>
              <a:defRPr/>
            </a:pPr>
            <a:r>
              <a:rPr lang="de-AT" sz="1800" dirty="0" smtClean="0">
                <a:latin typeface="Arial" charset="0"/>
                <a:ea typeface="ＭＳ Ｐゴシック" pitchFamily="34" charset="-128"/>
              </a:rPr>
              <a:t>Start </a:t>
            </a:r>
            <a:r>
              <a:rPr lang="de-AT" sz="1800" dirty="0">
                <a:latin typeface="Arial" charset="0"/>
                <a:ea typeface="ＭＳ Ｐゴシック" pitchFamily="34" charset="-128"/>
              </a:rPr>
              <a:t>des Projekts gemäß </a:t>
            </a:r>
            <a:r>
              <a:rPr lang="de-AT" sz="1800" dirty="0" smtClean="0">
                <a:latin typeface="Arial" charset="0"/>
                <a:ea typeface="ＭＳ Ｐゴシック" pitchFamily="34" charset="-128"/>
              </a:rPr>
              <a:t>Förderungsvertrag; </a:t>
            </a:r>
            <a:r>
              <a:rPr lang="de-AT" sz="1800" dirty="0">
                <a:latin typeface="Arial" charset="0"/>
                <a:ea typeface="ＭＳ Ｐゴシック" pitchFamily="34" charset="-128"/>
              </a:rPr>
              <a:t>jeweils  am 1. des </a:t>
            </a:r>
            <a:r>
              <a:rPr lang="de-AT" sz="1800" dirty="0" smtClean="0">
                <a:latin typeface="Arial" charset="0"/>
                <a:ea typeface="ＭＳ Ｐゴシック" pitchFamily="34" charset="-128"/>
              </a:rPr>
              <a:t>Monats, </a:t>
            </a:r>
            <a:r>
              <a:rPr lang="de-AT" sz="1800" dirty="0">
                <a:latin typeface="Arial" charset="0"/>
                <a:ea typeface="ＭＳ Ｐゴシック" pitchFamily="34" charset="-128"/>
              </a:rPr>
              <a:t>spätestens am </a:t>
            </a:r>
            <a:r>
              <a:rPr lang="de-AT" sz="1800" dirty="0" smtClean="0">
                <a:latin typeface="Arial" charset="0"/>
                <a:ea typeface="ＭＳ Ｐゴシック" pitchFamily="34" charset="-128"/>
              </a:rPr>
              <a:t>1.11.2014</a:t>
            </a:r>
            <a:endParaRPr lang="de-AT" sz="1800" dirty="0">
              <a:latin typeface="Arial" charset="0"/>
              <a:ea typeface="ＭＳ Ｐゴシック" pitchFamily="34" charset="-128"/>
            </a:endParaRPr>
          </a:p>
          <a:p>
            <a:pPr marL="0" lvl="1" indent="0">
              <a:spcAft>
                <a:spcPts val="600"/>
              </a:spcAft>
              <a:buNone/>
              <a:defRPr/>
            </a:pPr>
            <a:endParaRPr lang="de-AT" sz="2000" dirty="0">
              <a:latin typeface="Arial" charset="0"/>
              <a:ea typeface="ＭＳ Ｐゴシック" pitchFamily="34" charset="-128"/>
            </a:endParaRPr>
          </a:p>
          <a:p>
            <a:pPr lvl="1">
              <a:spcAft>
                <a:spcPts val="600"/>
              </a:spcAft>
              <a:defRPr/>
            </a:pPr>
            <a:endParaRPr lang="de-AT" sz="2000" dirty="0" smtClean="0">
              <a:latin typeface="Arial" charset="0"/>
              <a:ea typeface="ＭＳ Ｐゴシック" pitchFamily="34" charset="-128"/>
            </a:endParaRPr>
          </a:p>
          <a:p>
            <a:pPr lvl="1">
              <a:spcAft>
                <a:spcPts val="600"/>
              </a:spcAft>
              <a:defRPr/>
            </a:pPr>
            <a:endParaRPr lang="de-DE" sz="2000" dirty="0" smtClean="0">
              <a:latin typeface="Arial" charset="0"/>
              <a:ea typeface="ＭＳ Ｐゴシック" pitchFamily="34" charset="-128"/>
            </a:endParaRPr>
          </a:p>
        </p:txBody>
      </p:sp>
      <p:sp>
        <p:nvSpPr>
          <p:cNvPr id="6" name="Titel 1"/>
          <p:cNvSpPr txBox="1">
            <a:spLocks/>
          </p:cNvSpPr>
          <p:nvPr/>
        </p:nvSpPr>
        <p:spPr bwMode="auto">
          <a:xfrm>
            <a:off x="531812" y="450850"/>
            <a:ext cx="572120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algn="l" defTabSz="457200" rtl="0" eaLnBrk="1" fontAlgn="base" hangingPunct="1">
              <a:lnSpc>
                <a:spcPts val="2400"/>
              </a:lnSpc>
              <a:spcBef>
                <a:spcPct val="0"/>
              </a:spcBef>
              <a:spcAft>
                <a:spcPct val="0"/>
              </a:spcAft>
              <a:buClr>
                <a:schemeClr val="accent1"/>
              </a:buClr>
              <a:defRPr sz="2200" kern="1200">
                <a:solidFill>
                  <a:schemeClr val="accent1"/>
                </a:solidFill>
                <a:latin typeface="Arial"/>
                <a:ea typeface="ＭＳ Ｐゴシック" charset="0"/>
                <a:cs typeface="ＭＳ Ｐゴシック" charset="0"/>
              </a:defRPr>
            </a:lvl1pPr>
            <a:lvl2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2pPr>
            <a:lvl3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3pPr>
            <a:lvl4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4pPr>
            <a:lvl5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5pPr>
            <a:lvl6pPr marL="4572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6pPr>
            <a:lvl7pPr marL="9144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7pPr>
            <a:lvl8pPr marL="13716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8pPr>
            <a:lvl9pPr marL="18288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9pPr>
          </a:lstStyle>
          <a:p>
            <a:pPr fontAlgn="auto">
              <a:spcAft>
                <a:spcPts val="0"/>
              </a:spcAft>
              <a:defRPr/>
            </a:pPr>
            <a:r>
              <a:rPr lang="de-AT" cap="all" dirty="0" smtClean="0">
                <a:ea typeface="+mj-ea"/>
                <a:cs typeface="+mj-cs"/>
              </a:rPr>
              <a:t>Weiteres vorgehen</a:t>
            </a:r>
            <a:endParaRPr lang="de-DE" cap="all" dirty="0">
              <a:ea typeface="+mj-ea"/>
              <a:cs typeface="+mj-cs"/>
            </a:endParaRPr>
          </a:p>
        </p:txBody>
      </p:sp>
      <p:sp>
        <p:nvSpPr>
          <p:cNvPr id="4" name="Fußzeilenplatzhalter 4"/>
          <p:cNvSpPr txBox="1">
            <a:spLocks/>
          </p:cNvSpPr>
          <p:nvPr/>
        </p:nvSpPr>
        <p:spPr>
          <a:xfrm>
            <a:off x="531813" y="6443663"/>
            <a:ext cx="5711825" cy="365125"/>
          </a:xfrm>
          <a:prstGeom prst="rect">
            <a:avLst/>
          </a:prstGeom>
          <a:noFill/>
          <a:ln/>
        </p:spPr>
        <p:txBody>
          <a:bodyPr/>
          <a:lstStyle>
            <a:defPPr>
              <a:defRPr lang="de-DE"/>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r>
              <a:rPr lang="de-DE" sz="800" dirty="0" smtClean="0">
                <a:solidFill>
                  <a:srgbClr val="565656"/>
                </a:solidFill>
              </a:rPr>
              <a:t>Österreichische Forschungsförderungsgesellschaft | Sensengasse 1 | 1090 Wien | www.ffg.at</a:t>
            </a:r>
          </a:p>
        </p:txBody>
      </p:sp>
      <p:sp>
        <p:nvSpPr>
          <p:cNvPr id="7" name="Textfeld 6"/>
          <p:cNvSpPr txBox="1"/>
          <p:nvPr/>
        </p:nvSpPr>
        <p:spPr>
          <a:xfrm>
            <a:off x="6461559" y="6095999"/>
            <a:ext cx="1731096" cy="246221"/>
          </a:xfrm>
          <a:prstGeom prst="rect">
            <a:avLst/>
          </a:prstGeom>
          <a:noFill/>
        </p:spPr>
        <p:txBody>
          <a:bodyPr wrap="square" rtlCol="0">
            <a:spAutoFit/>
          </a:bodyPr>
          <a:lstStyle/>
          <a:p>
            <a:r>
              <a:rPr lang="de-AT" sz="1000" dirty="0" smtClean="0"/>
              <a:t>FN = </a:t>
            </a:r>
            <a:r>
              <a:rPr lang="de-AT" sz="1000" dirty="0" err="1" smtClean="0"/>
              <a:t>FörderungsnehmerIn</a:t>
            </a:r>
            <a:endParaRPr lang="de-AT" sz="1000" dirty="0"/>
          </a:p>
        </p:txBody>
      </p:sp>
    </p:spTree>
    <p:extLst>
      <p:ext uri="{BB962C8B-B14F-4D97-AF65-F5344CB8AC3E}">
        <p14:creationId xmlns:p14="http://schemas.microsoft.com/office/powerpoint/2010/main" val="538927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tertitel 1"/>
          <p:cNvSpPr>
            <a:spLocks noGrp="1"/>
          </p:cNvSpPr>
          <p:nvPr>
            <p:ph type="subTitle" idx="1"/>
          </p:nvPr>
        </p:nvSpPr>
        <p:spPr>
          <a:xfrm>
            <a:off x="1397000" y="4187825"/>
            <a:ext cx="4711700" cy="1806575"/>
          </a:xfrm>
        </p:spPr>
        <p:txBody>
          <a:bodyPr/>
          <a:lstStyle/>
          <a:p>
            <a:pPr eaLnBrk="1" hangingPunct="1"/>
            <a:r>
              <a:rPr lang="de-DE" altLang="de-DE" dirty="0" smtClean="0">
                <a:latin typeface="Arial" pitchFamily="34" charset="0"/>
                <a:ea typeface="ＭＳ Ｐゴシック" pitchFamily="34" charset="-128"/>
              </a:rPr>
              <a:t>Zwischenevaluierung</a:t>
            </a:r>
          </a:p>
          <a:p>
            <a:pPr eaLnBrk="1" hangingPunct="1"/>
            <a:endParaRPr lang="de-DE" altLang="de-DE" sz="1400" dirty="0" smtClean="0">
              <a:latin typeface="Arial" pitchFamily="34" charset="0"/>
              <a:ea typeface="ＭＳ Ｐゴシック" pitchFamily="34" charset="-128"/>
            </a:endParaRPr>
          </a:p>
        </p:txBody>
      </p:sp>
      <p:sp>
        <p:nvSpPr>
          <p:cNvPr id="21507" name="Titel 2"/>
          <p:cNvSpPr>
            <a:spLocks noGrp="1"/>
          </p:cNvSpPr>
          <p:nvPr>
            <p:ph type="ctrTitle"/>
          </p:nvPr>
        </p:nvSpPr>
        <p:spPr>
          <a:xfrm>
            <a:off x="1400175" y="2335213"/>
            <a:ext cx="6815138" cy="1806575"/>
          </a:xfrm>
        </p:spPr>
        <p:txBody>
          <a:bodyPr/>
          <a:lstStyle/>
          <a:p>
            <a:pPr eaLnBrk="1" hangingPunct="1"/>
            <a:r>
              <a:rPr lang="de-DE" altLang="de-DE" dirty="0" smtClean="0">
                <a:latin typeface="Arial" pitchFamily="34" charset="0"/>
                <a:ea typeface="ＭＳ Ｐゴシック" pitchFamily="34" charset="-128"/>
              </a:rPr>
              <a:t>COIN-Aufbau</a:t>
            </a:r>
          </a:p>
        </p:txBody>
      </p:sp>
    </p:spTree>
    <p:extLst>
      <p:ext uri="{BB962C8B-B14F-4D97-AF65-F5344CB8AC3E}">
        <p14:creationId xmlns:p14="http://schemas.microsoft.com/office/powerpoint/2010/main" val="2107654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1AE4ADEA-E8DC-4C52-9ACB-295C91D6B19B}" type="slidenum">
              <a:rPr lang="de-DE"/>
              <a:pPr/>
              <a:t>41</a:t>
            </a:fld>
            <a:endParaRPr lang="de-DE"/>
          </a:p>
        </p:txBody>
      </p:sp>
      <p:sp>
        <p:nvSpPr>
          <p:cNvPr id="188419" name="Rectangle 3"/>
          <p:cNvSpPr>
            <a:spLocks noGrp="1" noChangeArrowheads="1"/>
          </p:cNvSpPr>
          <p:nvPr>
            <p:ph type="body" idx="1"/>
          </p:nvPr>
        </p:nvSpPr>
        <p:spPr>
          <a:xfrm>
            <a:off x="684213" y="1773238"/>
            <a:ext cx="7920037" cy="4259262"/>
          </a:xfrm>
        </p:spPr>
        <p:txBody>
          <a:bodyPr/>
          <a:lstStyle/>
          <a:p>
            <a:pPr lvl="0">
              <a:lnSpc>
                <a:spcPct val="140000"/>
              </a:lnSpc>
              <a:buClr>
                <a:srgbClr val="E34723"/>
              </a:buClr>
              <a:buFontTx/>
              <a:buChar char="•"/>
            </a:pPr>
            <a:r>
              <a:rPr lang="de-AT" sz="2000" dirty="0" smtClean="0">
                <a:solidFill>
                  <a:srgbClr val="000000"/>
                </a:solidFill>
              </a:rPr>
              <a:t>Phase 1 endet nach Ablauf des 2. Förderungsjahres </a:t>
            </a:r>
            <a:r>
              <a:rPr lang="de-AT" sz="2000" dirty="0" smtClean="0">
                <a:solidFill>
                  <a:srgbClr val="000000"/>
                </a:solidFill>
                <a:sym typeface="Wingdings" panose="05000000000000000000" pitchFamily="2" charset="2"/>
              </a:rPr>
              <a:t> im Anschluss findet eine Zwischenevaluierung vor Ort statt</a:t>
            </a:r>
            <a:endParaRPr lang="de-DE" sz="2000" dirty="0" smtClean="0"/>
          </a:p>
          <a:p>
            <a:pPr>
              <a:lnSpc>
                <a:spcPct val="150000"/>
              </a:lnSpc>
              <a:buFontTx/>
              <a:buChar char="•"/>
            </a:pPr>
            <a:r>
              <a:rPr lang="de-DE" sz="2000" dirty="0" smtClean="0"/>
              <a:t>ggf</a:t>
            </a:r>
            <a:r>
              <a:rPr lang="de-DE" sz="2000" dirty="0"/>
              <a:t>. werden externe </a:t>
            </a:r>
            <a:r>
              <a:rPr lang="de-DE" sz="2000" dirty="0" err="1"/>
              <a:t>ExpertInnen</a:t>
            </a:r>
            <a:r>
              <a:rPr lang="de-DE" sz="2000" dirty="0"/>
              <a:t> </a:t>
            </a:r>
            <a:r>
              <a:rPr lang="de-DE" sz="2000" dirty="0" smtClean="0"/>
              <a:t>hinzugezogen</a:t>
            </a:r>
          </a:p>
          <a:p>
            <a:pPr>
              <a:lnSpc>
                <a:spcPct val="150000"/>
              </a:lnSpc>
              <a:buFontTx/>
              <a:buChar char="•"/>
            </a:pPr>
            <a:r>
              <a:rPr lang="de-DE" sz="2000" dirty="0" err="1" smtClean="0"/>
              <a:t>Stop</a:t>
            </a:r>
            <a:r>
              <a:rPr lang="de-DE" sz="2000" dirty="0" smtClean="0"/>
              <a:t>-</a:t>
            </a:r>
            <a:r>
              <a:rPr lang="de-DE" sz="2000" dirty="0" err="1" smtClean="0"/>
              <a:t>or</a:t>
            </a:r>
            <a:r>
              <a:rPr lang="de-DE" sz="2000" dirty="0" smtClean="0"/>
              <a:t>-Go </a:t>
            </a:r>
            <a:r>
              <a:rPr lang="de-DE" sz="2000" dirty="0"/>
              <a:t>Entscheidung</a:t>
            </a:r>
          </a:p>
          <a:p>
            <a:pPr>
              <a:lnSpc>
                <a:spcPct val="150000"/>
              </a:lnSpc>
              <a:buFontTx/>
              <a:buChar char="•"/>
            </a:pPr>
            <a:endParaRPr lang="de-DE" sz="2000" dirty="0"/>
          </a:p>
          <a:p>
            <a:endParaRPr lang="de-DE" sz="2200" dirty="0"/>
          </a:p>
        </p:txBody>
      </p:sp>
      <p:sp>
        <p:nvSpPr>
          <p:cNvPr id="6" name="Titel 1"/>
          <p:cNvSpPr txBox="1">
            <a:spLocks/>
          </p:cNvSpPr>
          <p:nvPr/>
        </p:nvSpPr>
        <p:spPr bwMode="auto">
          <a:xfrm>
            <a:off x="531813" y="450850"/>
            <a:ext cx="598234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algn="l" defTabSz="457200" rtl="0" eaLnBrk="1" fontAlgn="base" hangingPunct="1">
              <a:lnSpc>
                <a:spcPts val="2400"/>
              </a:lnSpc>
              <a:spcBef>
                <a:spcPct val="0"/>
              </a:spcBef>
              <a:spcAft>
                <a:spcPct val="0"/>
              </a:spcAft>
              <a:buClr>
                <a:schemeClr val="accent1"/>
              </a:buClr>
              <a:defRPr sz="2200" kern="1200">
                <a:solidFill>
                  <a:schemeClr val="accent1"/>
                </a:solidFill>
                <a:latin typeface="Arial"/>
                <a:ea typeface="ＭＳ Ｐゴシック" charset="0"/>
                <a:cs typeface="ＭＳ Ｐゴシック" charset="0"/>
              </a:defRPr>
            </a:lvl1pPr>
            <a:lvl2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2pPr>
            <a:lvl3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3pPr>
            <a:lvl4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4pPr>
            <a:lvl5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5pPr>
            <a:lvl6pPr marL="4572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6pPr>
            <a:lvl7pPr marL="9144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7pPr>
            <a:lvl8pPr marL="13716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8pPr>
            <a:lvl9pPr marL="18288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9pPr>
          </a:lstStyle>
          <a:p>
            <a:pPr fontAlgn="auto">
              <a:spcAft>
                <a:spcPts val="0"/>
              </a:spcAft>
              <a:defRPr/>
            </a:pPr>
            <a:r>
              <a:rPr lang="de-DE" cap="all" dirty="0" smtClean="0">
                <a:ea typeface="+mj-ea"/>
                <a:cs typeface="+mj-cs"/>
              </a:rPr>
              <a:t>Zwischenevaluierung</a:t>
            </a:r>
            <a:endParaRPr lang="de-DE" cap="all" dirty="0">
              <a:ea typeface="+mj-ea"/>
              <a:cs typeface="+mj-cs"/>
            </a:endParaRPr>
          </a:p>
        </p:txBody>
      </p:sp>
      <p:sp>
        <p:nvSpPr>
          <p:cNvPr id="10" name="Fußzeilenplatzhalter 4"/>
          <p:cNvSpPr txBox="1">
            <a:spLocks/>
          </p:cNvSpPr>
          <p:nvPr/>
        </p:nvSpPr>
        <p:spPr>
          <a:xfrm>
            <a:off x="531813" y="6443663"/>
            <a:ext cx="5711825" cy="365125"/>
          </a:xfrm>
          <a:prstGeom prst="rect">
            <a:avLst/>
          </a:prstGeom>
          <a:noFill/>
          <a:ln/>
        </p:spPr>
        <p:txBody>
          <a:bodyPr/>
          <a:lstStyle>
            <a:defPPr>
              <a:defRPr lang="de-DE"/>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r>
              <a:rPr lang="de-DE" sz="800" dirty="0" smtClean="0">
                <a:solidFill>
                  <a:srgbClr val="565656"/>
                </a:solidFill>
              </a:rPr>
              <a:t>Österreichische Forschungsförderungsgesellschaft | Sensengasse 1 | 1090 Wien | www.ffg.at</a:t>
            </a:r>
          </a:p>
        </p:txBody>
      </p:sp>
    </p:spTree>
    <p:extLst>
      <p:ext uri="{BB962C8B-B14F-4D97-AF65-F5344CB8AC3E}">
        <p14:creationId xmlns:p14="http://schemas.microsoft.com/office/powerpoint/2010/main" val="2272373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1AE4ADEA-E8DC-4C52-9ACB-295C91D6B19B}" type="slidenum">
              <a:rPr lang="de-DE"/>
              <a:pPr/>
              <a:t>42</a:t>
            </a:fld>
            <a:endParaRPr lang="de-DE"/>
          </a:p>
        </p:txBody>
      </p:sp>
      <p:sp>
        <p:nvSpPr>
          <p:cNvPr id="188419" name="Rectangle 3"/>
          <p:cNvSpPr>
            <a:spLocks noGrp="1" noChangeArrowheads="1"/>
          </p:cNvSpPr>
          <p:nvPr>
            <p:ph type="body" idx="1"/>
          </p:nvPr>
        </p:nvSpPr>
        <p:spPr>
          <a:xfrm>
            <a:off x="684213" y="1773238"/>
            <a:ext cx="7920037" cy="4259262"/>
          </a:xfrm>
        </p:spPr>
        <p:txBody>
          <a:bodyPr/>
          <a:lstStyle/>
          <a:p>
            <a:pPr marL="0" indent="0">
              <a:lnSpc>
                <a:spcPct val="150000"/>
              </a:lnSpc>
            </a:pPr>
            <a:r>
              <a:rPr lang="de-DE" sz="2000" b="1" dirty="0" smtClean="0"/>
              <a:t>Was wird geprüft?</a:t>
            </a:r>
          </a:p>
          <a:p>
            <a:pPr>
              <a:lnSpc>
                <a:spcPct val="150000"/>
              </a:lnSpc>
              <a:buFontTx/>
              <a:buChar char="•"/>
            </a:pPr>
            <a:r>
              <a:rPr lang="de-DE" sz="2000" dirty="0" smtClean="0"/>
              <a:t>Umfassende </a:t>
            </a:r>
            <a:r>
              <a:rPr lang="de-DE" sz="2000" dirty="0"/>
              <a:t>Bewertung des bisherigen Verlaufs und der geplanten </a:t>
            </a:r>
            <a:r>
              <a:rPr lang="de-DE" sz="2000" dirty="0" smtClean="0"/>
              <a:t>Weiterführung </a:t>
            </a:r>
            <a:endParaRPr lang="de-DE" sz="2000" dirty="0"/>
          </a:p>
          <a:p>
            <a:pPr>
              <a:lnSpc>
                <a:spcPct val="150000"/>
              </a:lnSpc>
              <a:buFontTx/>
              <a:buChar char="•"/>
            </a:pPr>
            <a:r>
              <a:rPr lang="de-DE" sz="2000" dirty="0" smtClean="0"/>
              <a:t>Beiträge </a:t>
            </a:r>
            <a:r>
              <a:rPr lang="de-DE" sz="2000" dirty="0"/>
              <a:t>zu den Programmzielen</a:t>
            </a:r>
          </a:p>
          <a:p>
            <a:pPr>
              <a:lnSpc>
                <a:spcPct val="150000"/>
              </a:lnSpc>
              <a:buFontTx/>
              <a:buChar char="•"/>
            </a:pPr>
            <a:r>
              <a:rPr lang="de-DE" sz="2000" dirty="0"/>
              <a:t>Was läuft besonders gut? Wo gibt es Schwierigkeiten?</a:t>
            </a:r>
          </a:p>
          <a:p>
            <a:pPr>
              <a:lnSpc>
                <a:spcPct val="150000"/>
              </a:lnSpc>
              <a:buFontTx/>
              <a:buChar char="•"/>
            </a:pPr>
            <a:r>
              <a:rPr lang="de-DE" sz="2000" dirty="0" smtClean="0"/>
              <a:t>ggf. Auflagen der Jury</a:t>
            </a:r>
          </a:p>
          <a:p>
            <a:pPr>
              <a:lnSpc>
                <a:spcPct val="150000"/>
              </a:lnSpc>
              <a:buFontTx/>
              <a:buChar char="•"/>
            </a:pPr>
            <a:r>
              <a:rPr lang="de-DE" sz="2000" dirty="0" smtClean="0"/>
              <a:t>Prüfung der Folgeprojekte</a:t>
            </a:r>
            <a:endParaRPr lang="de-DE" sz="2000" dirty="0"/>
          </a:p>
          <a:p>
            <a:pPr>
              <a:lnSpc>
                <a:spcPct val="150000"/>
              </a:lnSpc>
              <a:buFontTx/>
              <a:buChar char="•"/>
            </a:pPr>
            <a:r>
              <a:rPr lang="de-DE" sz="2000" dirty="0"/>
              <a:t>Prüfung der </a:t>
            </a:r>
            <a:r>
              <a:rPr lang="de-DE" sz="2000" dirty="0" smtClean="0"/>
              <a:t>Kostennachweise</a:t>
            </a:r>
          </a:p>
          <a:p>
            <a:endParaRPr lang="de-DE" sz="2200" dirty="0"/>
          </a:p>
        </p:txBody>
      </p:sp>
      <p:sp>
        <p:nvSpPr>
          <p:cNvPr id="6" name="Titel 1"/>
          <p:cNvSpPr txBox="1">
            <a:spLocks/>
          </p:cNvSpPr>
          <p:nvPr/>
        </p:nvSpPr>
        <p:spPr bwMode="auto">
          <a:xfrm>
            <a:off x="531813" y="450850"/>
            <a:ext cx="598234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algn="l" defTabSz="457200" rtl="0" eaLnBrk="1" fontAlgn="base" hangingPunct="1">
              <a:lnSpc>
                <a:spcPts val="2400"/>
              </a:lnSpc>
              <a:spcBef>
                <a:spcPct val="0"/>
              </a:spcBef>
              <a:spcAft>
                <a:spcPct val="0"/>
              </a:spcAft>
              <a:buClr>
                <a:schemeClr val="accent1"/>
              </a:buClr>
              <a:defRPr sz="2200" kern="1200">
                <a:solidFill>
                  <a:schemeClr val="accent1"/>
                </a:solidFill>
                <a:latin typeface="Arial"/>
                <a:ea typeface="ＭＳ Ｐゴシック" charset="0"/>
                <a:cs typeface="ＭＳ Ｐゴシック" charset="0"/>
              </a:defRPr>
            </a:lvl1pPr>
            <a:lvl2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2pPr>
            <a:lvl3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3pPr>
            <a:lvl4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4pPr>
            <a:lvl5pPr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5pPr>
            <a:lvl6pPr marL="4572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6pPr>
            <a:lvl7pPr marL="9144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7pPr>
            <a:lvl8pPr marL="13716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8pPr>
            <a:lvl9pPr marL="1828800" algn="l" defTabSz="457200" rtl="0" eaLnBrk="1" fontAlgn="base" hangingPunct="1">
              <a:lnSpc>
                <a:spcPts val="2400"/>
              </a:lnSpc>
              <a:spcBef>
                <a:spcPct val="0"/>
              </a:spcBef>
              <a:spcAft>
                <a:spcPct val="0"/>
              </a:spcAft>
              <a:buClr>
                <a:schemeClr val="accent1"/>
              </a:buClr>
              <a:defRPr sz="2200">
                <a:solidFill>
                  <a:schemeClr val="accent1"/>
                </a:solidFill>
                <a:latin typeface="Arial" charset="0"/>
                <a:ea typeface="ＭＳ Ｐゴシック" charset="0"/>
                <a:cs typeface="ＭＳ Ｐゴシック" charset="0"/>
              </a:defRPr>
            </a:lvl9pPr>
          </a:lstStyle>
          <a:p>
            <a:pPr fontAlgn="auto">
              <a:spcAft>
                <a:spcPts val="0"/>
              </a:spcAft>
              <a:defRPr/>
            </a:pPr>
            <a:r>
              <a:rPr lang="de-DE" cap="all" dirty="0" smtClean="0">
                <a:ea typeface="+mj-ea"/>
                <a:cs typeface="+mj-cs"/>
              </a:rPr>
              <a:t>Zwischenevaluierung</a:t>
            </a:r>
            <a:endParaRPr lang="de-DE" cap="all" dirty="0">
              <a:ea typeface="+mj-ea"/>
              <a:cs typeface="+mj-cs"/>
            </a:endParaRPr>
          </a:p>
        </p:txBody>
      </p:sp>
      <p:sp>
        <p:nvSpPr>
          <p:cNvPr id="8" name="Fußzeilenplatzhalter 4"/>
          <p:cNvSpPr txBox="1">
            <a:spLocks/>
          </p:cNvSpPr>
          <p:nvPr/>
        </p:nvSpPr>
        <p:spPr>
          <a:xfrm>
            <a:off x="531813" y="6443663"/>
            <a:ext cx="5711825" cy="365125"/>
          </a:xfrm>
          <a:prstGeom prst="rect">
            <a:avLst/>
          </a:prstGeom>
          <a:noFill/>
          <a:ln/>
        </p:spPr>
        <p:txBody>
          <a:bodyPr/>
          <a:lstStyle>
            <a:defPPr>
              <a:defRPr lang="de-DE"/>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r>
              <a:rPr lang="de-DE" sz="800" dirty="0" smtClean="0">
                <a:solidFill>
                  <a:srgbClr val="565656"/>
                </a:solidFill>
              </a:rPr>
              <a:t>Österreichische Forschungsförderungsgesellschaft | Sensengasse 1 | 1090 Wien | www.ffg.at</a:t>
            </a:r>
          </a:p>
        </p:txBody>
      </p:sp>
    </p:spTree>
    <p:extLst>
      <p:ext uri="{BB962C8B-B14F-4D97-AF65-F5344CB8AC3E}">
        <p14:creationId xmlns:p14="http://schemas.microsoft.com/office/powerpoint/2010/main" val="15713268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r>
              <a:rPr lang="de-DE"/>
              <a:t>Seite </a:t>
            </a:r>
            <a:fld id="{8E38FEB0-6736-439B-A746-26A3E1150D76}" type="slidenum">
              <a:rPr lang="de-DE"/>
              <a:pPr/>
              <a:t>43</a:t>
            </a:fld>
            <a:endParaRPr lang="de-DE"/>
          </a:p>
        </p:txBody>
      </p:sp>
      <p:sp>
        <p:nvSpPr>
          <p:cNvPr id="313347" name="Rectangle 3"/>
          <p:cNvSpPr>
            <a:spLocks noGrp="1" noChangeArrowheads="1"/>
          </p:cNvSpPr>
          <p:nvPr>
            <p:ph type="body" idx="1"/>
          </p:nvPr>
        </p:nvSpPr>
        <p:spPr>
          <a:xfrm>
            <a:off x="684213" y="1833132"/>
            <a:ext cx="7666299" cy="4582823"/>
          </a:xfrm>
        </p:spPr>
        <p:txBody>
          <a:bodyPr/>
          <a:lstStyle/>
          <a:p>
            <a:pPr marL="0" indent="0">
              <a:lnSpc>
                <a:spcPct val="140000"/>
              </a:lnSpc>
            </a:pPr>
            <a:r>
              <a:rPr lang="de-AT" sz="2000" b="1" dirty="0" smtClean="0">
                <a:latin typeface="Arial" charset="0"/>
              </a:rPr>
              <a:t>Folgeprojekte:</a:t>
            </a:r>
          </a:p>
          <a:p>
            <a:pPr>
              <a:lnSpc>
                <a:spcPct val="140000"/>
              </a:lnSpc>
              <a:buFontTx/>
              <a:buChar char="•"/>
            </a:pPr>
            <a:r>
              <a:rPr lang="de-AT" sz="2000" dirty="0" smtClean="0">
                <a:latin typeface="Arial" charset="0"/>
              </a:rPr>
              <a:t>Folgeprojekte </a:t>
            </a:r>
            <a:r>
              <a:rPr lang="de-AT" sz="2000" dirty="0">
                <a:latin typeface="Arial" charset="0"/>
              </a:rPr>
              <a:t>sind Folge des „Aufbau“-Projekts und </a:t>
            </a:r>
            <a:r>
              <a:rPr lang="de-AT" sz="2000" dirty="0" smtClean="0">
                <a:latin typeface="Arial" charset="0"/>
              </a:rPr>
              <a:t>müssen</a:t>
            </a:r>
            <a:br>
              <a:rPr lang="de-AT" sz="2000" dirty="0" smtClean="0">
                <a:latin typeface="Arial" charset="0"/>
              </a:rPr>
            </a:br>
            <a:r>
              <a:rPr lang="de-AT" sz="2000" dirty="0" smtClean="0">
                <a:latin typeface="Arial" charset="0"/>
              </a:rPr>
              <a:t>FEI- </a:t>
            </a:r>
            <a:r>
              <a:rPr lang="de-AT" sz="2000" dirty="0">
                <a:latin typeface="Arial" charset="0"/>
              </a:rPr>
              <a:t>Projekte sein, die inhaltlich auf den Kompetenzaufbau zurückzuführen sind (Auftragsforschung)</a:t>
            </a:r>
          </a:p>
          <a:p>
            <a:pPr>
              <a:lnSpc>
                <a:spcPct val="140000"/>
              </a:lnSpc>
              <a:buFontTx/>
              <a:buChar char="•"/>
            </a:pPr>
            <a:r>
              <a:rPr lang="de-DE" sz="2000" dirty="0" smtClean="0"/>
              <a:t>Nachweis </a:t>
            </a:r>
            <a:r>
              <a:rPr lang="de-DE" sz="2000" dirty="0"/>
              <a:t>von Folgeprojekten im Ausmaß von </a:t>
            </a:r>
            <a:r>
              <a:rPr lang="de-DE" sz="2000" dirty="0" smtClean="0"/>
              <a:t> mind</a:t>
            </a:r>
            <a:r>
              <a:rPr lang="de-DE" sz="2000" dirty="0"/>
              <a:t>. 10% der </a:t>
            </a:r>
            <a:r>
              <a:rPr lang="de-DE" sz="2000" dirty="0" smtClean="0"/>
              <a:t>Gesamtkosten</a:t>
            </a:r>
          </a:p>
          <a:p>
            <a:pPr>
              <a:lnSpc>
                <a:spcPct val="140000"/>
              </a:lnSpc>
              <a:buFontTx/>
              <a:buChar char="•"/>
            </a:pPr>
            <a:r>
              <a:rPr lang="de-AT" sz="2000" dirty="0" smtClean="0">
                <a:latin typeface="Arial" charset="0"/>
              </a:rPr>
              <a:t>mind</a:t>
            </a:r>
            <a:r>
              <a:rPr lang="de-AT" sz="2000" dirty="0">
                <a:latin typeface="Arial" charset="0"/>
              </a:rPr>
              <a:t>. 2 </a:t>
            </a:r>
            <a:r>
              <a:rPr lang="de-AT" sz="2000" dirty="0" err="1">
                <a:latin typeface="Arial" charset="0"/>
              </a:rPr>
              <a:t>WirtschaftspartnerInnen</a:t>
            </a:r>
            <a:r>
              <a:rPr lang="de-AT" sz="2000" dirty="0">
                <a:latin typeface="Arial" charset="0"/>
              </a:rPr>
              <a:t> als </a:t>
            </a:r>
            <a:r>
              <a:rPr lang="de-AT" sz="2000" dirty="0" smtClean="0">
                <a:latin typeface="Arial" charset="0"/>
              </a:rPr>
              <a:t>Auftraggeber</a:t>
            </a:r>
          </a:p>
          <a:p>
            <a:pPr>
              <a:lnSpc>
                <a:spcPct val="140000"/>
              </a:lnSpc>
              <a:buFontTx/>
              <a:buChar char="•"/>
            </a:pPr>
            <a:r>
              <a:rPr lang="de-AT" sz="2000" dirty="0" smtClean="0">
                <a:latin typeface="Arial" charset="0"/>
              </a:rPr>
              <a:t>verbindliche Vereinbarungen, </a:t>
            </a:r>
            <a:r>
              <a:rPr lang="de-AT" sz="2000" dirty="0">
                <a:latin typeface="Arial" charset="0"/>
              </a:rPr>
              <a:t>d.h. </a:t>
            </a:r>
            <a:r>
              <a:rPr lang="de-AT" sz="2000" dirty="0" smtClean="0">
                <a:latin typeface="Arial" charset="0"/>
              </a:rPr>
              <a:t>unterschriebene </a:t>
            </a:r>
            <a:r>
              <a:rPr lang="de-AT" sz="2000" dirty="0" err="1" smtClean="0">
                <a:latin typeface="Arial" charset="0"/>
              </a:rPr>
              <a:t>Anbote</a:t>
            </a:r>
            <a:r>
              <a:rPr lang="de-AT" sz="2000" dirty="0" smtClean="0">
                <a:latin typeface="Arial" charset="0"/>
              </a:rPr>
              <a:t> </a:t>
            </a:r>
            <a:r>
              <a:rPr lang="de-AT" sz="2000" dirty="0">
                <a:latin typeface="Arial" charset="0"/>
              </a:rPr>
              <a:t>bzw. </a:t>
            </a:r>
            <a:r>
              <a:rPr lang="de-AT" sz="2000" dirty="0" smtClean="0">
                <a:latin typeface="Arial" charset="0"/>
              </a:rPr>
              <a:t>Verträge </a:t>
            </a:r>
            <a:r>
              <a:rPr lang="de-AT" sz="2000" dirty="0" smtClean="0">
                <a:latin typeface="Arial" charset="0"/>
                <a:sym typeface="Wingdings" panose="05000000000000000000" pitchFamily="2" charset="2"/>
              </a:rPr>
              <a:t> müssen am Ende des 2. Förderungsjahres vorliegen</a:t>
            </a:r>
            <a:endParaRPr lang="de-AT" sz="2000" dirty="0" smtClean="0"/>
          </a:p>
          <a:p>
            <a:pPr>
              <a:lnSpc>
                <a:spcPct val="140000"/>
              </a:lnSpc>
              <a:buFontTx/>
              <a:buChar char="•"/>
            </a:pPr>
            <a:r>
              <a:rPr lang="de-AT" sz="2000" dirty="0"/>
              <a:t>Start der </a:t>
            </a:r>
            <a:r>
              <a:rPr lang="de-AT" sz="2000" dirty="0" smtClean="0"/>
              <a:t>Folgeprojekte: Phase 1 und/oder Phase 2</a:t>
            </a:r>
            <a:endParaRPr lang="de-AT" sz="2000" dirty="0"/>
          </a:p>
        </p:txBody>
      </p:sp>
      <p:sp>
        <p:nvSpPr>
          <p:cNvPr id="7" name="Titel 1"/>
          <p:cNvSpPr>
            <a:spLocks noGrp="1"/>
          </p:cNvSpPr>
          <p:nvPr>
            <p:ph type="title"/>
          </p:nvPr>
        </p:nvSpPr>
        <p:spPr>
          <a:xfrm>
            <a:off x="531813" y="450850"/>
            <a:ext cx="5175250" cy="771525"/>
          </a:xfrm>
        </p:spPr>
        <p:txBody>
          <a:bodyPr rtlCol="0">
            <a:noAutofit/>
          </a:bodyPr>
          <a:lstStyle/>
          <a:p>
            <a:pPr fontAlgn="auto">
              <a:spcAft>
                <a:spcPts val="0"/>
              </a:spcAft>
              <a:defRPr/>
            </a:pPr>
            <a:r>
              <a:rPr lang="de-DE" cap="all" dirty="0" smtClean="0">
                <a:ea typeface="+mj-ea"/>
                <a:cs typeface="+mj-cs"/>
              </a:rPr>
              <a:t>Zwischenevaluierung</a:t>
            </a:r>
            <a:endParaRPr lang="de-DE" cap="all" dirty="0">
              <a:ea typeface="+mj-ea"/>
              <a:cs typeface="+mj-cs"/>
            </a:endParaRPr>
          </a:p>
        </p:txBody>
      </p:sp>
      <p:sp>
        <p:nvSpPr>
          <p:cNvPr id="8" name="Fußzeilenplatzhalter 4"/>
          <p:cNvSpPr txBox="1">
            <a:spLocks/>
          </p:cNvSpPr>
          <p:nvPr/>
        </p:nvSpPr>
        <p:spPr>
          <a:xfrm>
            <a:off x="531813" y="6443663"/>
            <a:ext cx="5711825" cy="365125"/>
          </a:xfrm>
          <a:prstGeom prst="rect">
            <a:avLst/>
          </a:prstGeom>
          <a:noFill/>
          <a:ln/>
        </p:spPr>
        <p:txBody>
          <a:bodyPr/>
          <a:lstStyle>
            <a:defPPr>
              <a:defRPr lang="de-DE"/>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r>
              <a:rPr lang="de-DE" sz="800" dirty="0" smtClean="0">
                <a:solidFill>
                  <a:srgbClr val="565656"/>
                </a:solidFill>
              </a:rPr>
              <a:t>Österreichische Forschungsförderungsgesellschaft | Sensengasse 1 | 1090 Wien | www.ffg.at</a:t>
            </a:r>
          </a:p>
        </p:txBody>
      </p:sp>
    </p:spTree>
    <p:extLst>
      <p:ext uri="{BB962C8B-B14F-4D97-AF65-F5344CB8AC3E}">
        <p14:creationId xmlns:p14="http://schemas.microsoft.com/office/powerpoint/2010/main" val="369269135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r>
              <a:rPr lang="de-DE"/>
              <a:t>Seite </a:t>
            </a:r>
            <a:fld id="{8E38FEB0-6736-439B-A746-26A3E1150D76}" type="slidenum">
              <a:rPr lang="de-DE"/>
              <a:pPr/>
              <a:t>44</a:t>
            </a:fld>
            <a:endParaRPr lang="de-DE"/>
          </a:p>
        </p:txBody>
      </p:sp>
      <p:sp>
        <p:nvSpPr>
          <p:cNvPr id="313347" name="Rectangle 3"/>
          <p:cNvSpPr>
            <a:spLocks noGrp="1" noChangeArrowheads="1"/>
          </p:cNvSpPr>
          <p:nvPr>
            <p:ph type="body" idx="1"/>
          </p:nvPr>
        </p:nvSpPr>
        <p:spPr>
          <a:xfrm>
            <a:off x="684213" y="2293372"/>
            <a:ext cx="7666299" cy="3529013"/>
          </a:xfrm>
        </p:spPr>
        <p:txBody>
          <a:bodyPr/>
          <a:lstStyle/>
          <a:p>
            <a:pPr marL="0" indent="0">
              <a:lnSpc>
                <a:spcPct val="140000"/>
              </a:lnSpc>
            </a:pPr>
            <a:r>
              <a:rPr lang="de-AT" sz="2000" b="1" dirty="0" smtClean="0"/>
              <a:t>Folgeprojekte:</a:t>
            </a:r>
          </a:p>
          <a:p>
            <a:pPr>
              <a:lnSpc>
                <a:spcPct val="140000"/>
              </a:lnSpc>
              <a:buFontTx/>
              <a:buChar char="•"/>
            </a:pPr>
            <a:r>
              <a:rPr lang="de-AT" sz="2000" dirty="0" smtClean="0"/>
              <a:t>Pro nicht-erreichtem Prozentpunkt werden 3</a:t>
            </a:r>
            <a:r>
              <a:rPr lang="de-AT" sz="2000" dirty="0"/>
              <a:t> % der Gesamtförderung gekürzt. </a:t>
            </a:r>
            <a:r>
              <a:rPr lang="de-AT" sz="2000" dirty="0" smtClean="0"/>
              <a:t/>
            </a:r>
            <a:br>
              <a:rPr lang="de-AT" sz="2000" dirty="0" smtClean="0"/>
            </a:br>
            <a:r>
              <a:rPr lang="de-AT" sz="2000" dirty="0" smtClean="0"/>
              <a:t>Werden </a:t>
            </a:r>
            <a:r>
              <a:rPr lang="de-AT" sz="2000" dirty="0"/>
              <a:t>z.B. nur 7 % anstatt der geforderten 10 % der Folgeprojekte erreicht, wird die Förderung um 3 x 3 % = 9 % gekürzt. </a:t>
            </a:r>
            <a:endParaRPr lang="de-AT" sz="2000" dirty="0" smtClean="0"/>
          </a:p>
          <a:p>
            <a:pPr>
              <a:lnSpc>
                <a:spcPct val="140000"/>
              </a:lnSpc>
              <a:buFontTx/>
              <a:buChar char="•"/>
            </a:pPr>
            <a:r>
              <a:rPr lang="de-DE" sz="2000" dirty="0"/>
              <a:t>die Förderung wird </a:t>
            </a:r>
            <a:r>
              <a:rPr lang="de-DE" sz="2000" dirty="0" smtClean="0"/>
              <a:t>eingestellt, wenn</a:t>
            </a:r>
            <a:endParaRPr lang="de-DE" sz="2000" dirty="0"/>
          </a:p>
          <a:p>
            <a:pPr lvl="2">
              <a:lnSpc>
                <a:spcPct val="140000"/>
              </a:lnSpc>
              <a:buFontTx/>
              <a:buChar char="•"/>
            </a:pPr>
            <a:r>
              <a:rPr lang="de-DE" sz="2000" dirty="0" smtClean="0"/>
              <a:t>nur </a:t>
            </a:r>
            <a:r>
              <a:rPr lang="de-DE" sz="2000" dirty="0"/>
              <a:t>ein </a:t>
            </a:r>
            <a:r>
              <a:rPr lang="de-DE" sz="2000" dirty="0" smtClean="0"/>
              <a:t>Folgeprojekt oder </a:t>
            </a:r>
            <a:endParaRPr lang="de-DE" sz="2000" dirty="0"/>
          </a:p>
          <a:p>
            <a:pPr lvl="2">
              <a:lnSpc>
                <a:spcPct val="140000"/>
              </a:lnSpc>
              <a:buFontTx/>
              <a:buChar char="•"/>
            </a:pPr>
            <a:r>
              <a:rPr lang="de-DE" sz="2000" dirty="0"/>
              <a:t>weniger als 5 % der erforderlichen </a:t>
            </a:r>
            <a:r>
              <a:rPr lang="de-DE" sz="2000"/>
              <a:t>Gesamtsumme </a:t>
            </a:r>
            <a:r>
              <a:rPr lang="de-DE" sz="2000" smtClean="0"/>
              <a:t>vorliegt</a:t>
            </a:r>
            <a:endParaRPr lang="de-DE" sz="2000" dirty="0"/>
          </a:p>
          <a:p>
            <a:pPr>
              <a:lnSpc>
                <a:spcPct val="140000"/>
              </a:lnSpc>
              <a:buFontTx/>
              <a:buChar char="•"/>
            </a:pPr>
            <a:endParaRPr lang="de-AT" sz="2000" dirty="0" smtClean="0"/>
          </a:p>
        </p:txBody>
      </p:sp>
      <p:sp>
        <p:nvSpPr>
          <p:cNvPr id="7" name="Titel 1"/>
          <p:cNvSpPr>
            <a:spLocks noGrp="1"/>
          </p:cNvSpPr>
          <p:nvPr>
            <p:ph type="title"/>
          </p:nvPr>
        </p:nvSpPr>
        <p:spPr>
          <a:xfrm>
            <a:off x="531813" y="450850"/>
            <a:ext cx="5175250" cy="771525"/>
          </a:xfrm>
        </p:spPr>
        <p:txBody>
          <a:bodyPr rtlCol="0">
            <a:noAutofit/>
          </a:bodyPr>
          <a:lstStyle/>
          <a:p>
            <a:pPr fontAlgn="auto">
              <a:spcAft>
                <a:spcPts val="0"/>
              </a:spcAft>
              <a:defRPr/>
            </a:pPr>
            <a:r>
              <a:rPr lang="de-DE" cap="all" dirty="0" smtClean="0">
                <a:ea typeface="+mj-ea"/>
                <a:cs typeface="+mj-cs"/>
              </a:rPr>
              <a:t>Zwischenevaluierung</a:t>
            </a:r>
            <a:endParaRPr lang="de-DE" cap="all" dirty="0">
              <a:ea typeface="+mj-ea"/>
              <a:cs typeface="+mj-cs"/>
            </a:endParaRPr>
          </a:p>
        </p:txBody>
      </p:sp>
      <p:sp>
        <p:nvSpPr>
          <p:cNvPr id="8" name="Fußzeilenplatzhalter 4"/>
          <p:cNvSpPr txBox="1">
            <a:spLocks/>
          </p:cNvSpPr>
          <p:nvPr/>
        </p:nvSpPr>
        <p:spPr>
          <a:xfrm>
            <a:off x="531813" y="6443663"/>
            <a:ext cx="5711825" cy="365125"/>
          </a:xfrm>
          <a:prstGeom prst="rect">
            <a:avLst/>
          </a:prstGeom>
          <a:noFill/>
          <a:ln/>
        </p:spPr>
        <p:txBody>
          <a:bodyPr/>
          <a:lstStyle>
            <a:defPPr>
              <a:defRPr lang="de-DE"/>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r>
              <a:rPr lang="de-DE" sz="800" dirty="0" smtClean="0">
                <a:solidFill>
                  <a:srgbClr val="565656"/>
                </a:solidFill>
              </a:rPr>
              <a:t>Österreichische Forschungsförderungsgesellschaft | Sensengasse 1 | 1090 Wien | www.ffg.at</a:t>
            </a:r>
          </a:p>
        </p:txBody>
      </p:sp>
    </p:spTree>
    <p:extLst>
      <p:ext uri="{BB962C8B-B14F-4D97-AF65-F5344CB8AC3E}">
        <p14:creationId xmlns:p14="http://schemas.microsoft.com/office/powerpoint/2010/main" val="386453531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r>
              <a:rPr lang="de-DE"/>
              <a:t>Seite </a:t>
            </a:r>
            <a:fld id="{8E38FEB0-6736-439B-A746-26A3E1150D76}" type="slidenum">
              <a:rPr lang="de-DE"/>
              <a:pPr/>
              <a:t>45</a:t>
            </a:fld>
            <a:endParaRPr lang="de-DE"/>
          </a:p>
        </p:txBody>
      </p:sp>
      <p:sp>
        <p:nvSpPr>
          <p:cNvPr id="313347" name="Rectangle 3"/>
          <p:cNvSpPr>
            <a:spLocks noGrp="1" noChangeArrowheads="1"/>
          </p:cNvSpPr>
          <p:nvPr>
            <p:ph type="body" idx="1"/>
          </p:nvPr>
        </p:nvSpPr>
        <p:spPr>
          <a:xfrm>
            <a:off x="531813" y="2244437"/>
            <a:ext cx="7809883" cy="3910734"/>
          </a:xfrm>
        </p:spPr>
        <p:txBody>
          <a:bodyPr/>
          <a:lstStyle/>
          <a:p>
            <a:pPr>
              <a:buFont typeface="Arial" panose="020B0604020202020204" pitchFamily="34" charset="0"/>
              <a:buChar char="•"/>
            </a:pPr>
            <a:r>
              <a:rPr lang="de-DE" sz="1800" dirty="0" smtClean="0"/>
              <a:t>Diese </a:t>
            </a:r>
            <a:r>
              <a:rPr lang="de-DE" sz="1800" dirty="0"/>
              <a:t>Folgeprojekte sind nicht Teil des geförderten </a:t>
            </a:r>
            <a:r>
              <a:rPr lang="de-DE" sz="1800" dirty="0" smtClean="0"/>
              <a:t>Projekts, sondern </a:t>
            </a:r>
            <a:r>
              <a:rPr lang="de-DE" sz="1800" dirty="0"/>
              <a:t>deren Folge. Sie sind dementsprechend </a:t>
            </a:r>
            <a:r>
              <a:rPr lang="de-DE" sz="1800" b="1" dirty="0"/>
              <a:t>zusätzlich</a:t>
            </a:r>
            <a:r>
              <a:rPr lang="de-DE" sz="1800" dirty="0"/>
              <a:t> </a:t>
            </a:r>
            <a:r>
              <a:rPr lang="de-DE" sz="1800" dirty="0" smtClean="0"/>
              <a:t>zum geförderten </a:t>
            </a:r>
            <a:r>
              <a:rPr lang="de-DE" sz="1800" dirty="0"/>
              <a:t>Projekt umzusetzen und zu planen.  </a:t>
            </a:r>
            <a:r>
              <a:rPr lang="de-DE" sz="1800" dirty="0" smtClean="0"/>
              <a:t>Kosten für </a:t>
            </a:r>
            <a:r>
              <a:rPr lang="de-DE" sz="1800" b="1" dirty="0"/>
              <a:t>Akquise </a:t>
            </a:r>
            <a:r>
              <a:rPr lang="de-DE" sz="1800" dirty="0" smtClean="0"/>
              <a:t>und </a:t>
            </a:r>
            <a:r>
              <a:rPr lang="de-DE" sz="1800" b="1" dirty="0" smtClean="0"/>
              <a:t>Umsetzung</a:t>
            </a:r>
            <a:r>
              <a:rPr lang="de-DE" sz="1800" dirty="0" smtClean="0"/>
              <a:t> dieser Projekte </a:t>
            </a:r>
            <a:r>
              <a:rPr lang="de-DE" sz="1800" dirty="0"/>
              <a:t>können daher </a:t>
            </a:r>
            <a:r>
              <a:rPr lang="de-DE" sz="1800" b="1" dirty="0"/>
              <a:t>nicht</a:t>
            </a:r>
            <a:r>
              <a:rPr lang="de-DE" sz="1800" dirty="0"/>
              <a:t> </a:t>
            </a:r>
            <a:r>
              <a:rPr lang="de-DE" sz="1800" dirty="0" smtClean="0"/>
              <a:t>als förderbare </a:t>
            </a:r>
            <a:r>
              <a:rPr lang="de-DE" sz="1800" dirty="0"/>
              <a:t>Kosten geltend gemacht </a:t>
            </a:r>
            <a:r>
              <a:rPr lang="de-DE" sz="1800" dirty="0" smtClean="0"/>
              <a:t>werden.</a:t>
            </a:r>
          </a:p>
          <a:p>
            <a:pPr>
              <a:buFont typeface="Arial" panose="020B0604020202020204" pitchFamily="34" charset="0"/>
              <a:buChar char="•"/>
            </a:pPr>
            <a:endParaRPr lang="de-DE" sz="1800" dirty="0" smtClean="0"/>
          </a:p>
          <a:p>
            <a:pPr>
              <a:buFont typeface="Arial" panose="020B0604020202020204" pitchFamily="34" charset="0"/>
              <a:buChar char="•"/>
            </a:pPr>
            <a:r>
              <a:rPr lang="de-DE" sz="1800" b="1" dirty="0" smtClean="0"/>
              <a:t>Als </a:t>
            </a:r>
            <a:r>
              <a:rPr lang="de-DE" sz="1800" b="1" dirty="0"/>
              <a:t>Folgeprojekte gelten nicht: </a:t>
            </a:r>
            <a:r>
              <a:rPr lang="de-DE" sz="1800" b="1" dirty="0" smtClean="0"/>
              <a:t/>
            </a:r>
            <a:br>
              <a:rPr lang="de-DE" sz="1800" b="1" dirty="0" smtClean="0"/>
            </a:br>
            <a:r>
              <a:rPr lang="de-DE" sz="1800" dirty="0" smtClean="0"/>
              <a:t>geförderte </a:t>
            </a:r>
            <a:r>
              <a:rPr lang="de-DE" sz="1800" dirty="0"/>
              <a:t>Projekte (wie z.B. EU-Projekte, Bundes- oder Landesförderungen, etc</a:t>
            </a:r>
            <a:r>
              <a:rPr lang="de-DE" sz="1800" dirty="0" smtClean="0"/>
              <a:t>.), </a:t>
            </a:r>
            <a:r>
              <a:rPr lang="de-DE" sz="1800" dirty="0"/>
              <a:t>in denen die </a:t>
            </a:r>
            <a:r>
              <a:rPr lang="de-DE" sz="1800" dirty="0" err="1"/>
              <a:t>FörderungswerberIn</a:t>
            </a:r>
            <a:r>
              <a:rPr lang="de-DE" sz="1800" dirty="0"/>
              <a:t> als geförderte </a:t>
            </a:r>
            <a:r>
              <a:rPr lang="de-DE" sz="1800" dirty="0" err="1"/>
              <a:t>PartnerIn</a:t>
            </a:r>
            <a:r>
              <a:rPr lang="de-DE" sz="1800" dirty="0"/>
              <a:t> bzw. </a:t>
            </a:r>
            <a:r>
              <a:rPr lang="de-DE" sz="1800" dirty="0" err="1"/>
              <a:t>AntragstellerIn</a:t>
            </a:r>
            <a:r>
              <a:rPr lang="de-DE" sz="1800" dirty="0"/>
              <a:t> auftritt</a:t>
            </a:r>
            <a:r>
              <a:rPr lang="de-DE" sz="1800" dirty="0" smtClean="0"/>
              <a:t>.</a:t>
            </a:r>
          </a:p>
          <a:p>
            <a:pPr>
              <a:buFont typeface="Arial" panose="020B0604020202020204" pitchFamily="34" charset="0"/>
              <a:buChar char="•"/>
            </a:pPr>
            <a:endParaRPr lang="de-DE" sz="1800" dirty="0"/>
          </a:p>
          <a:p>
            <a:pPr>
              <a:buFont typeface="Arial" panose="020B0604020202020204" pitchFamily="34" charset="0"/>
              <a:buChar char="•"/>
            </a:pPr>
            <a:r>
              <a:rPr lang="de-DE" sz="1800" dirty="0" smtClean="0"/>
              <a:t>Die Umsetzung vieler „kleiner“ Folgeprojekte ist nicht Ziel von COIN-Aufbau und wird ggf. nicht anerkannt</a:t>
            </a:r>
          </a:p>
          <a:p>
            <a:pPr>
              <a:buFont typeface="Arial" panose="020B0604020202020204" pitchFamily="34" charset="0"/>
              <a:buChar char="•"/>
            </a:pPr>
            <a:endParaRPr lang="de-DE" sz="1800" dirty="0" smtClean="0"/>
          </a:p>
          <a:p>
            <a:pPr>
              <a:buFont typeface="Arial" panose="020B0604020202020204" pitchFamily="34" charset="0"/>
              <a:buChar char="•"/>
            </a:pPr>
            <a:r>
              <a:rPr lang="de-DE" sz="1800" dirty="0" smtClean="0"/>
              <a:t>Im Falle eines Konsortiums: pro Partner ist mind. 1 Folgeprojekt anzustreben</a:t>
            </a:r>
          </a:p>
          <a:p>
            <a:pPr>
              <a:buFont typeface="Arial" panose="020B0604020202020204" pitchFamily="34" charset="0"/>
              <a:buChar char="•"/>
            </a:pPr>
            <a:endParaRPr lang="de-DE" sz="2000" dirty="0" smtClean="0"/>
          </a:p>
        </p:txBody>
      </p:sp>
      <p:sp>
        <p:nvSpPr>
          <p:cNvPr id="7" name="Titel 1"/>
          <p:cNvSpPr>
            <a:spLocks noGrp="1"/>
          </p:cNvSpPr>
          <p:nvPr>
            <p:ph type="title"/>
          </p:nvPr>
        </p:nvSpPr>
        <p:spPr>
          <a:xfrm>
            <a:off x="531813" y="450850"/>
            <a:ext cx="5175250" cy="771525"/>
          </a:xfrm>
        </p:spPr>
        <p:txBody>
          <a:bodyPr rtlCol="0">
            <a:noAutofit/>
          </a:bodyPr>
          <a:lstStyle/>
          <a:p>
            <a:pPr fontAlgn="auto">
              <a:spcAft>
                <a:spcPts val="0"/>
              </a:spcAft>
              <a:defRPr/>
            </a:pPr>
            <a:r>
              <a:rPr lang="de-DE" cap="all" dirty="0" smtClean="0">
                <a:ea typeface="+mj-ea"/>
                <a:cs typeface="+mj-cs"/>
              </a:rPr>
              <a:t>Zwischenevaluierung</a:t>
            </a:r>
            <a:endParaRPr lang="de-DE" cap="all" dirty="0">
              <a:ea typeface="+mj-ea"/>
              <a:cs typeface="+mj-cs"/>
            </a:endParaRPr>
          </a:p>
        </p:txBody>
      </p:sp>
      <p:sp>
        <p:nvSpPr>
          <p:cNvPr id="9" name="Fußzeilenplatzhalter 4"/>
          <p:cNvSpPr txBox="1">
            <a:spLocks/>
          </p:cNvSpPr>
          <p:nvPr/>
        </p:nvSpPr>
        <p:spPr>
          <a:xfrm>
            <a:off x="531813" y="6443663"/>
            <a:ext cx="5711825" cy="365125"/>
          </a:xfrm>
          <a:prstGeom prst="rect">
            <a:avLst/>
          </a:prstGeom>
          <a:noFill/>
          <a:ln/>
        </p:spPr>
        <p:txBody>
          <a:bodyPr/>
          <a:lstStyle>
            <a:defPPr>
              <a:defRPr lang="de-DE"/>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r>
              <a:rPr lang="de-DE" sz="800" dirty="0" smtClean="0">
                <a:solidFill>
                  <a:srgbClr val="565656"/>
                </a:solidFill>
              </a:rPr>
              <a:t>Österreichische Forschungsförderungsgesellschaft | Sensengasse 1 | 1090 Wien | www.ffg.at</a:t>
            </a:r>
          </a:p>
        </p:txBody>
      </p:sp>
    </p:spTree>
    <p:extLst>
      <p:ext uri="{BB962C8B-B14F-4D97-AF65-F5344CB8AC3E}">
        <p14:creationId xmlns:p14="http://schemas.microsoft.com/office/powerpoint/2010/main" val="2149449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tertitel 1"/>
          <p:cNvSpPr>
            <a:spLocks noGrp="1"/>
          </p:cNvSpPr>
          <p:nvPr>
            <p:ph type="subTitle" idx="1"/>
          </p:nvPr>
        </p:nvSpPr>
        <p:spPr>
          <a:xfrm>
            <a:off x="1397000" y="4187825"/>
            <a:ext cx="4711700" cy="1806575"/>
          </a:xfrm>
        </p:spPr>
        <p:txBody>
          <a:bodyPr/>
          <a:lstStyle/>
          <a:p>
            <a:pPr eaLnBrk="1" hangingPunct="1"/>
            <a:r>
              <a:rPr lang="de-DE" altLang="de-DE" dirty="0" smtClean="0">
                <a:latin typeface="Arial" pitchFamily="34" charset="0"/>
                <a:ea typeface="ＭＳ Ｐゴシック" pitchFamily="34" charset="-128"/>
              </a:rPr>
              <a:t>Kostenabrechnung</a:t>
            </a:r>
          </a:p>
          <a:p>
            <a:pPr eaLnBrk="1" hangingPunct="1"/>
            <a:endParaRPr lang="de-DE" altLang="de-DE" sz="1400" dirty="0" smtClean="0">
              <a:latin typeface="Arial" pitchFamily="34" charset="0"/>
              <a:ea typeface="ＭＳ Ｐゴシック" pitchFamily="34" charset="-128"/>
            </a:endParaRPr>
          </a:p>
        </p:txBody>
      </p:sp>
      <p:sp>
        <p:nvSpPr>
          <p:cNvPr id="21507" name="Titel 2"/>
          <p:cNvSpPr>
            <a:spLocks noGrp="1"/>
          </p:cNvSpPr>
          <p:nvPr>
            <p:ph type="ctrTitle"/>
          </p:nvPr>
        </p:nvSpPr>
        <p:spPr>
          <a:xfrm>
            <a:off x="1400175" y="2335213"/>
            <a:ext cx="6815138" cy="1806575"/>
          </a:xfrm>
        </p:spPr>
        <p:txBody>
          <a:bodyPr/>
          <a:lstStyle/>
          <a:p>
            <a:pPr eaLnBrk="1" hangingPunct="1"/>
            <a:r>
              <a:rPr lang="de-DE" altLang="de-DE" dirty="0" smtClean="0">
                <a:latin typeface="Arial" pitchFamily="34" charset="0"/>
                <a:ea typeface="ＭＳ Ｐゴシック" pitchFamily="34" charset="-128"/>
              </a:rPr>
              <a:t>COIN-Aufbau</a:t>
            </a:r>
          </a:p>
        </p:txBody>
      </p:sp>
    </p:spTree>
    <p:extLst>
      <p:ext uri="{BB962C8B-B14F-4D97-AF65-F5344CB8AC3E}">
        <p14:creationId xmlns:p14="http://schemas.microsoft.com/office/powerpoint/2010/main" val="11015624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450850"/>
            <a:ext cx="5711825" cy="771525"/>
          </a:xfrm>
        </p:spPr>
        <p:txBody>
          <a:bodyPr rtlCol="0">
            <a:noAutofit/>
          </a:bodyPr>
          <a:lstStyle/>
          <a:p>
            <a:pPr eaLnBrk="1" fontAlgn="auto" hangingPunct="1">
              <a:spcAft>
                <a:spcPts val="0"/>
              </a:spcAft>
              <a:defRPr/>
            </a:pPr>
            <a:r>
              <a:rPr lang="de-DE" cap="all" dirty="0" smtClean="0">
                <a:ea typeface="+mj-ea"/>
                <a:cs typeface="+mj-cs"/>
              </a:rPr>
              <a:t>INHALT</a:t>
            </a:r>
            <a:endParaRPr lang="de-DE" cap="all" dirty="0">
              <a:ea typeface="+mj-ea"/>
              <a:cs typeface="+mj-cs"/>
            </a:endParaRPr>
          </a:p>
        </p:txBody>
      </p:sp>
      <p:sp>
        <p:nvSpPr>
          <p:cNvPr id="5123" name="Untertitel 3"/>
          <p:cNvSpPr>
            <a:spLocks noGrp="1"/>
          </p:cNvSpPr>
          <p:nvPr>
            <p:ph type="subTitle" idx="13"/>
          </p:nvPr>
        </p:nvSpPr>
        <p:spPr>
          <a:xfrm>
            <a:off x="1371600" y="2078038"/>
            <a:ext cx="5778500" cy="4014787"/>
          </a:xfrm>
        </p:spPr>
        <p:txBody>
          <a:bodyPr/>
          <a:lstStyle/>
          <a:p>
            <a:pPr marL="285750" indent="-285750" eaLnBrk="1" hangingPunct="1">
              <a:buFontTx/>
              <a:buChar char="•"/>
            </a:pPr>
            <a:r>
              <a:rPr lang="de-AT" altLang="de-DE" sz="1800" dirty="0" smtClean="0">
                <a:latin typeface="Arial" charset="0"/>
                <a:ea typeface="ＭＳ Ｐゴシック" pitchFamily="34" charset="-128"/>
              </a:rPr>
              <a:t>Förderbare Kosten</a:t>
            </a:r>
          </a:p>
          <a:p>
            <a:pPr marL="285750" indent="-285750" eaLnBrk="1" hangingPunct="1">
              <a:buFontTx/>
              <a:buChar char="•"/>
            </a:pPr>
            <a:endParaRPr lang="de-AT" altLang="de-DE" sz="1800" dirty="0" smtClean="0">
              <a:latin typeface="Arial" charset="0"/>
              <a:ea typeface="ＭＳ Ｐゴシック" pitchFamily="34" charset="-128"/>
            </a:endParaRPr>
          </a:p>
          <a:p>
            <a:pPr marL="285750" indent="-285750" eaLnBrk="1" hangingPunct="1">
              <a:buFontTx/>
              <a:buChar char="•"/>
            </a:pPr>
            <a:r>
              <a:rPr lang="de-AT" altLang="de-DE" sz="1800" dirty="0" smtClean="0">
                <a:latin typeface="Arial" charset="0"/>
                <a:ea typeface="ＭＳ Ｐゴシック" pitchFamily="34" charset="-128"/>
              </a:rPr>
              <a:t>Kostenabrechnung</a:t>
            </a:r>
          </a:p>
          <a:p>
            <a:pPr marL="285750" indent="-285750" eaLnBrk="1" hangingPunct="1">
              <a:buFontTx/>
              <a:buChar char="•"/>
            </a:pPr>
            <a:endParaRPr lang="de-AT" altLang="de-DE" sz="1800" dirty="0" smtClean="0">
              <a:latin typeface="Arial" charset="0"/>
              <a:ea typeface="ＭＳ Ｐゴシック" pitchFamily="34" charset="-128"/>
            </a:endParaRPr>
          </a:p>
          <a:p>
            <a:pPr marL="285750" indent="-285750" eaLnBrk="1" hangingPunct="1">
              <a:buFontTx/>
              <a:buChar char="•"/>
            </a:pPr>
            <a:r>
              <a:rPr lang="de-AT" altLang="de-DE" sz="1800" dirty="0" smtClean="0">
                <a:latin typeface="Arial" charset="0"/>
                <a:ea typeface="ＭＳ Ｐゴシック" pitchFamily="34" charset="-128"/>
              </a:rPr>
              <a:t>Programmspezifika</a:t>
            </a:r>
          </a:p>
        </p:txBody>
      </p:sp>
      <p:sp>
        <p:nvSpPr>
          <p:cNvPr id="5124" name="Foliennummernplatzhalter 2"/>
          <p:cNvSpPr>
            <a:spLocks noGrp="1"/>
          </p:cNvSpPr>
          <p:nvPr>
            <p:ph type="sldNum" sz="quarter" idx="15"/>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fld id="{1232BBCA-8948-4A9F-8F54-60B3D84DABC0}" type="slidenum">
              <a:rPr lang="de-DE" altLang="de-DE" sz="800" smtClean="0"/>
              <a:pPr eaLnBrk="1" hangingPunct="1">
                <a:buClrTx/>
                <a:buSzTx/>
              </a:pPr>
              <a:t>47</a:t>
            </a:fld>
            <a:endParaRPr lang="de-DE" altLang="de-DE" sz="800" smtClean="0"/>
          </a:p>
        </p:txBody>
      </p:sp>
      <p:sp>
        <p:nvSpPr>
          <p:cNvPr id="5125" name="Fußzeilenplatzhalter 4"/>
          <p:cNvSpPr>
            <a:spLocks noGrp="1"/>
          </p:cNvSpPr>
          <p:nvPr>
            <p:ph type="ftr" sz="quarter" idx="14"/>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r>
              <a:rPr lang="de-DE" altLang="de-DE" sz="800" smtClean="0">
                <a:solidFill>
                  <a:srgbClr val="565656"/>
                </a:solidFill>
              </a:rPr>
              <a:t>Österreichische Forschungsförderungsgesellschaft | Sensengasse 1 | 1090 Wien | www.ffg.at</a:t>
            </a:r>
          </a:p>
        </p:txBody>
      </p:sp>
      <p:sp>
        <p:nvSpPr>
          <p:cNvPr id="5126"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endParaRPr lang="de-DE" altLang="de-DE" sz="1200">
              <a:solidFill>
                <a:srgbClr val="565656"/>
              </a:solidFill>
            </a:endParaRPr>
          </a:p>
        </p:txBody>
      </p:sp>
    </p:spTree>
    <p:extLst>
      <p:ext uri="{BB962C8B-B14F-4D97-AF65-F5344CB8AC3E}">
        <p14:creationId xmlns:p14="http://schemas.microsoft.com/office/powerpoint/2010/main" val="850816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eaLnBrk="1" fontAlgn="auto" hangingPunct="1">
              <a:spcAft>
                <a:spcPts val="0"/>
              </a:spcAft>
              <a:defRPr/>
            </a:pPr>
            <a:r>
              <a:rPr lang="de-DE" cap="all" dirty="0" smtClean="0">
                <a:ea typeface="+mj-ea"/>
                <a:cs typeface="+mj-cs"/>
              </a:rPr>
              <a:t>FÖRDERBARE KOSTEN I</a:t>
            </a:r>
            <a:endParaRPr lang="de-DE" cap="all" dirty="0">
              <a:ea typeface="+mj-ea"/>
              <a:cs typeface="+mj-cs"/>
            </a:endParaRPr>
          </a:p>
        </p:txBody>
      </p:sp>
      <p:sp>
        <p:nvSpPr>
          <p:cNvPr id="6147" name="Inhaltsplatzhalter 3"/>
          <p:cNvSpPr>
            <a:spLocks noGrp="1"/>
          </p:cNvSpPr>
          <p:nvPr>
            <p:ph idx="1"/>
          </p:nvPr>
        </p:nvSpPr>
        <p:spPr>
          <a:xfrm>
            <a:off x="993775" y="2359025"/>
            <a:ext cx="7112000" cy="3422650"/>
          </a:xfrm>
        </p:spPr>
        <p:txBody>
          <a:bodyPr/>
          <a:lstStyle/>
          <a:p>
            <a:pPr marL="0" indent="0" eaLnBrk="1" hangingPunct="1">
              <a:defRPr/>
            </a:pPr>
            <a:r>
              <a:rPr lang="de-AT" sz="1600" dirty="0" smtClean="0">
                <a:latin typeface="Arial" charset="0"/>
                <a:ea typeface="ＭＳ Ｐゴシック" pitchFamily="34" charset="-128"/>
              </a:rPr>
              <a:t>Förderbar sind ausschließlich projektnotwendige Kosten. Dem Vorhaben</a:t>
            </a:r>
          </a:p>
          <a:p>
            <a:pPr marL="0" indent="0" eaLnBrk="1" hangingPunct="1">
              <a:defRPr/>
            </a:pPr>
            <a:r>
              <a:rPr lang="de-AT" sz="1600" dirty="0" smtClean="0">
                <a:latin typeface="Arial" charset="0"/>
                <a:ea typeface="ＭＳ Ｐゴシック" pitchFamily="34" charset="-128"/>
              </a:rPr>
              <a:t>zurechenbare Kosten sind alle Ausgaben bzw. Aufwendungen, die </a:t>
            </a:r>
          </a:p>
          <a:p>
            <a:pPr marL="0" indent="0" eaLnBrk="1" hangingPunct="1">
              <a:defRPr/>
            </a:pPr>
            <a:endParaRPr lang="de-AT" sz="1600" dirty="0" smtClean="0">
              <a:latin typeface="Arial" charset="0"/>
              <a:ea typeface="ＭＳ Ｐゴシック" pitchFamily="34" charset="-128"/>
            </a:endParaRPr>
          </a:p>
          <a:p>
            <a:pPr marL="285750" indent="-285750" eaLnBrk="1" hangingPunct="1">
              <a:buFont typeface="Arial" pitchFamily="34" charset="0"/>
              <a:buChar char="•"/>
              <a:defRPr/>
            </a:pPr>
            <a:r>
              <a:rPr lang="de-AT" sz="1600" b="1" dirty="0" smtClean="0">
                <a:latin typeface="Arial" charset="0"/>
                <a:ea typeface="ＭＳ Ｐゴシック" pitchFamily="34" charset="-128"/>
              </a:rPr>
              <a:t>direkt, </a:t>
            </a:r>
          </a:p>
          <a:p>
            <a:pPr marL="285750" indent="-285750" eaLnBrk="1" hangingPunct="1">
              <a:buFont typeface="Arial" pitchFamily="34" charset="0"/>
              <a:buChar char="•"/>
              <a:defRPr/>
            </a:pPr>
            <a:r>
              <a:rPr lang="de-AT" sz="1600" b="1" dirty="0" smtClean="0">
                <a:latin typeface="Arial" charset="0"/>
                <a:ea typeface="ＭＳ Ｐゴシック" pitchFamily="34" charset="-128"/>
              </a:rPr>
              <a:t>tatsächlich</a:t>
            </a:r>
            <a:r>
              <a:rPr lang="de-AT" sz="1600" dirty="0" smtClean="0">
                <a:latin typeface="Arial" charset="0"/>
                <a:ea typeface="ＭＳ Ｐゴシック" pitchFamily="34" charset="-128"/>
              </a:rPr>
              <a:t> und </a:t>
            </a:r>
          </a:p>
          <a:p>
            <a:pPr marL="285750" indent="-285750" eaLnBrk="1" hangingPunct="1">
              <a:buFont typeface="Arial" pitchFamily="34" charset="0"/>
              <a:buChar char="•"/>
              <a:defRPr/>
            </a:pPr>
            <a:r>
              <a:rPr lang="de-AT" sz="1600" b="1" dirty="0" smtClean="0">
                <a:latin typeface="Arial" charset="0"/>
                <a:ea typeface="ＭＳ Ｐゴシック" pitchFamily="34" charset="-128"/>
              </a:rPr>
              <a:t>zusätzlich</a:t>
            </a:r>
            <a:r>
              <a:rPr lang="de-AT" sz="1600" dirty="0" smtClean="0">
                <a:latin typeface="Arial" charset="0"/>
                <a:ea typeface="ＭＳ Ｐゴシック" pitchFamily="34" charset="-128"/>
              </a:rPr>
              <a:t> (zum herkömmlichen Betriebsaufwand) </a:t>
            </a:r>
          </a:p>
          <a:p>
            <a:pPr marL="285750" indent="-285750" eaLnBrk="1" hangingPunct="1">
              <a:buFont typeface="Arial" pitchFamily="34" charset="0"/>
              <a:buChar char="•"/>
              <a:defRPr/>
            </a:pPr>
            <a:r>
              <a:rPr lang="de-AT" sz="1600" b="1" dirty="0" smtClean="0">
                <a:latin typeface="Arial" charset="0"/>
                <a:ea typeface="ＭＳ Ｐゴシック" pitchFamily="34" charset="-128"/>
              </a:rPr>
              <a:t>für die Dauer der geförderten Tätigkeit </a:t>
            </a:r>
          </a:p>
          <a:p>
            <a:pPr marL="0" indent="0" eaLnBrk="1" hangingPunct="1">
              <a:defRPr/>
            </a:pPr>
            <a:endParaRPr lang="de-AT" sz="1600" dirty="0" smtClean="0">
              <a:latin typeface="Arial" charset="0"/>
              <a:ea typeface="ＭＳ Ｐゴシック" pitchFamily="34" charset="-128"/>
            </a:endParaRPr>
          </a:p>
          <a:p>
            <a:pPr marL="0" indent="0" eaLnBrk="1" hangingPunct="1">
              <a:defRPr/>
            </a:pPr>
            <a:r>
              <a:rPr lang="de-AT" sz="1600" dirty="0" smtClean="0">
                <a:latin typeface="Arial" charset="0"/>
                <a:ea typeface="ＭＳ Ｐゴシック" pitchFamily="34" charset="-128"/>
              </a:rPr>
              <a:t>nachweislich entstanden sind.</a:t>
            </a:r>
          </a:p>
          <a:p>
            <a:pPr marL="0" indent="0" eaLnBrk="1" hangingPunct="1">
              <a:defRPr/>
            </a:pPr>
            <a:endParaRPr lang="de-AT" sz="1600" dirty="0" smtClean="0">
              <a:latin typeface="Arial" charset="0"/>
              <a:ea typeface="ＭＳ Ｐゴシック" pitchFamily="34" charset="-128"/>
            </a:endParaRPr>
          </a:p>
          <a:p>
            <a:pPr marL="0" indent="0" eaLnBrk="1" hangingPunct="1">
              <a:defRPr/>
            </a:pPr>
            <a:r>
              <a:rPr lang="de-AT" sz="1600" dirty="0" smtClean="0">
                <a:latin typeface="Arial" charset="0"/>
                <a:ea typeface="ＭＳ Ｐゴシック" pitchFamily="34" charset="-128"/>
              </a:rPr>
              <a:t>Regelungen zur Kostenanerkennung laut </a:t>
            </a:r>
            <a:r>
              <a:rPr lang="de-AT" sz="1600" b="1" dirty="0" smtClean="0">
                <a:latin typeface="Arial" charset="0"/>
                <a:ea typeface="ＭＳ Ｐゴシック" pitchFamily="34" charset="-128"/>
              </a:rPr>
              <a:t>Kostenleitfaden Version 1.3. </a:t>
            </a:r>
            <a:r>
              <a:rPr lang="de-AT" sz="1600" dirty="0" smtClean="0">
                <a:latin typeface="Arial" charset="0"/>
                <a:ea typeface="ＭＳ Ｐゴシック" pitchFamily="34" charset="-128"/>
              </a:rPr>
              <a:t>sind </a:t>
            </a:r>
          </a:p>
          <a:p>
            <a:pPr marL="0" indent="0" eaLnBrk="1" hangingPunct="1">
              <a:defRPr/>
            </a:pPr>
            <a:r>
              <a:rPr lang="de-AT" sz="1600" dirty="0" smtClean="0">
                <a:latin typeface="Arial" charset="0"/>
                <a:ea typeface="ＭＳ Ｐゴシック" pitchFamily="34" charset="-128"/>
              </a:rPr>
              <a:t>einzuhalten – </a:t>
            </a:r>
            <a:r>
              <a:rPr lang="de-AT" sz="1600" dirty="0" smtClean="0">
                <a:solidFill>
                  <a:srgbClr val="FF0000"/>
                </a:solidFill>
                <a:latin typeface="Arial" charset="0"/>
                <a:ea typeface="ＭＳ Ｐゴシック" pitchFamily="34" charset="-128"/>
              </a:rPr>
              <a:t>www.ffg.at/kostenleitfaden</a:t>
            </a:r>
            <a:endParaRPr lang="de-AT" sz="1600" dirty="0">
              <a:solidFill>
                <a:srgbClr val="FF0000"/>
              </a:solidFill>
              <a:latin typeface="Arial" charset="0"/>
              <a:ea typeface="ＭＳ Ｐゴシック" pitchFamily="34" charset="-128"/>
            </a:endParaRPr>
          </a:p>
        </p:txBody>
      </p:sp>
      <p:sp>
        <p:nvSpPr>
          <p:cNvPr id="6148" name="Foliennummernplatzhalter 2"/>
          <p:cNvSpPr>
            <a:spLocks noGrp="1"/>
          </p:cNvSpPr>
          <p:nvPr>
            <p:ph type="sldNum" sz="quarter" idx="11"/>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fld id="{645B3665-B3C4-445A-8BFC-1E6242BB69E7}" type="slidenum">
              <a:rPr lang="de-DE" altLang="de-DE" sz="800" smtClean="0"/>
              <a:pPr eaLnBrk="1" hangingPunct="1">
                <a:buClrTx/>
                <a:buSzTx/>
              </a:pPr>
              <a:t>48</a:t>
            </a:fld>
            <a:endParaRPr lang="de-DE" altLang="de-DE" sz="800" smtClean="0"/>
          </a:p>
        </p:txBody>
      </p:sp>
      <p:sp>
        <p:nvSpPr>
          <p:cNvPr id="6149" name="Fußzeilenplatzhalter 4"/>
          <p:cNvSpPr>
            <a:spLocks noGrp="1"/>
          </p:cNvSpPr>
          <p:nvPr>
            <p:ph type="ftr" sz="quarter" idx="10"/>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r>
              <a:rPr lang="de-DE" altLang="de-DE" sz="800" smtClean="0">
                <a:solidFill>
                  <a:srgbClr val="565656"/>
                </a:solidFill>
              </a:rPr>
              <a:t>Österreichische Forschungsförderungsgesellschaft | Sensengasse 1 | 1090 Wien | www.ffg.at</a:t>
            </a:r>
          </a:p>
        </p:txBody>
      </p:sp>
      <p:sp>
        <p:nvSpPr>
          <p:cNvPr id="6150" name="Textfeld 3"/>
          <p:cNvSpPr txBox="1">
            <a:spLocks noChangeArrowheads="1"/>
          </p:cNvSpPr>
          <p:nvPr/>
        </p:nvSpPr>
        <p:spPr bwMode="auto">
          <a:xfrm>
            <a:off x="522288" y="12604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endParaRPr lang="de-DE" altLang="de-DE" sz="1200">
              <a:solidFill>
                <a:srgbClr val="565656"/>
              </a:solidFill>
            </a:endParaRPr>
          </a:p>
        </p:txBody>
      </p:sp>
    </p:spTree>
    <p:extLst>
      <p:ext uri="{BB962C8B-B14F-4D97-AF65-F5344CB8AC3E}">
        <p14:creationId xmlns:p14="http://schemas.microsoft.com/office/powerpoint/2010/main" val="1125884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tertitel 1"/>
          <p:cNvSpPr>
            <a:spLocks noGrp="1"/>
          </p:cNvSpPr>
          <p:nvPr>
            <p:ph type="subTitle" idx="1"/>
          </p:nvPr>
        </p:nvSpPr>
        <p:spPr>
          <a:xfrm>
            <a:off x="1397000" y="4187825"/>
            <a:ext cx="4711700" cy="1806575"/>
          </a:xfrm>
        </p:spPr>
        <p:txBody>
          <a:bodyPr/>
          <a:lstStyle/>
          <a:p>
            <a:pPr eaLnBrk="1" hangingPunct="1"/>
            <a:r>
              <a:rPr lang="de-DE" altLang="de-DE" dirty="0" smtClean="0">
                <a:latin typeface="Arial" pitchFamily="34" charset="0"/>
                <a:ea typeface="ＭＳ Ｐゴシック" pitchFamily="34" charset="-128"/>
              </a:rPr>
              <a:t>Ergebnisse</a:t>
            </a:r>
          </a:p>
          <a:p>
            <a:pPr eaLnBrk="1" hangingPunct="1"/>
            <a:endParaRPr lang="de-DE" altLang="de-DE" sz="1400" dirty="0" smtClean="0">
              <a:latin typeface="Arial" pitchFamily="34" charset="0"/>
              <a:ea typeface="ＭＳ Ｐゴシック" pitchFamily="34" charset="-128"/>
            </a:endParaRPr>
          </a:p>
        </p:txBody>
      </p:sp>
      <p:sp>
        <p:nvSpPr>
          <p:cNvPr id="21507" name="Titel 2"/>
          <p:cNvSpPr>
            <a:spLocks noGrp="1"/>
          </p:cNvSpPr>
          <p:nvPr>
            <p:ph type="ctrTitle"/>
          </p:nvPr>
        </p:nvSpPr>
        <p:spPr>
          <a:xfrm>
            <a:off x="1400175" y="2335213"/>
            <a:ext cx="6815138" cy="1806575"/>
          </a:xfrm>
        </p:spPr>
        <p:txBody>
          <a:bodyPr/>
          <a:lstStyle/>
          <a:p>
            <a:pPr eaLnBrk="1" hangingPunct="1"/>
            <a:r>
              <a:rPr lang="de-DE" altLang="de-DE" dirty="0" smtClean="0">
                <a:latin typeface="Arial" pitchFamily="34" charset="0"/>
                <a:ea typeface="ＭＳ Ｐゴシック" pitchFamily="34" charset="-128"/>
              </a:rPr>
              <a:t>COIN-Aufbau</a:t>
            </a:r>
          </a:p>
        </p:txBody>
      </p:sp>
    </p:spTree>
    <p:extLst>
      <p:ext uri="{BB962C8B-B14F-4D97-AF65-F5344CB8AC3E}">
        <p14:creationId xmlns:p14="http://schemas.microsoft.com/office/powerpoint/2010/main" val="3505135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eaLnBrk="1" fontAlgn="auto" hangingPunct="1">
              <a:spcAft>
                <a:spcPts val="0"/>
              </a:spcAft>
              <a:defRPr/>
            </a:pPr>
            <a:r>
              <a:rPr lang="de-DE" cap="all" dirty="0" smtClean="0">
                <a:ea typeface="+mj-ea"/>
                <a:cs typeface="+mj-cs"/>
              </a:rPr>
              <a:t>FÖRDERBARE KOSTEN II</a:t>
            </a:r>
            <a:endParaRPr lang="de-DE" cap="all" dirty="0">
              <a:ea typeface="+mj-ea"/>
              <a:cs typeface="+mj-cs"/>
            </a:endParaRPr>
          </a:p>
        </p:txBody>
      </p:sp>
      <p:sp>
        <p:nvSpPr>
          <p:cNvPr id="7171" name="Fußzeilenplatzhalter 4"/>
          <p:cNvSpPr>
            <a:spLocks noGrp="1"/>
          </p:cNvSpPr>
          <p:nvPr>
            <p:ph type="ftr" sz="quarter" idx="10"/>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r>
              <a:rPr lang="de-DE" altLang="de-DE" sz="800" smtClean="0">
                <a:solidFill>
                  <a:srgbClr val="565656"/>
                </a:solidFill>
              </a:rPr>
              <a:t>Österreichische Forschungsförderungsgesellschaft | Sensengasse 1 | 1090 Wien | www.ffg.at</a:t>
            </a:r>
          </a:p>
        </p:txBody>
      </p:sp>
      <p:sp>
        <p:nvSpPr>
          <p:cNvPr id="7172" name="Foliennummernplatzhalter 2"/>
          <p:cNvSpPr>
            <a:spLocks noGrp="1"/>
          </p:cNvSpPr>
          <p:nvPr>
            <p:ph type="sldNum" sz="quarter" idx="11"/>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fld id="{95640CC9-8748-4129-A188-49CC58A4EAE6}" type="slidenum">
              <a:rPr lang="de-DE" altLang="de-DE" sz="800" smtClean="0"/>
              <a:pPr eaLnBrk="1" hangingPunct="1">
                <a:buClrTx/>
                <a:buSzTx/>
              </a:pPr>
              <a:t>49</a:t>
            </a:fld>
            <a:endParaRPr lang="de-DE" altLang="de-DE" sz="800" smtClean="0"/>
          </a:p>
        </p:txBody>
      </p:sp>
      <p:sp>
        <p:nvSpPr>
          <p:cNvPr id="7173" name="Inhaltsplatzhalter 3"/>
          <p:cNvSpPr>
            <a:spLocks noGrp="1"/>
          </p:cNvSpPr>
          <p:nvPr>
            <p:ph idx="1"/>
          </p:nvPr>
        </p:nvSpPr>
        <p:spPr>
          <a:xfrm>
            <a:off x="1038225" y="1962150"/>
            <a:ext cx="6951663" cy="4252913"/>
          </a:xfrm>
        </p:spPr>
        <p:txBody>
          <a:bodyPr/>
          <a:lstStyle/>
          <a:p>
            <a:pPr marL="0" indent="0" eaLnBrk="1" hangingPunct="1">
              <a:defRPr/>
            </a:pPr>
            <a:endParaRPr lang="de-AT" sz="1800" dirty="0">
              <a:latin typeface="Arial" charset="0"/>
              <a:ea typeface="ＭＳ Ｐゴシック" pitchFamily="34" charset="-128"/>
            </a:endParaRPr>
          </a:p>
          <a:p>
            <a:pPr marL="0" indent="0" eaLnBrk="1" hangingPunct="1">
              <a:defRPr/>
            </a:pPr>
            <a:r>
              <a:rPr lang="de-AT" sz="1800" b="1" dirty="0">
                <a:latin typeface="Arial" charset="0"/>
                <a:ea typeface="ＭＳ Ｐゴシック" pitchFamily="34" charset="-128"/>
              </a:rPr>
              <a:t>Personalkosten</a:t>
            </a:r>
            <a:r>
              <a:rPr lang="de-AT" sz="1800" dirty="0">
                <a:latin typeface="Arial" charset="0"/>
                <a:ea typeface="ＭＳ Ｐゴシック" pitchFamily="34" charset="-128"/>
              </a:rPr>
              <a:t> der </a:t>
            </a:r>
            <a:r>
              <a:rPr lang="de-AT" sz="1800" dirty="0" err="1">
                <a:latin typeface="Arial" charset="0"/>
                <a:ea typeface="ＭＳ Ｐゴシック" pitchFamily="34" charset="-128"/>
              </a:rPr>
              <a:t>ForscherInnen</a:t>
            </a:r>
            <a:r>
              <a:rPr lang="de-AT" sz="1800" dirty="0">
                <a:latin typeface="Arial" charset="0"/>
                <a:ea typeface="ＭＳ Ｐゴシック" pitchFamily="34" charset="-128"/>
              </a:rPr>
              <a:t> / </a:t>
            </a:r>
            <a:r>
              <a:rPr lang="de-AT" sz="1800" dirty="0" err="1">
                <a:latin typeface="Arial" charset="0"/>
                <a:ea typeface="ＭＳ Ｐゴシック" pitchFamily="34" charset="-128"/>
              </a:rPr>
              <a:t>TechnikerInnen</a:t>
            </a:r>
            <a:r>
              <a:rPr lang="de-AT" sz="1800" dirty="0">
                <a:latin typeface="Arial" charset="0"/>
                <a:ea typeface="ＭＳ Ｐゴシック" pitchFamily="34" charset="-128"/>
              </a:rPr>
              <a:t> und sonstiger Personen, soweit diese mit dem Forschungsvorhaben beschäftigt sind</a:t>
            </a:r>
            <a:br>
              <a:rPr lang="de-AT" sz="1800" dirty="0">
                <a:latin typeface="Arial" charset="0"/>
                <a:ea typeface="ＭＳ Ｐゴシック" pitchFamily="34" charset="-128"/>
              </a:rPr>
            </a:br>
            <a:endParaRPr lang="de-AT" sz="1800" dirty="0">
              <a:latin typeface="Arial" charset="0"/>
              <a:ea typeface="ＭＳ Ｐゴシック" pitchFamily="34" charset="-128"/>
            </a:endParaRPr>
          </a:p>
          <a:p>
            <a:pPr marL="285750" indent="-285750" eaLnBrk="1" hangingPunct="1">
              <a:buFont typeface="Arial" pitchFamily="34" charset="0"/>
              <a:buChar char="•"/>
              <a:defRPr/>
            </a:pPr>
            <a:r>
              <a:rPr lang="de-AT" sz="1800" dirty="0">
                <a:latin typeface="Arial" charset="0"/>
                <a:ea typeface="ＭＳ Ｐゴシック" pitchFamily="34" charset="-128"/>
              </a:rPr>
              <a:t>Höchststundensätze </a:t>
            </a:r>
          </a:p>
          <a:p>
            <a:pPr marL="285750" indent="-285750" eaLnBrk="1" hangingPunct="1">
              <a:buFont typeface="Arial" pitchFamily="34" charset="0"/>
              <a:buChar char="•"/>
              <a:defRPr/>
            </a:pPr>
            <a:r>
              <a:rPr lang="de-AT" sz="1800" dirty="0">
                <a:latin typeface="Arial" charset="0"/>
                <a:ea typeface="ＭＳ Ｐゴシック" pitchFamily="34" charset="-128"/>
              </a:rPr>
              <a:t>Stundenteiler an Beschäftigungsausmaß anpassen</a:t>
            </a:r>
          </a:p>
          <a:p>
            <a:pPr marL="285750" indent="-285750" eaLnBrk="1" hangingPunct="1">
              <a:buFont typeface="Arial" pitchFamily="34" charset="0"/>
              <a:buChar char="•"/>
              <a:defRPr/>
            </a:pPr>
            <a:r>
              <a:rPr lang="de-AT" sz="1800" dirty="0">
                <a:latin typeface="Arial" charset="0"/>
                <a:ea typeface="ＭＳ Ｐゴシック" pitchFamily="34" charset="-128"/>
              </a:rPr>
              <a:t>Zeitaufzeichnungen (stundenweise auf Tagesbasis inkl. Tätigkeitsbeschreibungen)</a:t>
            </a:r>
          </a:p>
          <a:p>
            <a:pPr marL="285750" indent="-285750" eaLnBrk="1" hangingPunct="1">
              <a:buFont typeface="Arial" pitchFamily="34" charset="0"/>
              <a:buChar char="•"/>
              <a:defRPr/>
            </a:pPr>
            <a:r>
              <a:rPr lang="de-AT" sz="1800" dirty="0">
                <a:latin typeface="Arial" charset="0"/>
                <a:ea typeface="ＭＳ Ｐゴシック" pitchFamily="34" charset="-128"/>
              </a:rPr>
              <a:t>Gemeinkostenzuschlag (GKZ), </a:t>
            </a:r>
            <a:r>
              <a:rPr lang="de-AT" sz="1800" dirty="0" smtClean="0">
                <a:latin typeface="Arial" charset="0"/>
                <a:ea typeface="ＭＳ Ｐゴシック" pitchFamily="34" charset="-128"/>
              </a:rPr>
              <a:t>FHs </a:t>
            </a:r>
            <a:r>
              <a:rPr lang="de-AT" sz="1800" dirty="0">
                <a:latin typeface="Arial" charset="0"/>
                <a:ea typeface="ＭＳ Ｐゴシック" pitchFamily="34" charset="-128"/>
              </a:rPr>
              <a:t>max. 20%</a:t>
            </a:r>
          </a:p>
          <a:p>
            <a:pPr marL="285750" indent="-285750" eaLnBrk="1" hangingPunct="1">
              <a:buFont typeface="Arial" pitchFamily="34" charset="0"/>
              <a:buChar char="•"/>
              <a:defRPr/>
            </a:pPr>
            <a:r>
              <a:rPr lang="de-AT" sz="1800" dirty="0">
                <a:latin typeface="Arial" charset="0"/>
                <a:ea typeface="ＭＳ Ｐゴシック" pitchFamily="34" charset="-128"/>
              </a:rPr>
              <a:t>Mitarbeitende </a:t>
            </a:r>
            <a:r>
              <a:rPr lang="de-AT" sz="1800" dirty="0" err="1">
                <a:latin typeface="Arial" charset="0"/>
                <a:ea typeface="ＭＳ Ｐゴシック" pitchFamily="34" charset="-128"/>
              </a:rPr>
              <a:t>GesellschafterInnen</a:t>
            </a:r>
            <a:endParaRPr lang="de-AT" sz="1800" dirty="0">
              <a:latin typeface="Arial" charset="0"/>
              <a:ea typeface="ＭＳ Ｐゴシック" pitchFamily="34" charset="-128"/>
            </a:endParaRPr>
          </a:p>
        </p:txBody>
      </p:sp>
      <p:sp>
        <p:nvSpPr>
          <p:cNvPr id="717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endParaRPr lang="de-DE" altLang="de-DE" sz="1200">
              <a:solidFill>
                <a:srgbClr val="565656"/>
              </a:solidFill>
            </a:endParaRPr>
          </a:p>
        </p:txBody>
      </p:sp>
    </p:spTree>
    <p:extLst>
      <p:ext uri="{BB962C8B-B14F-4D97-AF65-F5344CB8AC3E}">
        <p14:creationId xmlns:p14="http://schemas.microsoft.com/office/powerpoint/2010/main" val="3003873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eaLnBrk="1" fontAlgn="auto" hangingPunct="1">
              <a:spcAft>
                <a:spcPts val="0"/>
              </a:spcAft>
              <a:defRPr/>
            </a:pPr>
            <a:r>
              <a:rPr lang="de-DE" cap="all" dirty="0" smtClean="0">
                <a:ea typeface="+mj-ea"/>
                <a:cs typeface="+mj-cs"/>
              </a:rPr>
              <a:t>FÖRDERBARE KOSTEN III</a:t>
            </a:r>
            <a:endParaRPr lang="de-DE" cap="all" dirty="0">
              <a:ea typeface="+mj-ea"/>
              <a:cs typeface="+mj-cs"/>
            </a:endParaRPr>
          </a:p>
        </p:txBody>
      </p:sp>
      <p:sp>
        <p:nvSpPr>
          <p:cNvPr id="8195" name="Fußzeilenplatzhalter 4"/>
          <p:cNvSpPr>
            <a:spLocks noGrp="1"/>
          </p:cNvSpPr>
          <p:nvPr>
            <p:ph type="ftr" sz="quarter" idx="10"/>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r>
              <a:rPr lang="de-DE" altLang="de-DE" sz="800" smtClean="0">
                <a:solidFill>
                  <a:srgbClr val="565656"/>
                </a:solidFill>
              </a:rPr>
              <a:t>Österreichische Forschungsförderungsgesellschaft | Sensengasse 1 | 1090 Wien | www.ffg.at</a:t>
            </a:r>
          </a:p>
        </p:txBody>
      </p:sp>
      <p:sp>
        <p:nvSpPr>
          <p:cNvPr id="8196" name="Foliennummernplatzhalter 2"/>
          <p:cNvSpPr>
            <a:spLocks noGrp="1"/>
          </p:cNvSpPr>
          <p:nvPr>
            <p:ph type="sldNum" sz="quarter" idx="11"/>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fld id="{A3877161-42C1-4E49-B32D-8346A17647D2}" type="slidenum">
              <a:rPr lang="de-DE" altLang="de-DE" sz="800" smtClean="0"/>
              <a:pPr eaLnBrk="1" hangingPunct="1">
                <a:buClrTx/>
                <a:buSzTx/>
              </a:pPr>
              <a:t>50</a:t>
            </a:fld>
            <a:endParaRPr lang="de-DE" altLang="de-DE" sz="800" smtClean="0"/>
          </a:p>
        </p:txBody>
      </p:sp>
      <p:sp>
        <p:nvSpPr>
          <p:cNvPr id="7173" name="Inhaltsplatzhalter 3"/>
          <p:cNvSpPr>
            <a:spLocks noGrp="1"/>
          </p:cNvSpPr>
          <p:nvPr>
            <p:ph idx="1"/>
          </p:nvPr>
        </p:nvSpPr>
        <p:spPr>
          <a:xfrm>
            <a:off x="1020763" y="1962150"/>
            <a:ext cx="6711950" cy="4252913"/>
          </a:xfrm>
        </p:spPr>
        <p:txBody>
          <a:bodyPr/>
          <a:lstStyle/>
          <a:p>
            <a:pPr marL="0" indent="0" eaLnBrk="1" hangingPunct="1">
              <a:defRPr/>
            </a:pPr>
            <a:r>
              <a:rPr lang="de-AT" sz="1800" b="1" dirty="0" smtClean="0">
                <a:latin typeface="Arial" charset="0"/>
                <a:ea typeface="ＭＳ Ｐゴシック" pitchFamily="34" charset="-128"/>
              </a:rPr>
              <a:t>F&amp;E-Infrastruktur </a:t>
            </a:r>
            <a:r>
              <a:rPr lang="de-AT" sz="1800" b="1" dirty="0">
                <a:latin typeface="Arial" charset="0"/>
                <a:ea typeface="ＭＳ Ｐゴシック" pitchFamily="34" charset="-128"/>
              </a:rPr>
              <a:t>Nutzung </a:t>
            </a:r>
            <a:r>
              <a:rPr lang="de-AT" sz="1800" dirty="0">
                <a:latin typeface="Arial" charset="0"/>
                <a:ea typeface="ＭＳ Ｐゴシック" pitchFamily="34" charset="-128"/>
              </a:rPr>
              <a:t/>
            </a:r>
            <a:br>
              <a:rPr lang="de-AT" sz="1800" dirty="0">
                <a:latin typeface="Arial" charset="0"/>
                <a:ea typeface="ＭＳ Ｐゴシック" pitchFamily="34" charset="-128"/>
              </a:rPr>
            </a:br>
            <a:r>
              <a:rPr lang="de-AT" sz="1800" dirty="0">
                <a:latin typeface="Arial" charset="0"/>
                <a:ea typeface="ＭＳ Ｐゴシック" pitchFamily="34" charset="-128"/>
              </a:rPr>
              <a:t>gefördert werden kann nur die anteilsmäßige, für die Forschungstätigkeit notwendige Nutzung</a:t>
            </a:r>
          </a:p>
          <a:p>
            <a:pPr marL="0" indent="0" eaLnBrk="1" hangingPunct="1">
              <a:defRPr/>
            </a:pPr>
            <a:endParaRPr lang="de-DE" sz="1800" dirty="0" smtClean="0">
              <a:latin typeface="Arial" charset="0"/>
              <a:ea typeface="ＭＳ Ｐゴシック" pitchFamily="34" charset="-128"/>
            </a:endParaRPr>
          </a:p>
          <a:p>
            <a:pPr marL="0" indent="0" eaLnBrk="1" hangingPunct="1">
              <a:defRPr/>
            </a:pPr>
            <a:endParaRPr lang="de-AT" sz="1800" dirty="0">
              <a:latin typeface="Arial" charset="0"/>
              <a:ea typeface="ＭＳ Ｐゴシック" pitchFamily="34" charset="-128"/>
            </a:endParaRPr>
          </a:p>
          <a:p>
            <a:pPr marL="0" indent="0" eaLnBrk="1" hangingPunct="1">
              <a:defRPr/>
            </a:pPr>
            <a:r>
              <a:rPr lang="de-AT" sz="1800" b="1" dirty="0">
                <a:latin typeface="Arial" charset="0"/>
                <a:ea typeface="ＭＳ Ｐゴシック" pitchFamily="34" charset="-128"/>
              </a:rPr>
              <a:t>Sach- und Materialkosten</a:t>
            </a:r>
          </a:p>
          <a:p>
            <a:pPr marL="285750" indent="-285750" eaLnBrk="1" hangingPunct="1">
              <a:buFont typeface="Arial" pitchFamily="34" charset="0"/>
              <a:buChar char="•"/>
              <a:defRPr/>
            </a:pPr>
            <a:r>
              <a:rPr lang="de-AT" sz="1800" dirty="0">
                <a:latin typeface="Arial" charset="0"/>
                <a:ea typeface="ＭＳ Ｐゴシック" pitchFamily="34" charset="-128"/>
              </a:rPr>
              <a:t>Verbrauchsmaterial</a:t>
            </a:r>
          </a:p>
          <a:p>
            <a:pPr marL="285750" indent="-285750" eaLnBrk="1" hangingPunct="1">
              <a:buFont typeface="Arial" pitchFamily="34" charset="0"/>
              <a:buChar char="•"/>
              <a:defRPr/>
            </a:pPr>
            <a:r>
              <a:rPr lang="de-AT" sz="1800" dirty="0">
                <a:latin typeface="Arial" charset="0"/>
                <a:ea typeface="ＭＳ Ｐゴシック" pitchFamily="34" charset="-128"/>
              </a:rPr>
              <a:t>Geringwertige Wirtschaftsgüter</a:t>
            </a:r>
          </a:p>
          <a:p>
            <a:pPr marL="285750" indent="-285750" eaLnBrk="1" hangingPunct="1">
              <a:buFont typeface="Arial" pitchFamily="34" charset="0"/>
              <a:buChar char="•"/>
              <a:defRPr/>
            </a:pPr>
            <a:r>
              <a:rPr lang="de-AT" sz="1800" dirty="0">
                <a:latin typeface="Arial" charset="0"/>
                <a:ea typeface="ＭＳ Ｐゴシック" pitchFamily="34" charset="-128"/>
              </a:rPr>
              <a:t>Prototyp</a:t>
            </a:r>
          </a:p>
        </p:txBody>
      </p:sp>
      <p:sp>
        <p:nvSpPr>
          <p:cNvPr id="8198"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endParaRPr lang="de-DE" altLang="de-DE" sz="1200">
              <a:solidFill>
                <a:srgbClr val="565656"/>
              </a:solidFill>
            </a:endParaRPr>
          </a:p>
        </p:txBody>
      </p:sp>
    </p:spTree>
    <p:extLst>
      <p:ext uri="{BB962C8B-B14F-4D97-AF65-F5344CB8AC3E}">
        <p14:creationId xmlns:p14="http://schemas.microsoft.com/office/powerpoint/2010/main" val="36530178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eaLnBrk="1" fontAlgn="auto" hangingPunct="1">
              <a:spcAft>
                <a:spcPts val="0"/>
              </a:spcAft>
              <a:defRPr/>
            </a:pPr>
            <a:r>
              <a:rPr lang="de-DE" cap="all" dirty="0" smtClean="0">
                <a:ea typeface="+mj-ea"/>
                <a:cs typeface="+mj-cs"/>
              </a:rPr>
              <a:t>FÖRDERBARE KOSTEN IV</a:t>
            </a:r>
            <a:endParaRPr lang="de-DE" cap="all" dirty="0">
              <a:ea typeface="+mj-ea"/>
              <a:cs typeface="+mj-cs"/>
            </a:endParaRPr>
          </a:p>
        </p:txBody>
      </p:sp>
      <p:sp>
        <p:nvSpPr>
          <p:cNvPr id="9219" name="Fußzeilenplatzhalter 4"/>
          <p:cNvSpPr>
            <a:spLocks noGrp="1"/>
          </p:cNvSpPr>
          <p:nvPr>
            <p:ph type="ftr" sz="quarter" idx="10"/>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r>
              <a:rPr lang="de-DE" altLang="de-DE" sz="800" smtClean="0">
                <a:solidFill>
                  <a:srgbClr val="565656"/>
                </a:solidFill>
              </a:rPr>
              <a:t>Österreichische Forschungsförderungsgesellschaft | Sensengasse 1 | 1090 Wien | www.ffg.at</a:t>
            </a:r>
          </a:p>
        </p:txBody>
      </p:sp>
      <p:sp>
        <p:nvSpPr>
          <p:cNvPr id="9220" name="Foliennummernplatzhalter 2"/>
          <p:cNvSpPr>
            <a:spLocks noGrp="1"/>
          </p:cNvSpPr>
          <p:nvPr>
            <p:ph type="sldNum" sz="quarter" idx="11"/>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fld id="{595B2E80-9452-4D3E-80F3-93103EF549E7}" type="slidenum">
              <a:rPr lang="de-DE" altLang="de-DE" sz="800" smtClean="0"/>
              <a:pPr eaLnBrk="1" hangingPunct="1">
                <a:buClrTx/>
                <a:buSzTx/>
              </a:pPr>
              <a:t>51</a:t>
            </a:fld>
            <a:endParaRPr lang="de-DE" altLang="de-DE" sz="800" smtClean="0"/>
          </a:p>
        </p:txBody>
      </p:sp>
      <p:sp>
        <p:nvSpPr>
          <p:cNvPr id="9221" name="Inhaltsplatzhalter 3"/>
          <p:cNvSpPr>
            <a:spLocks noGrp="1"/>
          </p:cNvSpPr>
          <p:nvPr>
            <p:ph idx="1"/>
          </p:nvPr>
        </p:nvSpPr>
        <p:spPr>
          <a:xfrm>
            <a:off x="1038225" y="1962150"/>
            <a:ext cx="6711950" cy="4252913"/>
          </a:xfrm>
        </p:spPr>
        <p:txBody>
          <a:bodyPr/>
          <a:lstStyle/>
          <a:p>
            <a:pPr marL="0" indent="0" eaLnBrk="1" hangingPunct="1"/>
            <a:endParaRPr lang="de-AT" altLang="de-DE" sz="1800" smtClean="0">
              <a:latin typeface="Arial" charset="0"/>
              <a:ea typeface="ＭＳ Ｐゴシック" pitchFamily="34" charset="-128"/>
            </a:endParaRPr>
          </a:p>
          <a:p>
            <a:pPr marL="0" indent="0" eaLnBrk="1" hangingPunct="1"/>
            <a:r>
              <a:rPr lang="de-AT" altLang="de-DE" sz="1800" b="1" smtClean="0">
                <a:latin typeface="Arial" charset="0"/>
                <a:ea typeface="ＭＳ Ｐゴシック" pitchFamily="34" charset="-128"/>
              </a:rPr>
              <a:t>Drittkosten</a:t>
            </a:r>
            <a:r>
              <a:rPr lang="de-AT" altLang="de-DE" sz="1800" smtClean="0">
                <a:latin typeface="Arial" charset="0"/>
                <a:ea typeface="ＭＳ Ｐゴシック" pitchFamily="34" charset="-128"/>
              </a:rPr>
              <a:t/>
            </a:r>
            <a:br>
              <a:rPr lang="de-AT" altLang="de-DE" sz="1800" smtClean="0">
                <a:latin typeface="Arial" charset="0"/>
                <a:ea typeface="ＭＳ Ｐゴシック" pitchFamily="34" charset="-128"/>
              </a:rPr>
            </a:br>
            <a:r>
              <a:rPr lang="de-AT" altLang="de-DE" sz="1800" smtClean="0">
                <a:latin typeface="Arial" charset="0"/>
                <a:ea typeface="ＭＳ Ｐゴシック" pitchFamily="34" charset="-128"/>
              </a:rPr>
              <a:t>Zukauf techn. Beratung,…</a:t>
            </a:r>
            <a:br>
              <a:rPr lang="de-AT" altLang="de-DE" sz="1800" smtClean="0">
                <a:latin typeface="Arial" charset="0"/>
                <a:ea typeface="ＭＳ Ｐゴシック" pitchFamily="34" charset="-128"/>
              </a:rPr>
            </a:br>
            <a:endParaRPr lang="de-AT" altLang="de-DE" sz="1800" smtClean="0">
              <a:latin typeface="Arial" charset="0"/>
              <a:ea typeface="ＭＳ Ｐゴシック" pitchFamily="34" charset="-128"/>
            </a:endParaRPr>
          </a:p>
          <a:p>
            <a:pPr marL="0" indent="0" eaLnBrk="1" hangingPunct="1"/>
            <a:r>
              <a:rPr lang="de-AT" altLang="de-DE" sz="1800" b="1" smtClean="0">
                <a:latin typeface="Arial" charset="0"/>
                <a:ea typeface="ＭＳ Ｐゴシック" pitchFamily="34" charset="-128"/>
              </a:rPr>
              <a:t>Reisekosten</a:t>
            </a:r>
            <a:r>
              <a:rPr lang="de-AT" altLang="de-DE" sz="1800" smtClean="0">
                <a:latin typeface="Arial" charset="0"/>
                <a:ea typeface="ＭＳ Ｐゴシック" pitchFamily="34" charset="-128"/>
              </a:rPr>
              <a:t/>
            </a:r>
            <a:br>
              <a:rPr lang="de-AT" altLang="de-DE" sz="1800" smtClean="0">
                <a:latin typeface="Arial" charset="0"/>
                <a:ea typeface="ＭＳ Ｐゴシック" pitchFamily="34" charset="-128"/>
              </a:rPr>
            </a:br>
            <a:r>
              <a:rPr lang="de-AT" altLang="de-DE" sz="1800" smtClean="0">
                <a:latin typeface="Arial" charset="0"/>
                <a:ea typeface="ＭＳ Ｐゴシック" pitchFamily="34" charset="-128"/>
              </a:rPr>
              <a:t>Diäten, Nächtigungs-, Fahrtkosten,… </a:t>
            </a:r>
            <a:br>
              <a:rPr lang="de-AT" altLang="de-DE" sz="1800" smtClean="0">
                <a:latin typeface="Arial" charset="0"/>
                <a:ea typeface="ＭＳ Ｐゴシック" pitchFamily="34" charset="-128"/>
              </a:rPr>
            </a:br>
            <a:endParaRPr lang="de-AT" altLang="de-DE" sz="1800" smtClean="0">
              <a:latin typeface="Arial" charset="0"/>
              <a:ea typeface="ＭＳ Ｐゴシック" pitchFamily="34" charset="-128"/>
            </a:endParaRPr>
          </a:p>
          <a:p>
            <a:pPr marL="0" indent="0" eaLnBrk="1" hangingPunct="1"/>
            <a:r>
              <a:rPr lang="de-AT" altLang="de-DE" sz="1800" b="1" smtClean="0">
                <a:latin typeface="Arial" charset="0"/>
                <a:ea typeface="ＭＳ Ｐゴシック" pitchFamily="34" charset="-128"/>
              </a:rPr>
              <a:t>Umsatzsteuer</a:t>
            </a:r>
          </a:p>
          <a:p>
            <a:pPr marL="0" indent="0" eaLnBrk="1" hangingPunct="1"/>
            <a:r>
              <a:rPr lang="de-AT" altLang="de-DE" sz="1800" smtClean="0">
                <a:latin typeface="Arial" charset="0"/>
                <a:ea typeface="ＭＳ Ｐゴシック" pitchFamily="34" charset="-128"/>
              </a:rPr>
              <a:t>Die auf die förderbaren Kosten entfallene Umsatzsteuer ist grundsätzlich nicht förderbar. (Ausnahme: keine Vorsteuerabzugsberechtigung des Förderungsnehmers)</a:t>
            </a:r>
          </a:p>
        </p:txBody>
      </p:sp>
      <p:sp>
        <p:nvSpPr>
          <p:cNvPr id="9222"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endParaRPr lang="de-DE" altLang="de-DE" sz="1200">
              <a:solidFill>
                <a:srgbClr val="565656"/>
              </a:solidFill>
            </a:endParaRPr>
          </a:p>
        </p:txBody>
      </p:sp>
    </p:spTree>
    <p:extLst>
      <p:ext uri="{BB962C8B-B14F-4D97-AF65-F5344CB8AC3E}">
        <p14:creationId xmlns:p14="http://schemas.microsoft.com/office/powerpoint/2010/main" val="1767269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eaLnBrk="1" fontAlgn="auto" hangingPunct="1">
              <a:spcAft>
                <a:spcPts val="0"/>
              </a:spcAft>
              <a:defRPr/>
            </a:pPr>
            <a:r>
              <a:rPr lang="de-DE" cap="all" dirty="0" smtClean="0">
                <a:ea typeface="+mj-ea"/>
                <a:cs typeface="+mj-cs"/>
              </a:rPr>
              <a:t>NICHT-FÖRDERBARE KOSTEN </a:t>
            </a:r>
            <a:endParaRPr lang="de-DE" cap="all" dirty="0">
              <a:ea typeface="+mj-ea"/>
              <a:cs typeface="+mj-cs"/>
            </a:endParaRPr>
          </a:p>
        </p:txBody>
      </p:sp>
      <p:sp>
        <p:nvSpPr>
          <p:cNvPr id="10243" name="Fußzeilenplatzhalter 4"/>
          <p:cNvSpPr>
            <a:spLocks noGrp="1"/>
          </p:cNvSpPr>
          <p:nvPr>
            <p:ph type="ftr" sz="quarter" idx="10"/>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r>
              <a:rPr lang="de-DE" altLang="de-DE" sz="800" smtClean="0">
                <a:solidFill>
                  <a:srgbClr val="565656"/>
                </a:solidFill>
              </a:rPr>
              <a:t>Österreichische Forschungsförderungsgesellschaft | Sensengasse 1 | 1090 Wien | www.ffg.at</a:t>
            </a:r>
          </a:p>
        </p:txBody>
      </p:sp>
      <p:sp>
        <p:nvSpPr>
          <p:cNvPr id="10244" name="Foliennummernplatzhalter 2"/>
          <p:cNvSpPr>
            <a:spLocks noGrp="1"/>
          </p:cNvSpPr>
          <p:nvPr>
            <p:ph type="sldNum" sz="quarter" idx="11"/>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fld id="{7ABA14A2-1612-478B-8174-99BF8DF7BAE9}" type="slidenum">
              <a:rPr lang="de-DE" altLang="de-DE" sz="800" smtClean="0"/>
              <a:pPr eaLnBrk="1" hangingPunct="1">
                <a:buClrTx/>
                <a:buSzTx/>
              </a:pPr>
              <a:t>52</a:t>
            </a:fld>
            <a:endParaRPr lang="de-DE" altLang="de-DE" sz="800" smtClean="0"/>
          </a:p>
        </p:txBody>
      </p:sp>
      <p:sp>
        <p:nvSpPr>
          <p:cNvPr id="7173" name="Inhaltsplatzhalter 3"/>
          <p:cNvSpPr>
            <a:spLocks noGrp="1"/>
          </p:cNvSpPr>
          <p:nvPr>
            <p:ph idx="1"/>
          </p:nvPr>
        </p:nvSpPr>
        <p:spPr>
          <a:xfrm>
            <a:off x="1038225" y="1962150"/>
            <a:ext cx="6711950" cy="4252913"/>
          </a:xfrm>
        </p:spPr>
        <p:txBody>
          <a:bodyPr/>
          <a:lstStyle/>
          <a:p>
            <a:pPr marL="0" indent="0" eaLnBrk="1" hangingPunct="1">
              <a:defRPr/>
            </a:pPr>
            <a:endParaRPr lang="de-AT" sz="1800" dirty="0">
              <a:latin typeface="Arial" charset="0"/>
              <a:ea typeface="ＭＳ Ｐゴシック" pitchFamily="34" charset="-128"/>
            </a:endParaRPr>
          </a:p>
          <a:p>
            <a:pPr marL="0" indent="0" eaLnBrk="1" hangingPunct="1">
              <a:defRPr/>
            </a:pPr>
            <a:r>
              <a:rPr lang="de-AT" sz="1800" dirty="0">
                <a:solidFill>
                  <a:srgbClr val="FF0000"/>
                </a:solidFill>
                <a:latin typeface="Arial" charset="0"/>
                <a:ea typeface="ＭＳ Ｐゴシック" pitchFamily="34" charset="-128"/>
              </a:rPr>
              <a:t>Nicht förderbare Kosten sind u.a.:</a:t>
            </a:r>
          </a:p>
          <a:p>
            <a:pPr marL="0" indent="0" eaLnBrk="1" hangingPunct="1">
              <a:defRPr/>
            </a:pPr>
            <a:endParaRPr lang="de-AT" sz="1800" dirty="0">
              <a:latin typeface="Arial" charset="0"/>
              <a:ea typeface="ＭＳ Ｐゴシック" pitchFamily="34" charset="-128"/>
            </a:endParaRPr>
          </a:p>
          <a:p>
            <a:pPr marL="285750" indent="-285750" eaLnBrk="1" hangingPunct="1">
              <a:buFont typeface="Arial" pitchFamily="34" charset="0"/>
              <a:buChar char="•"/>
              <a:defRPr/>
            </a:pPr>
            <a:r>
              <a:rPr lang="de-AT" sz="1800" dirty="0">
                <a:latin typeface="Arial" charset="0"/>
                <a:ea typeface="ＭＳ Ｐゴシック" pitchFamily="34" charset="-128"/>
              </a:rPr>
              <a:t>ohne unmittelbarem Zusammenhang mit dem geförderten Vorhaben</a:t>
            </a:r>
          </a:p>
          <a:p>
            <a:pPr marL="285750" indent="-285750" eaLnBrk="1" hangingPunct="1">
              <a:buFont typeface="Arial" pitchFamily="34" charset="0"/>
              <a:buChar char="•"/>
              <a:defRPr/>
            </a:pPr>
            <a:r>
              <a:rPr lang="de-AT" sz="1800" dirty="0">
                <a:latin typeface="Arial" charset="0"/>
                <a:ea typeface="ＭＳ Ｐゴシック" pitchFamily="34" charset="-128"/>
              </a:rPr>
              <a:t>außerhalb des Förderzeitraumes angefallen</a:t>
            </a:r>
          </a:p>
          <a:p>
            <a:pPr marL="285750" indent="-285750" eaLnBrk="1" hangingPunct="1">
              <a:buFont typeface="Arial" pitchFamily="34" charset="0"/>
              <a:buChar char="•"/>
              <a:defRPr/>
            </a:pPr>
            <a:r>
              <a:rPr lang="de-AT" sz="1800" dirty="0">
                <a:latin typeface="Arial" charset="0"/>
                <a:ea typeface="ＭＳ Ｐゴシック" pitchFamily="34" charset="-128"/>
              </a:rPr>
              <a:t>aufgrund EU-wettbewerbsrechtlicher Bestimmungen ausgenommen</a:t>
            </a:r>
          </a:p>
          <a:p>
            <a:pPr marL="285750" indent="-285750" eaLnBrk="1" hangingPunct="1">
              <a:buFont typeface="Arial" pitchFamily="34" charset="0"/>
              <a:buChar char="•"/>
              <a:defRPr/>
            </a:pPr>
            <a:r>
              <a:rPr lang="de-AT" sz="1800" dirty="0">
                <a:latin typeface="Arial" charset="0"/>
                <a:ea typeface="ＭＳ Ｐゴシック" pitchFamily="34" charset="-128"/>
              </a:rPr>
              <a:t>bereits im Rahmen eines anderen Vorhaben gefördert</a:t>
            </a:r>
          </a:p>
          <a:p>
            <a:pPr marL="285750" indent="-285750" eaLnBrk="1" hangingPunct="1">
              <a:buFont typeface="Arial" pitchFamily="34" charset="0"/>
              <a:buChar char="•"/>
              <a:defRPr/>
            </a:pPr>
            <a:r>
              <a:rPr lang="de-AT" sz="1800" dirty="0">
                <a:latin typeface="Arial" charset="0"/>
                <a:ea typeface="ＭＳ Ｐゴシック" pitchFamily="34" charset="-128"/>
              </a:rPr>
              <a:t>Finanzierungskosten (u.a.: Skonti, Zinsen bei Leasing, Bankspesen…)</a:t>
            </a:r>
          </a:p>
          <a:p>
            <a:pPr marL="285750" indent="-285750" eaLnBrk="1" hangingPunct="1">
              <a:buFont typeface="Arial" pitchFamily="34" charset="0"/>
              <a:buChar char="•"/>
              <a:defRPr/>
            </a:pPr>
            <a:r>
              <a:rPr lang="de-AT" sz="1800" dirty="0">
                <a:latin typeface="Arial" charset="0"/>
                <a:ea typeface="ＭＳ Ｐゴシック" pitchFamily="34" charset="-128"/>
              </a:rPr>
              <a:t>Erwerb von Liegenschaften und unbewegliches </a:t>
            </a:r>
            <a:r>
              <a:rPr lang="de-AT" sz="1800" dirty="0" smtClean="0">
                <a:latin typeface="Arial" charset="0"/>
                <a:ea typeface="ＭＳ Ｐゴシック" pitchFamily="34" charset="-128"/>
              </a:rPr>
              <a:t>Vermögen</a:t>
            </a:r>
          </a:p>
          <a:p>
            <a:pPr marL="285750" indent="-285750" eaLnBrk="1" hangingPunct="1">
              <a:buFont typeface="Arial" pitchFamily="34" charset="0"/>
              <a:buChar char="•"/>
              <a:defRPr/>
            </a:pPr>
            <a:r>
              <a:rPr lang="de-AT" sz="1800" dirty="0" smtClean="0">
                <a:latin typeface="Arial" charset="0"/>
                <a:ea typeface="ＭＳ Ｐゴシック" pitchFamily="34" charset="-128"/>
              </a:rPr>
              <a:t>Marketing- und Vertriebskosten </a:t>
            </a:r>
            <a:endParaRPr lang="de-AT" sz="1800" dirty="0">
              <a:latin typeface="Arial" charset="0"/>
              <a:ea typeface="ＭＳ Ｐゴシック" pitchFamily="34" charset="-128"/>
            </a:endParaRPr>
          </a:p>
          <a:p>
            <a:pPr marL="285750" indent="-285750" eaLnBrk="1" hangingPunct="1">
              <a:buFont typeface="Arial" pitchFamily="34" charset="0"/>
              <a:buChar char="•"/>
              <a:defRPr/>
            </a:pPr>
            <a:r>
              <a:rPr lang="de-AT" sz="1800" dirty="0">
                <a:latin typeface="Arial" charset="0"/>
                <a:ea typeface="ＭＳ Ｐゴシック" pitchFamily="34" charset="-128"/>
              </a:rPr>
              <a:t>Bewirtung</a:t>
            </a:r>
          </a:p>
        </p:txBody>
      </p:sp>
      <p:sp>
        <p:nvSpPr>
          <p:cNvPr id="10246"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endParaRPr lang="de-DE" altLang="de-DE" sz="1200">
              <a:solidFill>
                <a:srgbClr val="565656"/>
              </a:solidFill>
            </a:endParaRPr>
          </a:p>
        </p:txBody>
      </p:sp>
    </p:spTree>
    <p:extLst>
      <p:ext uri="{BB962C8B-B14F-4D97-AF65-F5344CB8AC3E}">
        <p14:creationId xmlns:p14="http://schemas.microsoft.com/office/powerpoint/2010/main" val="38479314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eaLnBrk="1" fontAlgn="auto" hangingPunct="1">
              <a:spcAft>
                <a:spcPts val="0"/>
              </a:spcAft>
              <a:defRPr/>
            </a:pPr>
            <a:r>
              <a:rPr lang="de-DE" cap="all" dirty="0" smtClean="0"/>
              <a:t>KOSTENABRECHNUNG </a:t>
            </a:r>
            <a:endParaRPr lang="de-DE" cap="all" dirty="0">
              <a:ea typeface="+mj-ea"/>
              <a:cs typeface="+mj-cs"/>
            </a:endParaRPr>
          </a:p>
        </p:txBody>
      </p:sp>
      <p:sp>
        <p:nvSpPr>
          <p:cNvPr id="11267" name="Fußzeilenplatzhalter 4"/>
          <p:cNvSpPr>
            <a:spLocks noGrp="1"/>
          </p:cNvSpPr>
          <p:nvPr>
            <p:ph type="ftr" sz="quarter" idx="10"/>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r>
              <a:rPr lang="de-DE" altLang="de-DE" sz="800" smtClean="0">
                <a:solidFill>
                  <a:srgbClr val="565656"/>
                </a:solidFill>
              </a:rPr>
              <a:t>Österreichische Forschungsförderungsgesellschaft | Sensengasse 1 | 1090 Wien | www.ffg.at</a:t>
            </a:r>
          </a:p>
        </p:txBody>
      </p:sp>
      <p:sp>
        <p:nvSpPr>
          <p:cNvPr id="11268" name="Foliennummernplatzhalter 2"/>
          <p:cNvSpPr>
            <a:spLocks noGrp="1"/>
          </p:cNvSpPr>
          <p:nvPr>
            <p:ph type="sldNum" sz="quarter" idx="11"/>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fld id="{4637E0FC-67A9-4E81-8DE3-0057F22A2D0C}" type="slidenum">
              <a:rPr lang="de-DE" altLang="de-DE" sz="800" smtClean="0"/>
              <a:pPr eaLnBrk="1" hangingPunct="1">
                <a:buClrTx/>
                <a:buSzTx/>
              </a:pPr>
              <a:t>53</a:t>
            </a:fld>
            <a:endParaRPr lang="de-DE" altLang="de-DE" sz="800" smtClean="0"/>
          </a:p>
        </p:txBody>
      </p:sp>
      <p:sp>
        <p:nvSpPr>
          <p:cNvPr id="7173" name="Inhaltsplatzhalter 3"/>
          <p:cNvSpPr>
            <a:spLocks noGrp="1"/>
          </p:cNvSpPr>
          <p:nvPr>
            <p:ph idx="1"/>
          </p:nvPr>
        </p:nvSpPr>
        <p:spPr>
          <a:xfrm>
            <a:off x="1038225" y="1962150"/>
            <a:ext cx="6711950" cy="3914775"/>
          </a:xfrm>
        </p:spPr>
        <p:txBody>
          <a:bodyPr/>
          <a:lstStyle/>
          <a:p>
            <a:pPr marL="285750" indent="-285750" eaLnBrk="1" hangingPunct="1">
              <a:buFont typeface="Arial" pitchFamily="34" charset="0"/>
              <a:buChar char="•"/>
              <a:defRPr/>
            </a:pPr>
            <a:r>
              <a:rPr lang="de-AT" sz="1800" dirty="0" smtClean="0">
                <a:latin typeface="Arial" charset="0"/>
                <a:ea typeface="ＭＳ Ｐゴシック" pitchFamily="34" charset="-128"/>
              </a:rPr>
              <a:t>Berücksichtigung </a:t>
            </a:r>
            <a:r>
              <a:rPr lang="de-AT" sz="1800" dirty="0">
                <a:latin typeface="Arial" charset="0"/>
                <a:ea typeface="ＭＳ Ｐゴシック" pitchFamily="34" charset="-128"/>
              </a:rPr>
              <a:t>der Richtlinien (Höchststundensätze,…)</a:t>
            </a:r>
          </a:p>
          <a:p>
            <a:pPr marL="285750" indent="-285750" eaLnBrk="1" hangingPunct="1">
              <a:buFont typeface="Arial" pitchFamily="34" charset="0"/>
              <a:buChar char="•"/>
              <a:defRPr/>
            </a:pPr>
            <a:endParaRPr lang="de-AT" sz="1800" dirty="0">
              <a:latin typeface="Arial" charset="0"/>
              <a:ea typeface="ＭＳ Ｐゴシック" pitchFamily="34" charset="-128"/>
            </a:endParaRPr>
          </a:p>
          <a:p>
            <a:pPr marL="285750" indent="-285750" eaLnBrk="1" hangingPunct="1">
              <a:buFont typeface="Arial" pitchFamily="34" charset="0"/>
              <a:buChar char="•"/>
              <a:defRPr/>
            </a:pPr>
            <a:r>
              <a:rPr lang="de-AT" sz="1800" dirty="0">
                <a:latin typeface="Arial" charset="0"/>
                <a:ea typeface="ＭＳ Ｐゴシック" pitchFamily="34" charset="-128"/>
              </a:rPr>
              <a:t>Kostenzusammensetzung und –</a:t>
            </a:r>
            <a:r>
              <a:rPr lang="de-AT" sz="1800" dirty="0" err="1">
                <a:latin typeface="Arial" charset="0"/>
                <a:ea typeface="ＭＳ Ｐゴシック" pitchFamily="34" charset="-128"/>
              </a:rPr>
              <a:t>verteilung</a:t>
            </a:r>
            <a:r>
              <a:rPr lang="de-AT" sz="1800" dirty="0">
                <a:latin typeface="Arial" charset="0"/>
                <a:ea typeface="ＭＳ Ｐゴシック" pitchFamily="34" charset="-128"/>
              </a:rPr>
              <a:t> detailliert erläutern (Projektbeschreibung)</a:t>
            </a:r>
            <a:br>
              <a:rPr lang="de-AT" sz="1800" dirty="0">
                <a:latin typeface="Arial" charset="0"/>
                <a:ea typeface="ＭＳ Ｐゴシック" pitchFamily="34" charset="-128"/>
              </a:rPr>
            </a:br>
            <a:endParaRPr lang="de-AT" sz="1800" dirty="0">
              <a:latin typeface="Arial" charset="0"/>
              <a:ea typeface="ＭＳ Ｐゴシック" pitchFamily="34" charset="-128"/>
            </a:endParaRPr>
          </a:p>
          <a:p>
            <a:pPr marL="285750" indent="-285750" eaLnBrk="1" hangingPunct="1">
              <a:buFont typeface="Arial" pitchFamily="34" charset="0"/>
              <a:buChar char="•"/>
              <a:defRPr/>
            </a:pPr>
            <a:r>
              <a:rPr lang="de-AT" sz="1800" dirty="0">
                <a:latin typeface="Arial" charset="0"/>
                <a:ea typeface="ＭＳ Ｐゴシック" pitchFamily="34" charset="-128"/>
              </a:rPr>
              <a:t>Anerkennungsstichtag für </a:t>
            </a:r>
            <a:r>
              <a:rPr lang="de-AT" sz="1800" dirty="0" smtClean="0">
                <a:latin typeface="Arial" charset="0"/>
                <a:ea typeface="ＭＳ Ｐゴシック" pitchFamily="34" charset="-128"/>
              </a:rPr>
              <a:t>Kosten:</a:t>
            </a:r>
            <a:endParaRPr lang="de-AT" sz="1800" dirty="0">
              <a:latin typeface="Arial" charset="0"/>
              <a:ea typeface="ＭＳ Ｐゴシック" pitchFamily="34" charset="-128"/>
            </a:endParaRPr>
          </a:p>
          <a:p>
            <a:pPr marL="0" indent="0" eaLnBrk="1" hangingPunct="1">
              <a:defRPr/>
            </a:pPr>
            <a:r>
              <a:rPr lang="de-AT" sz="1800" dirty="0" smtClean="0">
                <a:latin typeface="Arial" charset="0"/>
                <a:ea typeface="ＭＳ Ｐゴシック" pitchFamily="34" charset="-128"/>
              </a:rPr>
              <a:t>	Projektlaufzeit </a:t>
            </a:r>
            <a:r>
              <a:rPr lang="de-AT" sz="1800" dirty="0">
                <a:latin typeface="Arial" charset="0"/>
                <a:ea typeface="ＭＳ Ｐゴシック" pitchFamily="34" charset="-128"/>
              </a:rPr>
              <a:t>beginnt mit dem Entstehen und </a:t>
            </a:r>
            <a:r>
              <a:rPr lang="de-AT" sz="1800" dirty="0" smtClean="0">
                <a:latin typeface="Arial" charset="0"/>
                <a:ea typeface="ＭＳ Ｐゴシック" pitchFamily="34" charset="-128"/>
              </a:rPr>
              <a:t>	</a:t>
            </a:r>
            <a:r>
              <a:rPr lang="de-AT" sz="1800" dirty="0" err="1" smtClean="0">
                <a:latin typeface="Arial" charset="0"/>
                <a:ea typeface="ＭＳ Ｐゴシック" pitchFamily="34" charset="-128"/>
              </a:rPr>
              <a:t>Geltendmachen</a:t>
            </a:r>
            <a:r>
              <a:rPr lang="de-AT" sz="1800" dirty="0" smtClean="0">
                <a:latin typeface="Arial" charset="0"/>
                <a:ea typeface="ＭＳ Ｐゴシック" pitchFamily="34" charset="-128"/>
              </a:rPr>
              <a:t> </a:t>
            </a:r>
            <a:r>
              <a:rPr lang="de-AT" sz="1800" dirty="0">
                <a:latin typeface="Arial" charset="0"/>
                <a:ea typeface="ＭＳ Ｐゴシック" pitchFamily="34" charset="-128"/>
              </a:rPr>
              <a:t>der ersten förderbaren Kosten</a:t>
            </a:r>
          </a:p>
          <a:p>
            <a:pPr marL="285750" indent="-285750" eaLnBrk="1" hangingPunct="1">
              <a:buFont typeface="Arial" pitchFamily="34" charset="0"/>
              <a:buChar char="•"/>
              <a:defRPr/>
            </a:pPr>
            <a:endParaRPr lang="de-AT" sz="1800" dirty="0">
              <a:latin typeface="Arial" charset="0"/>
              <a:ea typeface="ＭＳ Ｐゴシック" pitchFamily="34" charset="-128"/>
            </a:endParaRPr>
          </a:p>
          <a:p>
            <a:pPr marL="285750" indent="-285750" eaLnBrk="1" hangingPunct="1">
              <a:buFont typeface="Arial" pitchFamily="34" charset="0"/>
              <a:buChar char="•"/>
              <a:defRPr/>
            </a:pPr>
            <a:r>
              <a:rPr lang="de-AT" sz="1800" dirty="0">
                <a:latin typeface="Arial" charset="0"/>
                <a:ea typeface="ＭＳ Ｐゴシック" pitchFamily="34" charset="-128"/>
              </a:rPr>
              <a:t>Abrechnung erfolgt zu </a:t>
            </a:r>
            <a:r>
              <a:rPr lang="de-AT" sz="1800" b="1" dirty="0">
                <a:latin typeface="Arial" charset="0"/>
                <a:ea typeface="ＭＳ Ｐゴシック" pitchFamily="34" charset="-128"/>
              </a:rPr>
              <a:t>IST-Kosten</a:t>
            </a:r>
          </a:p>
        </p:txBody>
      </p:sp>
      <p:sp>
        <p:nvSpPr>
          <p:cNvPr id="11270"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endParaRPr lang="de-DE" altLang="de-DE" sz="1200">
              <a:solidFill>
                <a:srgbClr val="565656"/>
              </a:solidFill>
            </a:endParaRPr>
          </a:p>
        </p:txBody>
      </p:sp>
    </p:spTree>
    <p:extLst>
      <p:ext uri="{BB962C8B-B14F-4D97-AF65-F5344CB8AC3E}">
        <p14:creationId xmlns:p14="http://schemas.microsoft.com/office/powerpoint/2010/main" val="55075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marL="285750" indent="-285750" eaLnBrk="1" hangingPunct="1"/>
            <a:r>
              <a:rPr lang="de-AT" altLang="de-DE" sz="2400" smtClean="0">
                <a:latin typeface="Arial" charset="0"/>
                <a:ea typeface="ＭＳ Ｐゴシック" pitchFamily="34" charset="-128"/>
              </a:rPr>
              <a:t>PROGRAMMSPEZIFIKA</a:t>
            </a:r>
          </a:p>
        </p:txBody>
      </p:sp>
      <p:sp>
        <p:nvSpPr>
          <p:cNvPr id="12291" name="Fußzeilenplatzhalter 4"/>
          <p:cNvSpPr>
            <a:spLocks noGrp="1"/>
          </p:cNvSpPr>
          <p:nvPr>
            <p:ph type="ftr" sz="quarter" idx="10"/>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r>
              <a:rPr lang="de-DE" altLang="de-DE" sz="800" smtClean="0">
                <a:solidFill>
                  <a:srgbClr val="565656"/>
                </a:solidFill>
              </a:rPr>
              <a:t>Österreichische Forschungsförderungsgesellschaft | Sensengasse 1 | 1090 Wien | www.ffg.at</a:t>
            </a:r>
          </a:p>
        </p:txBody>
      </p:sp>
      <p:sp>
        <p:nvSpPr>
          <p:cNvPr id="12292" name="Foliennummernplatzhalter 2"/>
          <p:cNvSpPr>
            <a:spLocks noGrp="1"/>
          </p:cNvSpPr>
          <p:nvPr>
            <p:ph type="sldNum" sz="quarter" idx="11"/>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fld id="{CFD946E7-E274-4EB7-A4D1-6A5CDE721380}" type="slidenum">
              <a:rPr lang="de-DE" altLang="de-DE" sz="800" smtClean="0"/>
              <a:pPr eaLnBrk="1" hangingPunct="1">
                <a:buClrTx/>
                <a:buSzTx/>
              </a:pPr>
              <a:t>54</a:t>
            </a:fld>
            <a:endParaRPr lang="de-DE" altLang="de-DE" sz="800" smtClean="0"/>
          </a:p>
        </p:txBody>
      </p:sp>
      <p:sp>
        <p:nvSpPr>
          <p:cNvPr id="12293" name="Inhaltsplatzhalter 3"/>
          <p:cNvSpPr>
            <a:spLocks noGrp="1"/>
          </p:cNvSpPr>
          <p:nvPr>
            <p:ph idx="1"/>
          </p:nvPr>
        </p:nvSpPr>
        <p:spPr>
          <a:xfrm>
            <a:off x="1038225" y="1962150"/>
            <a:ext cx="6711950" cy="4252913"/>
          </a:xfrm>
        </p:spPr>
        <p:txBody>
          <a:bodyPr/>
          <a:lstStyle/>
          <a:p>
            <a:pPr marL="285750" indent="-285750" eaLnBrk="1" hangingPunct="1">
              <a:buFontTx/>
              <a:buChar char="•"/>
            </a:pPr>
            <a:r>
              <a:rPr lang="de-DE" altLang="de-DE" sz="1800" b="1" smtClean="0">
                <a:latin typeface="Arial" charset="0"/>
                <a:ea typeface="ＭＳ Ｐゴシック" pitchFamily="34" charset="-128"/>
              </a:rPr>
              <a:t>Kosten für Projektmanagement</a:t>
            </a:r>
            <a:r>
              <a:rPr lang="de-DE" altLang="de-DE" sz="1800" smtClean="0">
                <a:latin typeface="Arial" charset="0"/>
                <a:ea typeface="ＭＳ Ｐゴシック" pitchFamily="34" charset="-128"/>
              </a:rPr>
              <a:t>: Die Kosten für Projektmanagement (z.B. für Verwaltung des Netzwerks, Schulungsorganisation) dürfen maximal 10 % der Gesamtkosten des Projekts betragen.</a:t>
            </a:r>
          </a:p>
          <a:p>
            <a:pPr marL="285750" indent="-285750" eaLnBrk="1" hangingPunct="1">
              <a:buFontTx/>
              <a:buChar char="•"/>
            </a:pPr>
            <a:endParaRPr lang="de-AT" altLang="de-DE" sz="1800" smtClean="0">
              <a:latin typeface="Arial" charset="0"/>
              <a:ea typeface="ＭＳ Ｐゴシック" pitchFamily="34" charset="-128"/>
            </a:endParaRPr>
          </a:p>
          <a:p>
            <a:pPr marL="285750" indent="-285750" eaLnBrk="1" hangingPunct="1">
              <a:buFontTx/>
              <a:buChar char="•"/>
            </a:pPr>
            <a:r>
              <a:rPr lang="de-DE" altLang="de-DE" sz="1800" b="1" smtClean="0">
                <a:latin typeface="Arial" charset="0"/>
                <a:ea typeface="ＭＳ Ｐゴシック" pitchFamily="34" charset="-128"/>
              </a:rPr>
              <a:t>Drittkosten</a:t>
            </a:r>
            <a:r>
              <a:rPr lang="de-DE" altLang="de-DE" sz="1800" smtClean="0">
                <a:latin typeface="Arial" charset="0"/>
                <a:ea typeface="ＭＳ Ｐゴシック" pitchFamily="34" charset="-128"/>
              </a:rPr>
              <a:t>: Insgesamt dürfen die Drittkosten nicht mehr als 30 % der Gesamtkosten des Projekts betragen. FörderungswerberIn und geförderte PartnerInnen dürfen nicht gleichzeitig Drittleister sein.</a:t>
            </a:r>
          </a:p>
          <a:p>
            <a:pPr marL="285750" indent="-285750" eaLnBrk="1" hangingPunct="1">
              <a:buFontTx/>
              <a:buChar char="•"/>
            </a:pPr>
            <a:endParaRPr lang="de-AT" altLang="de-DE" sz="1800" smtClean="0">
              <a:latin typeface="Arial" charset="0"/>
              <a:ea typeface="ＭＳ Ｐゴシック" pitchFamily="34" charset="-128"/>
            </a:endParaRPr>
          </a:p>
          <a:p>
            <a:pPr marL="285750" indent="-285750" eaLnBrk="1" hangingPunct="1">
              <a:buFontTx/>
              <a:buChar char="•"/>
            </a:pPr>
            <a:r>
              <a:rPr lang="de-DE" altLang="de-DE" sz="1800" b="1" smtClean="0">
                <a:latin typeface="Arial" charset="0"/>
                <a:ea typeface="ＭＳ Ｐゴシック" pitchFamily="34" charset="-128"/>
              </a:rPr>
              <a:t>Kosten für Akquisition und die Umsetzung</a:t>
            </a:r>
            <a:r>
              <a:rPr lang="de-DE" altLang="de-DE" sz="1800" smtClean="0">
                <a:latin typeface="Arial" charset="0"/>
                <a:ea typeface="ＭＳ Ｐゴシック" pitchFamily="34" charset="-128"/>
              </a:rPr>
              <a:t> von Folgeprojekten sind nicht förderbar.</a:t>
            </a:r>
            <a:endParaRPr lang="de-AT" altLang="de-DE" sz="1800" smtClean="0">
              <a:latin typeface="Arial" charset="0"/>
              <a:ea typeface="ＭＳ Ｐゴシック" pitchFamily="34" charset="-128"/>
            </a:endParaRPr>
          </a:p>
        </p:txBody>
      </p:sp>
      <p:sp>
        <p:nvSpPr>
          <p:cNvPr id="12294"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endParaRPr lang="de-DE" altLang="de-DE" sz="1200">
              <a:solidFill>
                <a:srgbClr val="565656"/>
              </a:solidFill>
            </a:endParaRPr>
          </a:p>
        </p:txBody>
      </p:sp>
    </p:spTree>
    <p:extLst>
      <p:ext uri="{BB962C8B-B14F-4D97-AF65-F5344CB8AC3E}">
        <p14:creationId xmlns:p14="http://schemas.microsoft.com/office/powerpoint/2010/main" val="3016054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eaLnBrk="1" fontAlgn="auto" hangingPunct="1">
              <a:spcAft>
                <a:spcPts val="0"/>
              </a:spcAft>
              <a:defRPr/>
            </a:pPr>
            <a:r>
              <a:rPr lang="de-DE" cap="all" dirty="0" err="1" smtClean="0">
                <a:ea typeface="+mj-ea"/>
                <a:cs typeface="+mj-cs"/>
              </a:rPr>
              <a:t>zusammenfassung</a:t>
            </a:r>
            <a:endParaRPr lang="de-DE" cap="all" dirty="0">
              <a:ea typeface="+mj-ea"/>
              <a:cs typeface="+mj-cs"/>
            </a:endParaRPr>
          </a:p>
        </p:txBody>
      </p:sp>
      <p:sp>
        <p:nvSpPr>
          <p:cNvPr id="13315" name="Fußzeilenplatzhalter 4"/>
          <p:cNvSpPr>
            <a:spLocks noGrp="1"/>
          </p:cNvSpPr>
          <p:nvPr>
            <p:ph type="ftr" sz="quarter" idx="10"/>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r>
              <a:rPr lang="de-DE" altLang="de-DE" sz="800" smtClean="0">
                <a:solidFill>
                  <a:srgbClr val="565656"/>
                </a:solidFill>
              </a:rPr>
              <a:t>Österreichische Forschungsförderungsgesellschaft | Sensengasse 1 | 1090 Wien | www.ffg.at</a:t>
            </a:r>
          </a:p>
        </p:txBody>
      </p:sp>
      <p:sp>
        <p:nvSpPr>
          <p:cNvPr id="13316" name="Foliennummernplatzhalter 2"/>
          <p:cNvSpPr>
            <a:spLocks noGrp="1"/>
          </p:cNvSpPr>
          <p:nvPr>
            <p:ph type="sldNum" sz="quarter" idx="11"/>
          </p:nvPr>
        </p:nvSpPr>
        <p:spPr>
          <a:noFill/>
        </p:spPr>
        <p:txBody>
          <a:bodyPr/>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fld id="{FEA95292-B941-48AD-B08B-F1A4BBFC39CA}" type="slidenum">
              <a:rPr lang="de-DE" altLang="de-DE" sz="800" smtClean="0"/>
              <a:pPr eaLnBrk="1" hangingPunct="1">
                <a:buClrTx/>
                <a:buSzTx/>
              </a:pPr>
              <a:t>55</a:t>
            </a:fld>
            <a:endParaRPr lang="de-DE" altLang="de-DE" sz="800" smtClean="0"/>
          </a:p>
        </p:txBody>
      </p:sp>
      <p:sp>
        <p:nvSpPr>
          <p:cNvPr id="7173" name="Inhaltsplatzhalter 3"/>
          <p:cNvSpPr>
            <a:spLocks noGrp="1"/>
          </p:cNvSpPr>
          <p:nvPr>
            <p:ph idx="1"/>
          </p:nvPr>
        </p:nvSpPr>
        <p:spPr>
          <a:xfrm>
            <a:off x="1038225" y="1758950"/>
            <a:ext cx="6711950" cy="4252913"/>
          </a:xfrm>
        </p:spPr>
        <p:txBody>
          <a:bodyPr/>
          <a:lstStyle/>
          <a:p>
            <a:pPr marL="0" indent="0" eaLnBrk="1" hangingPunct="1">
              <a:defRPr/>
            </a:pPr>
            <a:endParaRPr lang="de-AT" sz="1800" dirty="0">
              <a:latin typeface="Arial" charset="0"/>
              <a:ea typeface="ＭＳ Ｐゴシック" pitchFamily="34" charset="-128"/>
            </a:endParaRPr>
          </a:p>
          <a:p>
            <a:pPr marL="0" indent="0" eaLnBrk="1" hangingPunct="1">
              <a:defRPr/>
            </a:pPr>
            <a:r>
              <a:rPr lang="de-AT" sz="1800" dirty="0">
                <a:latin typeface="Arial" charset="0"/>
                <a:ea typeface="ＭＳ Ｐゴシック" pitchFamily="34" charset="-128"/>
              </a:rPr>
              <a:t>Förderbare Kosten entstehen nachweislich:</a:t>
            </a:r>
          </a:p>
          <a:p>
            <a:pPr marL="285750" indent="-285750" eaLnBrk="1" hangingPunct="1">
              <a:buFont typeface="Arial" pitchFamily="34" charset="0"/>
              <a:buChar char="•"/>
              <a:defRPr/>
            </a:pPr>
            <a:r>
              <a:rPr lang="de-AT" sz="1800" dirty="0">
                <a:latin typeface="Arial" charset="0"/>
                <a:ea typeface="ＭＳ Ｐゴシック" pitchFamily="34" charset="-128"/>
              </a:rPr>
              <a:t>direkt, </a:t>
            </a:r>
          </a:p>
          <a:p>
            <a:pPr marL="285750" indent="-285750" eaLnBrk="1" hangingPunct="1">
              <a:buFont typeface="Arial" pitchFamily="34" charset="0"/>
              <a:buChar char="•"/>
              <a:defRPr/>
            </a:pPr>
            <a:r>
              <a:rPr lang="de-AT" sz="1800" dirty="0">
                <a:latin typeface="Arial" charset="0"/>
                <a:ea typeface="ＭＳ Ｐゴシック" pitchFamily="34" charset="-128"/>
              </a:rPr>
              <a:t>tatsächlich und </a:t>
            </a:r>
          </a:p>
          <a:p>
            <a:pPr marL="285750" indent="-285750" eaLnBrk="1" hangingPunct="1">
              <a:buFont typeface="Arial" pitchFamily="34" charset="0"/>
              <a:buChar char="•"/>
              <a:defRPr/>
            </a:pPr>
            <a:r>
              <a:rPr lang="de-AT" sz="1800" dirty="0">
                <a:latin typeface="Arial" charset="0"/>
                <a:ea typeface="ＭＳ Ｐゴシック" pitchFamily="34" charset="-128"/>
              </a:rPr>
              <a:t>zusätzlich (zum herkömmlichen Betriebsaufwand) </a:t>
            </a:r>
          </a:p>
          <a:p>
            <a:pPr marL="285750" indent="-285750" eaLnBrk="1" hangingPunct="1">
              <a:buFont typeface="Arial" pitchFamily="34" charset="0"/>
              <a:buChar char="•"/>
              <a:defRPr/>
            </a:pPr>
            <a:r>
              <a:rPr lang="de-AT" sz="1800" dirty="0">
                <a:latin typeface="Arial" charset="0"/>
                <a:ea typeface="ＭＳ Ｐゴシック" pitchFamily="34" charset="-128"/>
              </a:rPr>
              <a:t>für die Dauer der geförderten Tätigkeit </a:t>
            </a:r>
          </a:p>
          <a:p>
            <a:pPr marL="0" indent="0" eaLnBrk="1" hangingPunct="1">
              <a:defRPr/>
            </a:pPr>
            <a:endParaRPr lang="de-AT" sz="1800" dirty="0">
              <a:latin typeface="Arial" charset="0"/>
              <a:ea typeface="ＭＳ Ｐゴシック" pitchFamily="34" charset="-128"/>
            </a:endParaRPr>
          </a:p>
          <a:p>
            <a:pPr marL="0" indent="0" eaLnBrk="1" hangingPunct="1">
              <a:defRPr/>
            </a:pPr>
            <a:r>
              <a:rPr lang="de-AT" sz="1800" dirty="0" smtClean="0">
                <a:latin typeface="Arial" charset="0"/>
                <a:ea typeface="ＭＳ Ｐゴシック" pitchFamily="34" charset="-128"/>
              </a:rPr>
              <a:t>Regelungen zu Kosten:</a:t>
            </a:r>
            <a:endParaRPr lang="de-AT" sz="1800" dirty="0">
              <a:latin typeface="Arial" charset="0"/>
              <a:ea typeface="ＭＳ Ｐゴシック" pitchFamily="34" charset="-128"/>
            </a:endParaRPr>
          </a:p>
          <a:p>
            <a:pPr marL="285750" indent="-285750" eaLnBrk="1" hangingPunct="1">
              <a:buFont typeface="Arial" pitchFamily="34" charset="0"/>
              <a:buChar char="•"/>
              <a:defRPr/>
            </a:pPr>
            <a:r>
              <a:rPr lang="de-AT" sz="1800" dirty="0">
                <a:latin typeface="Arial" charset="0"/>
                <a:ea typeface="ＭＳ Ｐゴシック" pitchFamily="34" charset="-128"/>
              </a:rPr>
              <a:t>Kostenleitfaden Version 1.3.</a:t>
            </a:r>
            <a:br>
              <a:rPr lang="de-AT" sz="1800" dirty="0">
                <a:latin typeface="Arial" charset="0"/>
                <a:ea typeface="ＭＳ Ｐゴシック" pitchFamily="34" charset="-128"/>
              </a:rPr>
            </a:br>
            <a:endParaRPr lang="de-AT" sz="1800" dirty="0">
              <a:latin typeface="Arial" charset="0"/>
              <a:ea typeface="ＭＳ Ｐゴシック" pitchFamily="34" charset="-128"/>
            </a:endParaRPr>
          </a:p>
        </p:txBody>
      </p:sp>
      <p:sp>
        <p:nvSpPr>
          <p:cNvPr id="13318"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chemeClr val="accent1"/>
              </a:buClr>
              <a:buSzPct val="100000"/>
              <a:defRPr sz="2200">
                <a:solidFill>
                  <a:schemeClr val="tx1"/>
                </a:solidFill>
                <a:latin typeface="Arial" charset="0"/>
                <a:ea typeface="ＭＳ Ｐゴシック" pitchFamily="34" charset="-128"/>
              </a:defRPr>
            </a:lvl1pPr>
            <a:lvl2pPr marL="742950" indent="-28575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2pPr>
            <a:lvl3pPr marL="11430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3pPr>
            <a:lvl4pPr marL="16002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4pPr>
            <a:lvl5pPr marL="2057400" indent="-228600" eaLnBrk="0" hangingPunct="0">
              <a:buClr>
                <a:schemeClr val="accent1"/>
              </a:buClr>
              <a:buSzPct val="100000"/>
              <a:buFont typeface="Arial" charset="0"/>
              <a:buChar char="•"/>
              <a:defRPr sz="2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buClr>
                <a:schemeClr val="accent1"/>
              </a:buClr>
              <a:buSzPct val="100000"/>
              <a:buFont typeface="Arial" charset="0"/>
              <a:buChar char="•"/>
              <a:defRPr sz="2200">
                <a:solidFill>
                  <a:schemeClr val="tx1"/>
                </a:solidFill>
                <a:latin typeface="Arial" charset="0"/>
                <a:ea typeface="ＭＳ Ｐゴシック" pitchFamily="34" charset="-128"/>
              </a:defRPr>
            </a:lvl9pPr>
          </a:lstStyle>
          <a:p>
            <a:pPr eaLnBrk="1" hangingPunct="1">
              <a:buClrTx/>
              <a:buSzTx/>
            </a:pPr>
            <a:endParaRPr lang="de-DE" altLang="de-DE" sz="1200">
              <a:solidFill>
                <a:srgbClr val="565656"/>
              </a:solidFill>
            </a:endParaRPr>
          </a:p>
        </p:txBody>
      </p:sp>
    </p:spTree>
    <p:extLst>
      <p:ext uri="{BB962C8B-B14F-4D97-AF65-F5344CB8AC3E}">
        <p14:creationId xmlns:p14="http://schemas.microsoft.com/office/powerpoint/2010/main" val="40084434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2"/>
          <p:cNvSpPr>
            <a:spLocks noGrp="1"/>
          </p:cNvSpPr>
          <p:nvPr>
            <p:ph type="ctrTitle"/>
          </p:nvPr>
        </p:nvSpPr>
        <p:spPr>
          <a:xfrm>
            <a:off x="1400175" y="2335213"/>
            <a:ext cx="4708525" cy="1806575"/>
          </a:xfrm>
        </p:spPr>
        <p:txBody>
          <a:bodyPr/>
          <a:lstStyle/>
          <a:p>
            <a:pPr eaLnBrk="1" hangingPunct="1"/>
            <a:r>
              <a:rPr lang="de-DE" dirty="0" smtClean="0">
                <a:latin typeface="Arial" charset="0"/>
                <a:ea typeface="ＭＳ Ｐゴシック" pitchFamily="34" charset="-128"/>
              </a:rPr>
              <a:t>Fragen</a:t>
            </a:r>
          </a:p>
        </p:txBody>
      </p:sp>
    </p:spTree>
    <p:extLst>
      <p:ext uri="{BB962C8B-B14F-4D97-AF65-F5344CB8AC3E}">
        <p14:creationId xmlns:p14="http://schemas.microsoft.com/office/powerpoint/2010/main" val="7484789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bwMode="auto"/>
        <p:txBody>
          <a:bodyPr wrap="square" numCol="1" compatLnSpc="1">
            <a:prstTxWarp prst="textNoShape">
              <a:avLst/>
            </a:prstTxWarp>
          </a:bodyPr>
          <a:lstStyle/>
          <a:p>
            <a:r>
              <a:rPr lang="de-DE" cap="none" dirty="0">
                <a:latin typeface="Arial" pitchFamily="34" charset="0"/>
                <a:ea typeface="ＭＳ Ｐゴシック" pitchFamily="34" charset="-128"/>
              </a:rPr>
              <a:t>DANKE FÜR IHRE AUFMERKSAMKEIT</a:t>
            </a:r>
            <a:endParaRPr lang="de-DE" cap="none" dirty="0" smtClean="0">
              <a:latin typeface="Arial" charset="0"/>
              <a:ea typeface="ＭＳ Ｐゴシック" pitchFamily="34" charset="-128"/>
            </a:endParaRPr>
          </a:p>
        </p:txBody>
      </p:sp>
      <p:sp>
        <p:nvSpPr>
          <p:cNvPr id="3075" name="Foliennummernplatzhalter 2"/>
          <p:cNvSpPr>
            <a:spLocks noGrp="1"/>
          </p:cNvSpPr>
          <p:nvPr>
            <p:ph type="sldNum"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BF14467-3B6D-402A-BA5C-8C5E789B56DE}" type="slidenum">
              <a:rPr lang="de-DE">
                <a:solidFill>
                  <a:srgbClr val="000000"/>
                </a:solidFill>
              </a:rPr>
              <a:pPr eaLnBrk="1" hangingPunct="1"/>
              <a:t>57</a:t>
            </a:fld>
            <a:endParaRPr lang="de-DE">
              <a:solidFill>
                <a:srgbClr val="000000"/>
              </a:solidFill>
            </a:endParaRPr>
          </a:p>
        </p:txBody>
      </p:sp>
      <p:sp>
        <p:nvSpPr>
          <p:cNvPr id="2" name="Rechteck 1"/>
          <p:cNvSpPr/>
          <p:nvPr/>
        </p:nvSpPr>
        <p:spPr>
          <a:xfrm>
            <a:off x="3780692" y="1474317"/>
            <a:ext cx="4572000" cy="3653308"/>
          </a:xfrm>
          <a:prstGeom prst="rect">
            <a:avLst/>
          </a:prstGeom>
        </p:spPr>
        <p:txBody>
          <a:bodyPr>
            <a:spAutoFit/>
          </a:bodyPr>
          <a:lstStyle/>
          <a:p>
            <a:pPr marL="381000" marR="0" lvl="0" indent="-381000" algn="ctr" defTabSz="914400" eaLnBrk="1" fontAlgn="auto" latinLnBrk="0" hangingPunct="1">
              <a:lnSpc>
                <a:spcPct val="90000"/>
              </a:lnSpc>
              <a:spcBef>
                <a:spcPct val="40000"/>
              </a:spcBef>
              <a:spcAft>
                <a:spcPts val="0"/>
              </a:spcAft>
              <a:buClrTx/>
              <a:buSzTx/>
              <a:buFontTx/>
              <a:buNone/>
              <a:tabLst/>
              <a:defRPr/>
            </a:pPr>
            <a:r>
              <a:rPr kumimoji="0" lang="de-DE" sz="1300" b="1" i="0" u="none" strike="noStrike" kern="0" cap="none" spc="0" normalizeH="0" baseline="0" noProof="0" dirty="0" smtClean="0">
                <a:ln>
                  <a:noFill/>
                </a:ln>
                <a:solidFill>
                  <a:srgbClr val="000000"/>
                </a:solidFill>
                <a:effectLst/>
                <a:uLnTx/>
                <a:uFillTx/>
                <a:ea typeface="+mn-ea"/>
              </a:rPr>
              <a:t>COIN</a:t>
            </a:r>
            <a:r>
              <a:rPr kumimoji="0" lang="de-DE" sz="1300" b="1" i="0" u="none" strike="noStrike" kern="0" cap="none" spc="0" normalizeH="0" noProof="0" dirty="0" smtClean="0">
                <a:ln>
                  <a:noFill/>
                </a:ln>
                <a:solidFill>
                  <a:srgbClr val="000000"/>
                </a:solidFill>
                <a:effectLst/>
                <a:uLnTx/>
                <a:uFillTx/>
                <a:ea typeface="+mn-ea"/>
              </a:rPr>
              <a:t> </a:t>
            </a:r>
            <a:r>
              <a:rPr kumimoji="0" lang="de-DE" sz="1300" b="1" i="0" u="none" strike="noStrike" kern="0" cap="none" spc="0" normalizeH="0" baseline="0" noProof="0" dirty="0" smtClean="0">
                <a:ln>
                  <a:noFill/>
                </a:ln>
                <a:solidFill>
                  <a:srgbClr val="000000"/>
                </a:solidFill>
                <a:effectLst/>
                <a:uLnTx/>
                <a:uFillTx/>
                <a:ea typeface="+mn-ea"/>
              </a:rPr>
              <a:t>Programm-Management </a:t>
            </a:r>
          </a:p>
          <a:p>
            <a:pPr marL="381000" marR="0" lvl="0" indent="-381000" algn="ctr" defTabSz="914400" eaLnBrk="1" fontAlgn="auto" latinLnBrk="0" hangingPunct="1">
              <a:lnSpc>
                <a:spcPct val="90000"/>
              </a:lnSpc>
              <a:spcBef>
                <a:spcPct val="40000"/>
              </a:spcBef>
              <a:spcAft>
                <a:spcPts val="0"/>
              </a:spcAft>
              <a:buClrTx/>
              <a:buSzTx/>
              <a:buFontTx/>
              <a:buNone/>
              <a:tabLst/>
              <a:defRPr/>
            </a:pPr>
            <a:r>
              <a:rPr lang="de-DE" sz="1300" kern="0" dirty="0" smtClean="0">
                <a:solidFill>
                  <a:srgbClr val="000000"/>
                </a:solidFill>
                <a:ea typeface="+mn-ea"/>
              </a:rPr>
              <a:t>Martin </a:t>
            </a:r>
            <a:r>
              <a:rPr lang="de-DE" sz="1300" kern="0" dirty="0" err="1" smtClean="0">
                <a:solidFill>
                  <a:srgbClr val="000000"/>
                </a:solidFill>
                <a:ea typeface="+mn-ea"/>
              </a:rPr>
              <a:t>Reishofer</a:t>
            </a:r>
            <a:r>
              <a:rPr kumimoji="0" lang="de-DE" sz="1300" b="0" i="0" u="none" strike="noStrike" kern="0" cap="none" spc="0" normalizeH="0" baseline="0" noProof="0" dirty="0" smtClean="0">
                <a:ln>
                  <a:noFill/>
                </a:ln>
                <a:solidFill>
                  <a:srgbClr val="000000"/>
                </a:solidFill>
                <a:effectLst/>
                <a:uLnTx/>
                <a:uFillTx/>
                <a:ea typeface="+mn-ea"/>
              </a:rPr>
              <a:t>,</a:t>
            </a:r>
            <a:r>
              <a:rPr kumimoji="0" lang="de-DE" sz="1300" b="0" i="0" u="none" strike="noStrike" kern="0" cap="none" spc="0" normalizeH="0" noProof="0" dirty="0" smtClean="0">
                <a:ln>
                  <a:noFill/>
                </a:ln>
                <a:solidFill>
                  <a:srgbClr val="000000"/>
                </a:solidFill>
                <a:effectLst/>
                <a:uLnTx/>
                <a:uFillTx/>
                <a:ea typeface="+mn-ea"/>
              </a:rPr>
              <a:t> </a:t>
            </a:r>
            <a:r>
              <a:rPr kumimoji="0" lang="de-DE" sz="1300" b="0" i="0" u="none" strike="noStrike" kern="0" cap="none" spc="0" normalizeH="0" baseline="0" noProof="0" dirty="0" smtClean="0">
                <a:ln>
                  <a:noFill/>
                </a:ln>
                <a:solidFill>
                  <a:srgbClr val="000000"/>
                </a:solidFill>
                <a:effectLst/>
                <a:uLnTx/>
                <a:uFillTx/>
                <a:ea typeface="+mn-ea"/>
              </a:rPr>
              <a:t>DW 2402</a:t>
            </a:r>
          </a:p>
          <a:p>
            <a:pPr marL="381000" marR="0" lvl="0" indent="-381000" algn="ctr" defTabSz="914400" eaLnBrk="1" fontAlgn="auto" latinLnBrk="0" hangingPunct="1">
              <a:lnSpc>
                <a:spcPct val="90000"/>
              </a:lnSpc>
              <a:spcBef>
                <a:spcPct val="40000"/>
              </a:spcBef>
              <a:spcAft>
                <a:spcPts val="0"/>
              </a:spcAft>
              <a:buClrTx/>
              <a:buSzTx/>
              <a:buFontTx/>
              <a:buNone/>
              <a:tabLst/>
              <a:defRPr/>
            </a:pPr>
            <a:r>
              <a:rPr lang="de-DE" sz="1300" kern="0" dirty="0" smtClean="0">
                <a:solidFill>
                  <a:srgbClr val="000000"/>
                </a:solidFill>
                <a:ea typeface="+mn-ea"/>
              </a:rPr>
              <a:t>Barbara </a:t>
            </a:r>
            <a:r>
              <a:rPr lang="de-DE" sz="1300" kern="0" dirty="0" err="1" smtClean="0">
                <a:solidFill>
                  <a:srgbClr val="000000"/>
                </a:solidFill>
                <a:ea typeface="+mn-ea"/>
              </a:rPr>
              <a:t>Klimon</a:t>
            </a:r>
            <a:r>
              <a:rPr kumimoji="0" lang="de-DE" sz="1300" b="0" i="0" u="none" strike="noStrike" kern="0" cap="none" spc="0" normalizeH="0" baseline="0" noProof="0" dirty="0" smtClean="0">
                <a:ln>
                  <a:noFill/>
                </a:ln>
                <a:solidFill>
                  <a:srgbClr val="000000"/>
                </a:solidFill>
                <a:effectLst/>
                <a:uLnTx/>
                <a:uFillTx/>
                <a:ea typeface="+mn-ea"/>
              </a:rPr>
              <a:t>,</a:t>
            </a:r>
            <a:r>
              <a:rPr lang="de-DE" sz="1300" kern="0" dirty="0" smtClean="0">
                <a:solidFill>
                  <a:srgbClr val="000000"/>
                </a:solidFill>
                <a:ea typeface="+mn-ea"/>
              </a:rPr>
              <a:t> </a:t>
            </a:r>
            <a:r>
              <a:rPr kumimoji="0" lang="de-DE" sz="1300" b="0" i="0" u="none" strike="noStrike" kern="0" cap="none" spc="0" normalizeH="0" baseline="0" noProof="0" dirty="0" smtClean="0">
                <a:ln>
                  <a:noFill/>
                </a:ln>
                <a:solidFill>
                  <a:srgbClr val="000000"/>
                </a:solidFill>
                <a:effectLst/>
                <a:uLnTx/>
                <a:uFillTx/>
                <a:ea typeface="+mn-ea"/>
              </a:rPr>
              <a:t>DW 2305</a:t>
            </a:r>
          </a:p>
          <a:p>
            <a:pPr marL="381000" marR="0" lvl="0" indent="-381000" algn="ctr" defTabSz="914400" eaLnBrk="1" fontAlgn="auto" latinLnBrk="0" hangingPunct="1">
              <a:lnSpc>
                <a:spcPct val="90000"/>
              </a:lnSpc>
              <a:spcBef>
                <a:spcPct val="40000"/>
              </a:spcBef>
              <a:spcAft>
                <a:spcPts val="0"/>
              </a:spcAft>
              <a:buClrTx/>
              <a:buSzTx/>
              <a:buFontTx/>
              <a:buNone/>
              <a:tabLst/>
              <a:defRPr/>
            </a:pPr>
            <a:r>
              <a:rPr lang="de-DE" sz="1300" kern="0" noProof="0" dirty="0" smtClean="0">
                <a:solidFill>
                  <a:srgbClr val="000000"/>
                </a:solidFill>
                <a:ea typeface="+mn-ea"/>
              </a:rPr>
              <a:t>Sonja Kopic</a:t>
            </a:r>
            <a:r>
              <a:rPr kumimoji="0" lang="de-DE" sz="1300" b="0" i="0" u="none" strike="noStrike" kern="0" cap="none" spc="0" normalizeH="0" baseline="0" noProof="0" dirty="0" smtClean="0">
                <a:ln>
                  <a:noFill/>
                </a:ln>
                <a:solidFill>
                  <a:srgbClr val="000000"/>
                </a:solidFill>
                <a:effectLst/>
                <a:uLnTx/>
                <a:uFillTx/>
                <a:ea typeface="+mn-ea"/>
              </a:rPr>
              <a:t>,</a:t>
            </a:r>
            <a:r>
              <a:rPr kumimoji="0" lang="de-DE" sz="1300" b="0" i="0" u="none" strike="noStrike" kern="0" cap="none" spc="0" normalizeH="0" noProof="0" dirty="0" smtClean="0">
                <a:ln>
                  <a:noFill/>
                </a:ln>
                <a:solidFill>
                  <a:srgbClr val="000000"/>
                </a:solidFill>
                <a:effectLst/>
                <a:uLnTx/>
                <a:uFillTx/>
                <a:ea typeface="+mn-ea"/>
              </a:rPr>
              <a:t> </a:t>
            </a:r>
            <a:r>
              <a:rPr kumimoji="0" lang="de-DE" sz="1300" b="0" i="0" u="none" strike="noStrike" kern="0" cap="none" spc="0" normalizeH="0" baseline="0" noProof="0" dirty="0" smtClean="0">
                <a:ln>
                  <a:noFill/>
                </a:ln>
                <a:solidFill>
                  <a:srgbClr val="000000"/>
                </a:solidFill>
                <a:effectLst/>
                <a:uLnTx/>
                <a:uFillTx/>
                <a:ea typeface="+mn-ea"/>
              </a:rPr>
              <a:t>DW 2405</a:t>
            </a:r>
          </a:p>
          <a:p>
            <a:pPr marL="381000" marR="0" lvl="0" indent="-381000" algn="ctr" defTabSz="914400" eaLnBrk="1" fontAlgn="auto" latinLnBrk="0" hangingPunct="1">
              <a:lnSpc>
                <a:spcPct val="90000"/>
              </a:lnSpc>
              <a:spcBef>
                <a:spcPct val="40000"/>
              </a:spcBef>
              <a:spcAft>
                <a:spcPts val="0"/>
              </a:spcAft>
              <a:buClrTx/>
              <a:buSzTx/>
              <a:buFontTx/>
              <a:buNone/>
              <a:tabLst/>
              <a:defRPr/>
            </a:pPr>
            <a:endParaRPr lang="de-DE" sz="1300" kern="0" dirty="0">
              <a:solidFill>
                <a:srgbClr val="000000"/>
              </a:solidFill>
              <a:ea typeface="+mn-ea"/>
            </a:endParaRPr>
          </a:p>
          <a:p>
            <a:pPr marL="381000" marR="0" lvl="0" indent="-381000" algn="ctr" defTabSz="914400" eaLnBrk="1" fontAlgn="auto" latinLnBrk="0" hangingPunct="1">
              <a:lnSpc>
                <a:spcPct val="90000"/>
              </a:lnSpc>
              <a:spcBef>
                <a:spcPct val="40000"/>
              </a:spcBef>
              <a:spcAft>
                <a:spcPts val="0"/>
              </a:spcAft>
              <a:buClrTx/>
              <a:buSzTx/>
              <a:buFontTx/>
              <a:buNone/>
              <a:tabLst/>
              <a:defRPr/>
            </a:pPr>
            <a:r>
              <a:rPr lang="de-DE" sz="1300" b="1" kern="0" dirty="0" smtClean="0">
                <a:solidFill>
                  <a:srgbClr val="000000"/>
                </a:solidFill>
                <a:ea typeface="+mn-ea"/>
              </a:rPr>
              <a:t>Projektcontrolling und Audit</a:t>
            </a:r>
          </a:p>
          <a:p>
            <a:pPr marL="381000" marR="0" lvl="0" indent="-381000" algn="ctr" defTabSz="914400" eaLnBrk="1" fontAlgn="auto" latinLnBrk="0" hangingPunct="1">
              <a:lnSpc>
                <a:spcPct val="90000"/>
              </a:lnSpc>
              <a:spcBef>
                <a:spcPct val="40000"/>
              </a:spcBef>
              <a:spcAft>
                <a:spcPts val="0"/>
              </a:spcAft>
              <a:buClrTx/>
              <a:buSzTx/>
              <a:buFontTx/>
              <a:buNone/>
              <a:tabLst/>
              <a:defRPr/>
            </a:pPr>
            <a:r>
              <a:rPr lang="de-DE" sz="1300" kern="0" dirty="0" smtClean="0">
                <a:solidFill>
                  <a:srgbClr val="000000"/>
                </a:solidFill>
                <a:ea typeface="+mn-ea"/>
              </a:rPr>
              <a:t>Martina </a:t>
            </a:r>
            <a:r>
              <a:rPr lang="de-DE" sz="1300" kern="0" dirty="0" err="1" smtClean="0">
                <a:solidFill>
                  <a:srgbClr val="000000"/>
                </a:solidFill>
                <a:ea typeface="+mn-ea"/>
              </a:rPr>
              <a:t>Amon</a:t>
            </a:r>
            <a:r>
              <a:rPr lang="de-DE" sz="1300" kern="0" dirty="0" smtClean="0">
                <a:solidFill>
                  <a:srgbClr val="000000"/>
                </a:solidFill>
                <a:ea typeface="+mn-ea"/>
              </a:rPr>
              <a:t>, DW 6081</a:t>
            </a:r>
          </a:p>
          <a:p>
            <a:pPr marL="381000" marR="0" lvl="0" indent="-381000" algn="ctr" defTabSz="914400" eaLnBrk="1" fontAlgn="auto" latinLnBrk="0" hangingPunct="1">
              <a:lnSpc>
                <a:spcPct val="90000"/>
              </a:lnSpc>
              <a:spcBef>
                <a:spcPct val="40000"/>
              </a:spcBef>
              <a:spcAft>
                <a:spcPts val="0"/>
              </a:spcAft>
              <a:buClrTx/>
              <a:buSzTx/>
              <a:buFontTx/>
              <a:buNone/>
              <a:tabLst/>
              <a:defRPr/>
            </a:pPr>
            <a:r>
              <a:rPr lang="de-DE" sz="1300" kern="0" dirty="0" smtClean="0">
                <a:solidFill>
                  <a:srgbClr val="000000"/>
                </a:solidFill>
                <a:ea typeface="+mn-ea"/>
              </a:rPr>
              <a:t>Christian </a:t>
            </a:r>
            <a:r>
              <a:rPr lang="de-DE" sz="1300" kern="0" dirty="0" err="1" smtClean="0">
                <a:solidFill>
                  <a:srgbClr val="000000"/>
                </a:solidFill>
                <a:ea typeface="+mn-ea"/>
              </a:rPr>
              <a:t>Barnet</a:t>
            </a:r>
            <a:r>
              <a:rPr lang="de-DE" sz="1300" kern="0" dirty="0" smtClean="0">
                <a:solidFill>
                  <a:srgbClr val="000000"/>
                </a:solidFill>
                <a:ea typeface="+mn-ea"/>
              </a:rPr>
              <a:t>, DW 6079</a:t>
            </a:r>
          </a:p>
          <a:p>
            <a:pPr marL="381000" marR="0" lvl="0" indent="-381000" algn="ctr" defTabSz="914400" eaLnBrk="1" fontAlgn="auto" latinLnBrk="0" hangingPunct="1">
              <a:lnSpc>
                <a:spcPct val="90000"/>
              </a:lnSpc>
              <a:spcBef>
                <a:spcPct val="40000"/>
              </a:spcBef>
              <a:spcAft>
                <a:spcPts val="0"/>
              </a:spcAft>
              <a:buClrTx/>
              <a:buSzTx/>
              <a:buFontTx/>
              <a:buNone/>
              <a:tabLst/>
              <a:defRPr/>
            </a:pPr>
            <a:r>
              <a:rPr lang="de-DE" sz="1300" kern="0" dirty="0" smtClean="0">
                <a:solidFill>
                  <a:srgbClr val="000000"/>
                </a:solidFill>
                <a:ea typeface="+mn-ea"/>
              </a:rPr>
              <a:t>Yvonne Diem-</a:t>
            </a:r>
            <a:r>
              <a:rPr lang="de-DE" sz="1300" kern="0" dirty="0" err="1" smtClean="0">
                <a:solidFill>
                  <a:srgbClr val="000000"/>
                </a:solidFill>
                <a:ea typeface="+mn-ea"/>
              </a:rPr>
              <a:t>Glocknitzer</a:t>
            </a:r>
            <a:r>
              <a:rPr lang="de-DE" sz="1300" kern="0" dirty="0" smtClean="0">
                <a:solidFill>
                  <a:srgbClr val="000000"/>
                </a:solidFill>
                <a:ea typeface="+mn-ea"/>
              </a:rPr>
              <a:t>; DW 6073 </a:t>
            </a:r>
          </a:p>
          <a:p>
            <a:pPr marL="381000" marR="0" lvl="0" indent="-381000" algn="ctr" defTabSz="914400" eaLnBrk="1" fontAlgn="auto" latinLnBrk="0" hangingPunct="1">
              <a:lnSpc>
                <a:spcPct val="90000"/>
              </a:lnSpc>
              <a:spcBef>
                <a:spcPct val="40000"/>
              </a:spcBef>
              <a:spcAft>
                <a:spcPts val="0"/>
              </a:spcAft>
              <a:buClrTx/>
              <a:buSzTx/>
              <a:buFontTx/>
              <a:buNone/>
              <a:tabLst/>
              <a:defRPr/>
            </a:pPr>
            <a:endParaRPr lang="de-DE" sz="1300" kern="0" dirty="0" smtClean="0">
              <a:solidFill>
                <a:srgbClr val="000000"/>
              </a:solidFill>
              <a:ea typeface="+mn-ea"/>
            </a:endParaRPr>
          </a:p>
          <a:p>
            <a:pPr marL="381000" marR="0" lvl="0" indent="-381000" algn="ctr" defTabSz="914400" eaLnBrk="1" fontAlgn="auto" latinLnBrk="0" hangingPunct="1">
              <a:lnSpc>
                <a:spcPct val="90000"/>
              </a:lnSpc>
              <a:spcBef>
                <a:spcPct val="40000"/>
              </a:spcBef>
              <a:spcAft>
                <a:spcPts val="0"/>
              </a:spcAft>
              <a:buClrTx/>
              <a:buSzTx/>
              <a:buFontTx/>
              <a:buNone/>
              <a:tabLst/>
              <a:defRPr/>
            </a:pPr>
            <a:endParaRPr lang="de-DE" sz="1300" b="1" kern="0" dirty="0">
              <a:solidFill>
                <a:srgbClr val="000000"/>
              </a:solidFill>
              <a:ea typeface="+mn-ea"/>
            </a:endParaRPr>
          </a:p>
          <a:p>
            <a:pPr marL="381000" marR="0" lvl="0" indent="-381000" algn="ctr" defTabSz="914400" eaLnBrk="1" fontAlgn="auto" latinLnBrk="0" hangingPunct="1">
              <a:lnSpc>
                <a:spcPct val="90000"/>
              </a:lnSpc>
              <a:spcBef>
                <a:spcPct val="40000"/>
              </a:spcBef>
              <a:spcAft>
                <a:spcPts val="0"/>
              </a:spcAft>
              <a:buClrTx/>
              <a:buSzTx/>
              <a:buFontTx/>
              <a:buNone/>
              <a:tabLst/>
              <a:defRPr/>
            </a:pPr>
            <a:endParaRPr lang="de-DE" sz="1300" b="1" kern="0" dirty="0" smtClean="0">
              <a:solidFill>
                <a:srgbClr val="000000"/>
              </a:solidFill>
              <a:ea typeface="+mn-ea"/>
            </a:endParaRPr>
          </a:p>
          <a:p>
            <a:pPr marL="381000" marR="0" lvl="0" indent="-381000" algn="ctr" defTabSz="914400" eaLnBrk="1" fontAlgn="auto" latinLnBrk="0" hangingPunct="1">
              <a:lnSpc>
                <a:spcPct val="90000"/>
              </a:lnSpc>
              <a:spcBef>
                <a:spcPct val="40000"/>
              </a:spcBef>
              <a:spcAft>
                <a:spcPts val="0"/>
              </a:spcAft>
              <a:buClrTx/>
              <a:buSzTx/>
              <a:buFontTx/>
              <a:buNone/>
              <a:tabLst/>
              <a:defRPr/>
            </a:pPr>
            <a:endParaRPr lang="de-DE" sz="1300" kern="0" dirty="0" smtClean="0">
              <a:solidFill>
                <a:srgbClr val="000000"/>
              </a:solidFill>
              <a:ea typeface="+mn-ea"/>
            </a:endParaRPr>
          </a:p>
          <a:p>
            <a:pPr marL="381000" marR="0" lvl="0" indent="-381000" algn="r" defTabSz="914400" eaLnBrk="1" fontAlgn="auto" latinLnBrk="0" hangingPunct="1">
              <a:lnSpc>
                <a:spcPct val="90000"/>
              </a:lnSpc>
              <a:spcBef>
                <a:spcPct val="40000"/>
              </a:spcBef>
              <a:spcAft>
                <a:spcPts val="0"/>
              </a:spcAft>
              <a:buClrTx/>
              <a:buSzTx/>
              <a:buFontTx/>
              <a:buNone/>
              <a:tabLst/>
              <a:defRPr/>
            </a:pPr>
            <a:endParaRPr kumimoji="0" lang="de-DE" sz="1300" b="0" i="0" u="none" strike="noStrike" kern="0" cap="none" spc="0" normalizeH="0" baseline="0" noProof="0" dirty="0">
              <a:ln>
                <a:noFill/>
              </a:ln>
              <a:solidFill>
                <a:srgbClr val="000000"/>
              </a:solidFill>
              <a:effectLst/>
              <a:uLnTx/>
              <a:uFillTx/>
              <a:ea typeface="+mn-ea"/>
            </a:endParaRPr>
          </a:p>
        </p:txBody>
      </p:sp>
    </p:spTree>
    <p:extLst>
      <p:ext uri="{BB962C8B-B14F-4D97-AF65-F5344CB8AC3E}">
        <p14:creationId xmlns:p14="http://schemas.microsoft.com/office/powerpoint/2010/main" val="1762206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p:txBody>
          <a:bodyPr/>
          <a:lstStyle/>
          <a:p>
            <a:pPr>
              <a:defRPr/>
            </a:pPr>
            <a:r>
              <a:rPr lang="de-DE" cap="all" dirty="0" err="1" smtClean="0">
                <a:latin typeface="Arial" pitchFamily="34" charset="0"/>
                <a:ea typeface="ＭＳ Ｐゴシック" pitchFamily="34" charset="-128"/>
              </a:rPr>
              <a:t>ergebnisse</a:t>
            </a:r>
            <a:endParaRPr lang="de-DE" cap="all" dirty="0" smtClean="0">
              <a:latin typeface="Arial" pitchFamily="34" charset="0"/>
              <a:ea typeface="ＭＳ Ｐゴシック" pitchFamily="34" charset="-128"/>
            </a:endParaRPr>
          </a:p>
        </p:txBody>
      </p:sp>
      <p:graphicFrame>
        <p:nvGraphicFramePr>
          <p:cNvPr id="4" name="Tabelle 3"/>
          <p:cNvGraphicFramePr>
            <a:graphicFrameLocks noGrp="1"/>
          </p:cNvGraphicFramePr>
          <p:nvPr>
            <p:extLst>
              <p:ext uri="{D42A27DB-BD31-4B8C-83A1-F6EECF244321}">
                <p14:modId xmlns:p14="http://schemas.microsoft.com/office/powerpoint/2010/main" val="2350250234"/>
              </p:ext>
            </p:extLst>
          </p:nvPr>
        </p:nvGraphicFramePr>
        <p:xfrm>
          <a:off x="1058286" y="2586180"/>
          <a:ext cx="6561714" cy="1541523"/>
        </p:xfrm>
        <a:graphic>
          <a:graphicData uri="http://schemas.openxmlformats.org/drawingml/2006/table">
            <a:tbl>
              <a:tblPr>
                <a:tableStyleId>{3C2FFA5D-87B4-456A-9821-1D502468CF0F}</a:tableStyleId>
              </a:tblPr>
              <a:tblGrid>
                <a:gridCol w="1519237"/>
                <a:gridCol w="1519237"/>
                <a:gridCol w="1703677"/>
                <a:gridCol w="1819563"/>
              </a:tblGrid>
              <a:tr h="7315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b="1" u="none" strike="noStrike" kern="1200" cap="none" normalizeH="0" baseline="0" dirty="0" smtClean="0">
                          <a:ln>
                            <a:noFill/>
                          </a:ln>
                          <a:solidFill>
                            <a:schemeClr val="dk1"/>
                          </a:solidFill>
                          <a:effectLst/>
                          <a:latin typeface="+mn-lt"/>
                          <a:ea typeface="+mn-ea"/>
                          <a:cs typeface="+mn-cs"/>
                        </a:rPr>
                        <a:t>Eingereichte</a:t>
                      </a:r>
                    </a:p>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b="1" u="none" strike="noStrike" kern="1200" cap="none" normalizeH="0" baseline="0" dirty="0" smtClean="0">
                          <a:ln>
                            <a:noFill/>
                          </a:ln>
                          <a:solidFill>
                            <a:schemeClr val="dk1"/>
                          </a:solidFill>
                          <a:effectLst/>
                          <a:latin typeface="+mn-lt"/>
                          <a:ea typeface="+mn-ea"/>
                          <a:cs typeface="+mn-cs"/>
                        </a:rPr>
                        <a:t>Anträge</a:t>
                      </a:r>
                    </a:p>
                  </a:txBody>
                  <a:tcPr marT="45714" marB="4571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b="1" u="none" strike="noStrike" kern="1200" cap="none" normalizeH="0" baseline="0" dirty="0" smtClean="0">
                          <a:ln>
                            <a:noFill/>
                          </a:ln>
                          <a:solidFill>
                            <a:schemeClr val="dk1"/>
                          </a:solidFill>
                          <a:effectLst/>
                          <a:latin typeface="+mn-lt"/>
                          <a:ea typeface="+mn-ea"/>
                          <a:cs typeface="+mn-cs"/>
                        </a:rPr>
                        <a:t>Genehmigte</a:t>
                      </a:r>
                    </a:p>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b="1" u="none" strike="noStrike" kern="1200" cap="none" normalizeH="0" baseline="0" dirty="0" smtClean="0">
                          <a:ln>
                            <a:noFill/>
                          </a:ln>
                          <a:solidFill>
                            <a:schemeClr val="dk1"/>
                          </a:solidFill>
                          <a:effectLst/>
                          <a:latin typeface="+mn-lt"/>
                          <a:ea typeface="+mn-ea"/>
                          <a:cs typeface="+mn-cs"/>
                        </a:rPr>
                        <a:t>Anträge</a:t>
                      </a:r>
                    </a:p>
                  </a:txBody>
                  <a:tcPr marT="45714" marB="4571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b="1" u="none" strike="noStrike" cap="none" normalizeH="0" baseline="0" dirty="0" smtClean="0">
                          <a:ln>
                            <a:noFill/>
                          </a:ln>
                          <a:effectLst/>
                        </a:rPr>
                        <a:t>beantragte</a:t>
                      </a:r>
                    </a:p>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b="1" u="none" strike="noStrike" cap="none" normalizeH="0" baseline="0" dirty="0" smtClean="0">
                          <a:ln>
                            <a:noFill/>
                          </a:ln>
                          <a:effectLst/>
                        </a:rPr>
                        <a:t>Bundesförderung</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smtClean="0">
                        <a:ln>
                          <a:noFill/>
                        </a:ln>
                        <a:solidFill>
                          <a:srgbClr val="FFFFFF"/>
                        </a:solidFill>
                        <a:effectLst/>
                        <a:latin typeface="Arial" pitchFamily="34" charset="0"/>
                        <a:ea typeface="ＭＳ Ｐゴシック" pitchFamily="34" charset="-128"/>
                      </a:endParaRPr>
                    </a:p>
                  </a:txBody>
                  <a:tcPr marT="45714" marB="4571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b="1" u="none" strike="noStrike" cap="none" normalizeH="0" baseline="0" dirty="0" smtClean="0">
                          <a:ln>
                            <a:noFill/>
                          </a:ln>
                          <a:effectLst/>
                        </a:rPr>
                        <a:t>genehmigte</a:t>
                      </a:r>
                    </a:p>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b="1" u="none" strike="noStrike" cap="none" normalizeH="0" baseline="0" dirty="0" smtClean="0">
                          <a:ln>
                            <a:noFill/>
                          </a:ln>
                          <a:effectLst/>
                        </a:rPr>
                        <a:t>Bundesförderung</a:t>
                      </a:r>
                    </a:p>
                  </a:txBody>
                  <a:tcPr marT="45714" marB="45714" horzOverflow="overflow"/>
                </a:tc>
              </a:tr>
              <a:tr h="81001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rPr>
                        <a:t>42</a:t>
                      </a:r>
                      <a:endParaRPr kumimoji="0" lang="de-DE" sz="14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14" marB="4571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rPr>
                        <a:t>11</a:t>
                      </a:r>
                      <a:endParaRPr kumimoji="0" lang="de-DE" sz="14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14" marB="4571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rPr>
                        <a:t>25,5 Mio. EUR</a:t>
                      </a:r>
                      <a:endParaRPr kumimoji="0" lang="de-DE" sz="14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14" marB="4571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rPr>
                        <a:t>7,5 Mio. EUR</a:t>
                      </a:r>
                      <a:endParaRPr kumimoji="0" lang="de-DE" sz="14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14" marB="45714" horzOverflow="overflow"/>
                </a:tc>
              </a:tr>
            </a:tbl>
          </a:graphicData>
        </a:graphic>
      </p:graphicFrame>
      <p:sp>
        <p:nvSpPr>
          <p:cNvPr id="8248" name="Foliennummernplatzhalt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F3AB27A-B27D-427A-9FC1-FF3765E99D07}" type="slidenum">
              <a:rPr lang="de-DE" smtClean="0"/>
              <a:pPr eaLnBrk="1" hangingPunct="1"/>
              <a:t>5</a:t>
            </a:fld>
            <a:endParaRPr lang="de-DE" smtClean="0"/>
          </a:p>
        </p:txBody>
      </p:sp>
      <p:sp>
        <p:nvSpPr>
          <p:cNvPr id="8249" name="Fußzeilenplatzhalter 4"/>
          <p:cNvSpPr>
            <a:spLocks noGrp="1"/>
          </p:cNvSpPr>
          <p:nvPr>
            <p:ph type="ftr" sz="quarter" idx="10"/>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450850"/>
            <a:ext cx="5711825" cy="771525"/>
          </a:xfrm>
        </p:spPr>
        <p:txBody>
          <a:bodyPr rtlCol="0">
            <a:noAutofit/>
          </a:bodyPr>
          <a:lstStyle/>
          <a:p>
            <a:pPr fontAlgn="auto">
              <a:spcAft>
                <a:spcPts val="0"/>
              </a:spcAft>
              <a:defRPr/>
            </a:pPr>
            <a:r>
              <a:rPr lang="de-DE" cap="all" dirty="0" smtClean="0">
                <a:ea typeface="+mj-ea"/>
                <a:cs typeface="+mj-cs"/>
              </a:rPr>
              <a:t>Bundesländerverteilung</a:t>
            </a:r>
            <a:endParaRPr lang="de-DE" cap="all" dirty="0">
              <a:ea typeface="+mj-ea"/>
              <a:cs typeface="+mj-cs"/>
            </a:endParaRPr>
          </a:p>
        </p:txBody>
      </p:sp>
      <p:sp>
        <p:nvSpPr>
          <p:cNvPr id="5124" name="Foliennummernplatzhalter 2"/>
          <p:cNvSpPr>
            <a:spLocks noGrp="1"/>
          </p:cNvSpPr>
          <p:nvPr>
            <p:ph type="sldNum" sz="quarter" idx="1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3F016B1-6631-443A-8CEB-81D3AFBDBD6E}" type="slidenum">
              <a:rPr lang="de-DE" smtClean="0"/>
              <a:pPr eaLnBrk="1" hangingPunct="1"/>
              <a:t>6</a:t>
            </a:fld>
            <a:endParaRPr lang="de-DE" smtClean="0"/>
          </a:p>
        </p:txBody>
      </p:sp>
      <p:sp>
        <p:nvSpPr>
          <p:cNvPr id="5125" name="Fußzeilenplatzhalter 4"/>
          <p:cNvSpPr>
            <a:spLocks noGrp="1"/>
          </p:cNvSpPr>
          <p:nvPr>
            <p:ph type="ftr" sz="quarter" idx="14"/>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5126"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e-DE" sz="1200" dirty="0">
              <a:solidFill>
                <a:srgbClr val="565656"/>
              </a:solidFill>
            </a:endParaRPr>
          </a:p>
        </p:txBody>
      </p:sp>
      <p:sp>
        <p:nvSpPr>
          <p:cNvPr id="9" name="Textfeld 3"/>
          <p:cNvSpPr txBox="1">
            <a:spLocks noChangeArrowheads="1"/>
          </p:cNvSpPr>
          <p:nvPr/>
        </p:nvSpPr>
        <p:spPr bwMode="auto">
          <a:xfrm>
            <a:off x="531812" y="1221023"/>
            <a:ext cx="37454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err="1" smtClean="0">
                <a:solidFill>
                  <a:srgbClr val="565656"/>
                </a:solidFill>
              </a:rPr>
              <a:t>HauptantragstellerInnen</a:t>
            </a:r>
            <a:endParaRPr lang="de-DE" sz="1200" dirty="0">
              <a:solidFill>
                <a:srgbClr val="565656"/>
              </a:solidFill>
            </a:endParaRPr>
          </a:p>
        </p:txBody>
      </p:sp>
      <p:graphicFrame>
        <p:nvGraphicFramePr>
          <p:cNvPr id="8" name="Diagramm 7"/>
          <p:cNvGraphicFramePr>
            <a:graphicFrameLocks/>
          </p:cNvGraphicFramePr>
          <p:nvPr>
            <p:extLst>
              <p:ext uri="{D42A27DB-BD31-4B8C-83A1-F6EECF244321}">
                <p14:modId xmlns:p14="http://schemas.microsoft.com/office/powerpoint/2010/main" val="3253869305"/>
              </p:ext>
            </p:extLst>
          </p:nvPr>
        </p:nvGraphicFramePr>
        <p:xfrm>
          <a:off x="277091" y="1874983"/>
          <a:ext cx="8284268" cy="44799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450850"/>
            <a:ext cx="5711825" cy="771525"/>
          </a:xfrm>
        </p:spPr>
        <p:txBody>
          <a:bodyPr rtlCol="0">
            <a:noAutofit/>
          </a:bodyPr>
          <a:lstStyle/>
          <a:p>
            <a:pPr fontAlgn="auto">
              <a:spcAft>
                <a:spcPts val="0"/>
              </a:spcAft>
              <a:defRPr/>
            </a:pPr>
            <a:r>
              <a:rPr lang="de-DE" cap="all" dirty="0" smtClean="0">
                <a:ea typeface="+mj-ea"/>
                <a:cs typeface="+mj-cs"/>
              </a:rPr>
              <a:t>Bundesländerverteilung</a:t>
            </a:r>
            <a:endParaRPr lang="de-DE" cap="all" dirty="0">
              <a:ea typeface="+mj-ea"/>
              <a:cs typeface="+mj-cs"/>
            </a:endParaRPr>
          </a:p>
        </p:txBody>
      </p:sp>
      <p:sp>
        <p:nvSpPr>
          <p:cNvPr id="5124" name="Foliennummernplatzhalter 2"/>
          <p:cNvSpPr>
            <a:spLocks noGrp="1"/>
          </p:cNvSpPr>
          <p:nvPr>
            <p:ph type="sldNum" sz="quarter" idx="1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3F016B1-6631-443A-8CEB-81D3AFBDBD6E}" type="slidenum">
              <a:rPr lang="de-DE" smtClean="0"/>
              <a:pPr eaLnBrk="1" hangingPunct="1"/>
              <a:t>7</a:t>
            </a:fld>
            <a:endParaRPr lang="de-DE" smtClean="0"/>
          </a:p>
        </p:txBody>
      </p:sp>
      <p:sp>
        <p:nvSpPr>
          <p:cNvPr id="5125" name="Fußzeilenplatzhalter 4"/>
          <p:cNvSpPr>
            <a:spLocks noGrp="1"/>
          </p:cNvSpPr>
          <p:nvPr>
            <p:ph type="ftr" sz="quarter" idx="14"/>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5126" name="Textfeld 3"/>
          <p:cNvSpPr txBox="1">
            <a:spLocks noChangeArrowheads="1"/>
          </p:cNvSpPr>
          <p:nvPr/>
        </p:nvSpPr>
        <p:spPr bwMode="auto">
          <a:xfrm>
            <a:off x="522288" y="1247775"/>
            <a:ext cx="3408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e-DE" sz="1200" dirty="0">
              <a:solidFill>
                <a:srgbClr val="565656"/>
              </a:solidFill>
            </a:endParaRPr>
          </a:p>
        </p:txBody>
      </p:sp>
      <p:sp>
        <p:nvSpPr>
          <p:cNvPr id="9" name="Textfeld 3"/>
          <p:cNvSpPr txBox="1">
            <a:spLocks noChangeArrowheads="1"/>
          </p:cNvSpPr>
          <p:nvPr/>
        </p:nvSpPr>
        <p:spPr bwMode="auto">
          <a:xfrm>
            <a:off x="531812" y="1221023"/>
            <a:ext cx="37454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1200" dirty="0" err="1" smtClean="0">
                <a:solidFill>
                  <a:srgbClr val="565656"/>
                </a:solidFill>
              </a:rPr>
              <a:t>HauptantragstellerInnen</a:t>
            </a:r>
            <a:r>
              <a:rPr lang="de-DE" sz="1200" dirty="0" smtClean="0">
                <a:solidFill>
                  <a:srgbClr val="565656"/>
                </a:solidFill>
              </a:rPr>
              <a:t> inkl. </a:t>
            </a:r>
            <a:r>
              <a:rPr lang="de-DE" sz="1200" dirty="0" err="1" smtClean="0">
                <a:solidFill>
                  <a:srgbClr val="565656"/>
                </a:solidFill>
              </a:rPr>
              <a:t>PartnerInnen</a:t>
            </a:r>
            <a:endParaRPr lang="de-DE" sz="1200" dirty="0">
              <a:solidFill>
                <a:srgbClr val="565656"/>
              </a:solidFill>
            </a:endParaRPr>
          </a:p>
        </p:txBody>
      </p:sp>
      <p:graphicFrame>
        <p:nvGraphicFramePr>
          <p:cNvPr id="10" name="Diagramm 9"/>
          <p:cNvGraphicFramePr>
            <a:graphicFrameLocks/>
          </p:cNvGraphicFramePr>
          <p:nvPr>
            <p:extLst>
              <p:ext uri="{D42A27DB-BD31-4B8C-83A1-F6EECF244321}">
                <p14:modId xmlns:p14="http://schemas.microsoft.com/office/powerpoint/2010/main" val="3233973539"/>
              </p:ext>
            </p:extLst>
          </p:nvPr>
        </p:nvGraphicFramePr>
        <p:xfrm>
          <a:off x="295564" y="1893455"/>
          <a:ext cx="8302336" cy="4424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0979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oliennummernplatzhalter 2"/>
          <p:cNvSpPr>
            <a:spLocks noGrp="1"/>
          </p:cNvSpPr>
          <p:nvPr>
            <p:ph type="sldNum" sz="quarter" idx="1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3F016B1-6631-443A-8CEB-81D3AFBDBD6E}" type="slidenum">
              <a:rPr lang="de-DE" smtClean="0"/>
              <a:pPr eaLnBrk="1" hangingPunct="1"/>
              <a:t>8</a:t>
            </a:fld>
            <a:endParaRPr lang="de-DE" smtClean="0"/>
          </a:p>
        </p:txBody>
      </p:sp>
      <p:sp>
        <p:nvSpPr>
          <p:cNvPr id="5125" name="Fußzeilenplatzhalter 4"/>
          <p:cNvSpPr>
            <a:spLocks noGrp="1"/>
          </p:cNvSpPr>
          <p:nvPr>
            <p:ph type="ftr" sz="quarter" idx="14"/>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solidFill>
                  <a:srgbClr val="565656"/>
                </a:solidFill>
              </a:rPr>
              <a:t>Österreichische Forschungsförderungsgesellschaft | Sensengasse 1 | 1090 Wien | www.ffg.at</a:t>
            </a:r>
          </a:p>
        </p:txBody>
      </p:sp>
      <p:sp>
        <p:nvSpPr>
          <p:cNvPr id="8" name="Titel 1"/>
          <p:cNvSpPr>
            <a:spLocks noGrp="1"/>
          </p:cNvSpPr>
          <p:nvPr>
            <p:ph type="title"/>
          </p:nvPr>
        </p:nvSpPr>
        <p:spPr>
          <a:xfrm>
            <a:off x="531813" y="450850"/>
            <a:ext cx="6506296" cy="771525"/>
          </a:xfrm>
        </p:spPr>
        <p:txBody>
          <a:bodyPr rtlCol="0">
            <a:noAutofit/>
          </a:bodyPr>
          <a:lstStyle/>
          <a:p>
            <a:pPr fontAlgn="auto">
              <a:spcAft>
                <a:spcPts val="0"/>
              </a:spcAft>
              <a:defRPr/>
            </a:pPr>
            <a:r>
              <a:rPr lang="de-DE" cap="all" dirty="0" err="1" smtClean="0">
                <a:ea typeface="+mj-ea"/>
                <a:cs typeface="+mj-cs"/>
              </a:rPr>
              <a:t>verteilung</a:t>
            </a:r>
            <a:r>
              <a:rPr lang="de-DE" cap="all" dirty="0" smtClean="0">
                <a:ea typeface="+mj-ea"/>
                <a:cs typeface="+mj-cs"/>
              </a:rPr>
              <a:t> nach Organisationstyp</a:t>
            </a:r>
            <a:endParaRPr lang="de-DE" cap="all" dirty="0">
              <a:ea typeface="+mj-ea"/>
              <a:cs typeface="+mj-cs"/>
            </a:endParaRPr>
          </a:p>
        </p:txBody>
      </p:sp>
      <p:graphicFrame>
        <p:nvGraphicFramePr>
          <p:cNvPr id="5" name="Tabelle 4"/>
          <p:cNvGraphicFramePr>
            <a:graphicFrameLocks noGrp="1"/>
          </p:cNvGraphicFramePr>
          <p:nvPr>
            <p:extLst>
              <p:ext uri="{D42A27DB-BD31-4B8C-83A1-F6EECF244321}">
                <p14:modId xmlns:p14="http://schemas.microsoft.com/office/powerpoint/2010/main" val="138220962"/>
              </p:ext>
            </p:extLst>
          </p:nvPr>
        </p:nvGraphicFramePr>
        <p:xfrm>
          <a:off x="895927" y="2226887"/>
          <a:ext cx="6751782" cy="2021840"/>
        </p:xfrm>
        <a:graphic>
          <a:graphicData uri="http://schemas.openxmlformats.org/drawingml/2006/table">
            <a:tbl>
              <a:tblPr firstRow="1" bandRow="1">
                <a:tableStyleId>{5C22544A-7EE6-4342-B048-85BDC9FD1C3A}</a:tableStyleId>
              </a:tblPr>
              <a:tblGrid>
                <a:gridCol w="3029528"/>
                <a:gridCol w="951345"/>
                <a:gridCol w="2770909"/>
              </a:tblGrid>
              <a:tr h="370840">
                <a:tc>
                  <a:txBody>
                    <a:bodyPr/>
                    <a:lstStyle/>
                    <a:p>
                      <a:r>
                        <a:rPr lang="de-AT" dirty="0" smtClean="0"/>
                        <a:t>Art der Organisation (gefördert)</a:t>
                      </a:r>
                      <a:endParaRPr lang="de-AT" dirty="0"/>
                    </a:p>
                  </a:txBody>
                  <a:tcPr/>
                </a:tc>
                <a:tc>
                  <a:txBody>
                    <a:bodyPr/>
                    <a:lstStyle/>
                    <a:p>
                      <a:r>
                        <a:rPr lang="de-AT" dirty="0" smtClean="0"/>
                        <a:t>Anzahl</a:t>
                      </a:r>
                      <a:endParaRPr lang="de-AT" dirty="0"/>
                    </a:p>
                  </a:txBody>
                  <a:tcPr/>
                </a:tc>
                <a:tc>
                  <a:txBody>
                    <a:bodyPr/>
                    <a:lstStyle/>
                    <a:p>
                      <a:r>
                        <a:rPr lang="de-AT" dirty="0" smtClean="0"/>
                        <a:t>Höhe Bundesförderung</a:t>
                      </a:r>
                      <a:endParaRPr lang="de-AT" dirty="0"/>
                    </a:p>
                  </a:txBody>
                  <a:tcPr/>
                </a:tc>
              </a:tr>
              <a:tr h="370840">
                <a:tc>
                  <a:txBody>
                    <a:bodyPr/>
                    <a:lstStyle/>
                    <a:p>
                      <a:r>
                        <a:rPr lang="de-AT" dirty="0" smtClean="0"/>
                        <a:t>ACR</a:t>
                      </a:r>
                      <a:endParaRPr lang="de-AT" dirty="0"/>
                    </a:p>
                  </a:txBody>
                  <a:tcPr/>
                </a:tc>
                <a:tc>
                  <a:txBody>
                    <a:bodyPr/>
                    <a:lstStyle/>
                    <a:p>
                      <a:r>
                        <a:rPr lang="de-AT" dirty="0" smtClean="0"/>
                        <a:t>7</a:t>
                      </a:r>
                      <a:endParaRPr lang="de-AT" dirty="0"/>
                    </a:p>
                  </a:txBody>
                  <a:tcPr/>
                </a:tc>
                <a:tc>
                  <a:txBody>
                    <a:bodyPr/>
                    <a:lstStyle/>
                    <a:p>
                      <a:r>
                        <a:rPr lang="de-AT" dirty="0" smtClean="0"/>
                        <a:t>3,5 </a:t>
                      </a:r>
                      <a:r>
                        <a:rPr lang="de-AT" dirty="0" err="1" smtClean="0"/>
                        <a:t>Mio</a:t>
                      </a:r>
                      <a:r>
                        <a:rPr lang="de-AT" dirty="0" smtClean="0"/>
                        <a:t> EUR</a:t>
                      </a:r>
                      <a:endParaRPr lang="de-AT" dirty="0"/>
                    </a:p>
                  </a:txBody>
                  <a:tcPr/>
                </a:tc>
              </a:tr>
              <a:tr h="370840">
                <a:tc>
                  <a:txBody>
                    <a:bodyPr/>
                    <a:lstStyle/>
                    <a:p>
                      <a:r>
                        <a:rPr lang="de-AT" dirty="0" smtClean="0"/>
                        <a:t>Außeruniversitäre</a:t>
                      </a:r>
                      <a:r>
                        <a:rPr lang="de-AT" baseline="0" dirty="0" smtClean="0"/>
                        <a:t> Forschungseinrichtungen</a:t>
                      </a:r>
                      <a:endParaRPr lang="de-AT" dirty="0"/>
                    </a:p>
                  </a:txBody>
                  <a:tcPr/>
                </a:tc>
                <a:tc>
                  <a:txBody>
                    <a:bodyPr/>
                    <a:lstStyle/>
                    <a:p>
                      <a:r>
                        <a:rPr lang="de-AT" dirty="0" smtClean="0"/>
                        <a:t>2</a:t>
                      </a:r>
                      <a:endParaRPr lang="de-AT" dirty="0"/>
                    </a:p>
                  </a:txBody>
                  <a:tcPr/>
                </a:tc>
                <a:tc>
                  <a:txBody>
                    <a:bodyPr/>
                    <a:lstStyle/>
                    <a:p>
                      <a:r>
                        <a:rPr lang="de-AT" dirty="0" smtClean="0"/>
                        <a:t>0,4 </a:t>
                      </a:r>
                      <a:r>
                        <a:rPr lang="de-AT" dirty="0" err="1" smtClean="0"/>
                        <a:t>Mio</a:t>
                      </a:r>
                      <a:r>
                        <a:rPr lang="de-AT" dirty="0" smtClean="0"/>
                        <a:t> EUR</a:t>
                      </a:r>
                      <a:endParaRPr lang="de-AT" dirty="0"/>
                    </a:p>
                  </a:txBody>
                  <a:tcPr/>
                </a:tc>
              </a:tr>
              <a:tr h="370840">
                <a:tc>
                  <a:txBody>
                    <a:bodyPr/>
                    <a:lstStyle/>
                    <a:p>
                      <a:r>
                        <a:rPr lang="de-AT" dirty="0" smtClean="0"/>
                        <a:t>Fachhochschulen</a:t>
                      </a:r>
                      <a:endParaRPr lang="de-AT" dirty="0"/>
                    </a:p>
                  </a:txBody>
                  <a:tcPr/>
                </a:tc>
                <a:tc>
                  <a:txBody>
                    <a:bodyPr/>
                    <a:lstStyle/>
                    <a:p>
                      <a:r>
                        <a:rPr lang="de-AT" dirty="0" smtClean="0"/>
                        <a:t>8</a:t>
                      </a:r>
                      <a:endParaRPr lang="de-AT" dirty="0"/>
                    </a:p>
                  </a:txBody>
                  <a:tcPr/>
                </a:tc>
                <a:tc>
                  <a:txBody>
                    <a:bodyPr/>
                    <a:lstStyle/>
                    <a:p>
                      <a:r>
                        <a:rPr lang="de-AT" dirty="0" smtClean="0"/>
                        <a:t>3,6 </a:t>
                      </a:r>
                      <a:r>
                        <a:rPr lang="de-AT" dirty="0" err="1" smtClean="0"/>
                        <a:t>Mio</a:t>
                      </a:r>
                      <a:r>
                        <a:rPr lang="de-AT" dirty="0" smtClean="0"/>
                        <a:t> EUR</a:t>
                      </a:r>
                      <a:endParaRPr lang="de-AT" dirty="0"/>
                    </a:p>
                  </a:txBody>
                  <a:tcPr/>
                </a:tc>
              </a:tr>
            </a:tbl>
          </a:graphicData>
        </a:graphic>
      </p:graphicFrame>
    </p:spTree>
    <p:extLst>
      <p:ext uri="{BB962C8B-B14F-4D97-AF65-F5344CB8AC3E}">
        <p14:creationId xmlns:p14="http://schemas.microsoft.com/office/powerpoint/2010/main" val="358919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01_NEU_FFG_PP_Basisfolien_ab01012013">
  <a:themeElements>
    <a:clrScheme name="FFG">
      <a:dk1>
        <a:srgbClr val="000000"/>
      </a:dk1>
      <a:lt1>
        <a:srgbClr val="FFFFFF"/>
      </a:lt1>
      <a:dk2>
        <a:srgbClr val="3F3F3F"/>
      </a:dk2>
      <a:lt2>
        <a:srgbClr val="E0E0E0"/>
      </a:lt2>
      <a:accent1>
        <a:srgbClr val="E34723"/>
      </a:accent1>
      <a:accent2>
        <a:srgbClr val="FFA873"/>
      </a:accent2>
      <a:accent3>
        <a:srgbClr val="565656"/>
      </a:accent3>
      <a:accent4>
        <a:srgbClr val="B8B8B8"/>
      </a:accent4>
      <a:accent5>
        <a:srgbClr val="356CA5"/>
      </a:accent5>
      <a:accent6>
        <a:srgbClr val="9DD4FF"/>
      </a:accent6>
      <a:hlink>
        <a:srgbClr val="8D2500"/>
      </a:hlink>
      <a:folHlink>
        <a:srgbClr val="FF986A"/>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FG_PP_Folien_mit_Organigramm">
  <a:themeElements>
    <a:clrScheme name="Benutzerdefiniert 1">
      <a:dk1>
        <a:srgbClr val="000000"/>
      </a:dk1>
      <a:lt1>
        <a:srgbClr val="FFFFFF"/>
      </a:lt1>
      <a:dk2>
        <a:srgbClr val="000000"/>
      </a:dk2>
      <a:lt2>
        <a:srgbClr val="E0E0E0"/>
      </a:lt2>
      <a:accent1>
        <a:srgbClr val="E34723"/>
      </a:accent1>
      <a:accent2>
        <a:srgbClr val="FFA873"/>
      </a:accent2>
      <a:accent3>
        <a:srgbClr val="565656"/>
      </a:accent3>
      <a:accent4>
        <a:srgbClr val="B8B8B8"/>
      </a:accent4>
      <a:accent5>
        <a:srgbClr val="356CA5"/>
      </a:accent5>
      <a:accent6>
        <a:srgbClr val="9DD4FF"/>
      </a:accent6>
      <a:hlink>
        <a:srgbClr val="8D2500"/>
      </a:hlink>
      <a:folHlink>
        <a:srgbClr val="FF986A"/>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FG_PP_Danke">
  <a:themeElements>
    <a:clrScheme name="FFG">
      <a:dk1>
        <a:srgbClr val="000000"/>
      </a:dk1>
      <a:lt1>
        <a:srgbClr val="FFFFFF"/>
      </a:lt1>
      <a:dk2>
        <a:srgbClr val="3F3F3F"/>
      </a:dk2>
      <a:lt2>
        <a:srgbClr val="E0E0E0"/>
      </a:lt2>
      <a:accent1>
        <a:srgbClr val="E34723"/>
      </a:accent1>
      <a:accent2>
        <a:srgbClr val="FFA873"/>
      </a:accent2>
      <a:accent3>
        <a:srgbClr val="565656"/>
      </a:accent3>
      <a:accent4>
        <a:srgbClr val="B8B8B8"/>
      </a:accent4>
      <a:accent5>
        <a:srgbClr val="356CA5"/>
      </a:accent5>
      <a:accent6>
        <a:srgbClr val="9DD4FF"/>
      </a:accent6>
      <a:hlink>
        <a:srgbClr val="8D2500"/>
      </a:hlink>
      <a:folHlink>
        <a:srgbClr val="FF986A"/>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01_NEU_FFG_PP_Basisfolien_ab01012013</Template>
  <TotalTime>0</TotalTime>
  <Words>2188</Words>
  <Application>Microsoft Office PowerPoint</Application>
  <PresentationFormat>Bildschirmpräsentation (4:3)</PresentationFormat>
  <Paragraphs>577</Paragraphs>
  <Slides>58</Slides>
  <Notes>13</Notes>
  <HiddenSlides>0</HiddenSlides>
  <MMClips>0</MMClips>
  <ScaleCrop>false</ScaleCrop>
  <HeadingPairs>
    <vt:vector size="4" baseType="variant">
      <vt:variant>
        <vt:lpstr>Design</vt:lpstr>
      </vt:variant>
      <vt:variant>
        <vt:i4>3</vt:i4>
      </vt:variant>
      <vt:variant>
        <vt:lpstr>Folientitel</vt:lpstr>
      </vt:variant>
      <vt:variant>
        <vt:i4>58</vt:i4>
      </vt:variant>
    </vt:vector>
  </HeadingPairs>
  <TitlesOfParts>
    <vt:vector size="61" baseType="lpstr">
      <vt:lpstr>01_NEU_FFG_PP_Basisfolien_ab01012013</vt:lpstr>
      <vt:lpstr>FFG_PP_Folien_mit_Organigramm</vt:lpstr>
      <vt:lpstr>FFG_PP_Danke</vt:lpstr>
      <vt:lpstr>KICK-OFF MEETING</vt:lpstr>
      <vt:lpstr>Agenda</vt:lpstr>
      <vt:lpstr>KURZVORSTELLUNG DER FFG</vt:lpstr>
      <vt:lpstr>Mission Strukturprogramme</vt:lpstr>
      <vt:lpstr>COIN-Aufbau</vt:lpstr>
      <vt:lpstr>ergebnisse</vt:lpstr>
      <vt:lpstr>Bundesländerverteilung</vt:lpstr>
      <vt:lpstr>Bundesländerverteilung</vt:lpstr>
      <vt:lpstr>verteilung nach Organisationstyp</vt:lpstr>
      <vt:lpstr>COIN-Aufbau</vt:lpstr>
      <vt:lpstr>Vorstellungsrunde Projekte</vt:lpstr>
      <vt:lpstr>Vorstellungsrunde Projekte</vt:lpstr>
      <vt:lpstr>Vorstellungsrunde Projekte</vt:lpstr>
      <vt:lpstr>Vorstellungsrunde Projekte</vt:lpstr>
      <vt:lpstr>Vorstellungsrunde Projekte</vt:lpstr>
      <vt:lpstr>Vorstellungsrunde Projekte</vt:lpstr>
      <vt:lpstr>Vorstellungsrunde Projekte</vt:lpstr>
      <vt:lpstr>Vorstellungsrunde Projekte</vt:lpstr>
      <vt:lpstr>Vorstellungsrunde Projekte</vt:lpstr>
      <vt:lpstr>Vorstellungsrunde Projekte</vt:lpstr>
      <vt:lpstr>Vorstellungsrunde Projekte</vt:lpstr>
      <vt:lpstr>geförderte ProjektE</vt:lpstr>
      <vt:lpstr>COIN-Aufbau</vt:lpstr>
      <vt:lpstr>Von der Jury zum Vertrag</vt:lpstr>
      <vt:lpstr>FÖRDERUNGSVERTRAG</vt:lpstr>
      <vt:lpstr>Förderungsvertrag</vt:lpstr>
      <vt:lpstr>AUFLAGENERFÜLLUNG</vt:lpstr>
      <vt:lpstr>KONSORTIALVERTRAG</vt:lpstr>
      <vt:lpstr>COIN-Aufbau</vt:lpstr>
      <vt:lpstr>BERICHTSWESEN</vt:lpstr>
      <vt:lpstr>BERICHTE UND FÄLLIGKEITEN  (Bsp. 5-jähriges Projekt)</vt:lpstr>
      <vt:lpstr>RATENAUZAHLUNG (Bsp. 5-jähriges Projekt)</vt:lpstr>
      <vt:lpstr>PowerPoint-Präsentation</vt:lpstr>
      <vt:lpstr>RATENSCHEMA </vt:lpstr>
      <vt:lpstr>INHALTLICHER BERICHT</vt:lpstr>
      <vt:lpstr>Berichtsübermittlung</vt:lpstr>
      <vt:lpstr>PowerPoint-Präsentation</vt:lpstr>
      <vt:lpstr>PowerPoint-Präsentation</vt:lpstr>
      <vt:lpstr>PowerPoint-Präsentation</vt:lpstr>
      <vt:lpstr>PowerPoint-Präsentation</vt:lpstr>
      <vt:lpstr>COIN-Aufbau</vt:lpstr>
      <vt:lpstr>PowerPoint-Präsentation</vt:lpstr>
      <vt:lpstr>PowerPoint-Präsentation</vt:lpstr>
      <vt:lpstr>Zwischenevaluierung</vt:lpstr>
      <vt:lpstr>Zwischenevaluierung</vt:lpstr>
      <vt:lpstr>Zwischenevaluierung</vt:lpstr>
      <vt:lpstr>COIN-Aufbau</vt:lpstr>
      <vt:lpstr>INHALT</vt:lpstr>
      <vt:lpstr>FÖRDERBARE KOSTEN I</vt:lpstr>
      <vt:lpstr>FÖRDERBARE KOSTEN II</vt:lpstr>
      <vt:lpstr>FÖRDERBARE KOSTEN III</vt:lpstr>
      <vt:lpstr>FÖRDERBARE KOSTEN IV</vt:lpstr>
      <vt:lpstr>NICHT-FÖRDERBARE KOSTEN </vt:lpstr>
      <vt:lpstr>KOSTENABRECHNUNG </vt:lpstr>
      <vt:lpstr>PROGRAMMSPEZIFIKA</vt:lpstr>
      <vt:lpstr>zusammenfassung</vt:lpstr>
      <vt:lpstr>Fragen</vt:lpstr>
      <vt:lpstr>DANKE FÜR IHRE AUFMERKSAMKEIT</vt:lpstr>
    </vt:vector>
  </TitlesOfParts>
  <Company>FFG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MEETING</dc:title>
  <dc:creator>Stefanie Rathusky</dc:creator>
  <cp:lastModifiedBy>Beate Windholz</cp:lastModifiedBy>
  <cp:revision>122</cp:revision>
  <cp:lastPrinted>2014-07-15T07:11:16Z</cp:lastPrinted>
  <dcterms:created xsi:type="dcterms:W3CDTF">2013-02-15T09:54:08Z</dcterms:created>
  <dcterms:modified xsi:type="dcterms:W3CDTF">2014-07-25T08:45:28Z</dcterms:modified>
</cp:coreProperties>
</file>