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3" r:id="rId1"/>
  </p:sldMasterIdLst>
  <p:notesMasterIdLst>
    <p:notesMasterId r:id="rId8"/>
  </p:notesMasterIdLst>
  <p:handoutMasterIdLst>
    <p:handoutMasterId r:id="rId9"/>
  </p:handoutMasterIdLst>
  <p:sldIdLst>
    <p:sldId id="266" r:id="rId2"/>
    <p:sldId id="268" r:id="rId3"/>
    <p:sldId id="259" r:id="rId4"/>
    <p:sldId id="270" r:id="rId5"/>
    <p:sldId id="269" r:id="rId6"/>
    <p:sldId id="258" r:id="rId7"/>
  </p:sldIdLst>
  <p:sldSz cx="9144000" cy="5143500" type="screen16x9"/>
  <p:notesSz cx="6805613" cy="99441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4">
          <p15:clr>
            <a:srgbClr val="A4A3A4"/>
          </p15:clr>
        </p15:guide>
        <p15:guide id="2" orient="horz" pos="2902">
          <p15:clr>
            <a:srgbClr val="A4A3A4"/>
          </p15:clr>
        </p15:guide>
        <p15:guide id="3" pos="345">
          <p15:clr>
            <a:srgbClr val="A4A3A4"/>
          </p15:clr>
        </p15:guide>
        <p15:guide id="4" pos="536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FF3"/>
    <a:srgbClr val="E632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ittlere Formatvorlage 1 - Akz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ittlere Formatvorlage 1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818" autoAdjust="0"/>
  </p:normalViewPr>
  <p:slideViewPr>
    <p:cSldViewPr snapToGrid="0" snapToObjects="1">
      <p:cViewPr varScale="1">
        <p:scale>
          <a:sx n="152" d="100"/>
          <a:sy n="152" d="100"/>
        </p:scale>
        <p:origin x="252" y="132"/>
      </p:cViewPr>
      <p:guideLst>
        <p:guide orient="horz" pos="524"/>
        <p:guide orient="horz" pos="2902"/>
        <p:guide pos="345"/>
        <p:guide pos="5366"/>
      </p:guideLst>
    </p:cSldViewPr>
  </p:slideViewPr>
  <p:outlineViewPr>
    <p:cViewPr>
      <p:scale>
        <a:sx n="33" d="100"/>
        <a:sy n="33" d="100"/>
      </p:scale>
      <p:origin x="36" y="487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100" d="100"/>
          <a:sy n="100" d="100"/>
        </p:scale>
        <p:origin x="1266" y="-1374"/>
      </p:cViewPr>
      <p:guideLst>
        <p:guide orient="horz" pos="3133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515" y="9446895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 anchorCtr="0"/>
          <a:lstStyle>
            <a:lvl1pPr algn="r">
              <a:defRPr sz="1200"/>
            </a:lvl1pPr>
          </a:lstStyle>
          <a:p>
            <a:fld id="{A4F87B00-D7D7-4E73-88E5-5DF5797B2681}" type="datetimeFigureOut">
              <a:rPr lang="de-AT" smtClean="0"/>
              <a:t>22.06.2020</a:t>
            </a:fld>
            <a:endParaRPr lang="de-AT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3"/>
          </p:nvPr>
        </p:nvSpPr>
        <p:spPr>
          <a:xfrm>
            <a:off x="2949099" y="9445169"/>
            <a:ext cx="905841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pPr algn="ctr"/>
            <a:fld id="{1BCACBB0-6C6B-4B3E-B6E6-54B62284C21B}" type="slidenum">
              <a:rPr lang="de-AT" smtClean="0"/>
              <a:pPr algn="ctr"/>
              <a:t>‹Nr.›</a:t>
            </a:fld>
            <a:endParaRPr lang="de-AT" dirty="0"/>
          </a:p>
        </p:txBody>
      </p:sp>
      <p:pic>
        <p:nvPicPr>
          <p:cNvPr id="7" name="Grafik 6" descr="Bundesministerium &#10;&#10;&#10;&#10;Klimaschutz, Umwelt, Energie, Mobilität, Innovation und Technologie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8180" y="432760"/>
            <a:ext cx="1477724" cy="4650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3347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515" y="9445168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 anchorCtr="0"/>
          <a:lstStyle>
            <a:lvl1pPr algn="r">
              <a:defRPr sz="1200"/>
            </a:lvl1pPr>
          </a:lstStyle>
          <a:p>
            <a:fld id="{64F923B6-97FF-4AF0-A17D-1758840DBBE2}" type="datetimeFigureOut">
              <a:rPr lang="de-AT" smtClean="0"/>
              <a:t>22.06.2020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-319088" y="676275"/>
            <a:ext cx="7443788" cy="4187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855893" y="4972051"/>
            <a:ext cx="5096295" cy="4226242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AT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2949099" y="9445168"/>
            <a:ext cx="905841" cy="498932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ctr">
              <a:defRPr sz="1200"/>
            </a:lvl1pPr>
          </a:lstStyle>
          <a:p>
            <a:fld id="{F0A5DA3B-92D6-4D4B-9895-D15CB563B5E4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6113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spcBef>
        <a:spcPts val="200"/>
      </a:spcBef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96000" indent="-171450" algn="l" defTabSz="914400" rtl="0" eaLnBrk="1" latinLnBrk="0" hangingPunct="1">
      <a:spcBef>
        <a:spcPts val="200"/>
      </a:spcBef>
      <a:buFont typeface="Arial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792000" indent="-171450" algn="l" defTabSz="914400" rtl="0" eaLnBrk="1" latinLnBrk="0" hangingPunct="1">
      <a:spcBef>
        <a:spcPts val="200"/>
      </a:spcBef>
      <a:buFont typeface="Courier New" pitchFamily="49" charset="0"/>
      <a:buChar char="o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188000" indent="-171450" algn="l" defTabSz="914400" rtl="0" eaLnBrk="1" latinLnBrk="0" hangingPunct="1">
      <a:spcBef>
        <a:spcPts val="200"/>
      </a:spcBef>
      <a:buFont typeface="Wingdings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584000" indent="-171450" algn="l" defTabSz="914400" rtl="0" eaLnBrk="1" latinLnBrk="0" hangingPunct="1">
      <a:spcBef>
        <a:spcPts val="200"/>
      </a:spcBef>
      <a:buFont typeface="Symbol" pitchFamily="18" charset="2"/>
      <a:buChar char="-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BKA-2018\BKA2018-Brief\REPUBLIK-AT-DOKUMENTVORLAGEN\POTX\HG_Powerpoint_4zu3.pn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2800" cy="51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Untertitel 1"/>
          <p:cNvSpPr>
            <a:spLocks noGrp="1"/>
          </p:cNvSpPr>
          <p:nvPr>
            <p:ph type="subTitle" idx="1"/>
          </p:nvPr>
        </p:nvSpPr>
        <p:spPr>
          <a:xfrm>
            <a:off x="539999" y="2293200"/>
            <a:ext cx="7978526" cy="1389600"/>
          </a:xfrm>
        </p:spPr>
        <p:txBody>
          <a:bodyPr/>
          <a:lstStyle>
            <a:lvl1pPr marL="0" indent="0" algn="l">
              <a:lnSpc>
                <a:spcPts val="4000"/>
              </a:lnSpc>
              <a:spcBef>
                <a:spcPts val="0"/>
              </a:spcBef>
              <a:buNone/>
              <a:defRPr sz="3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AT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539750" y="4191000"/>
            <a:ext cx="3422650" cy="415529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3" name="Textfeld 12"/>
          <p:cNvSpPr txBox="1"/>
          <p:nvPr userDrawn="1"/>
        </p:nvSpPr>
        <p:spPr>
          <a:xfrm>
            <a:off x="6651752" y="2304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bmk.gv.at</a:t>
            </a:r>
            <a:endParaRPr lang="de-AT" sz="12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9999" y="1224000"/>
            <a:ext cx="7978526" cy="997200"/>
          </a:xfrm>
        </p:spPr>
        <p:txBody>
          <a:bodyPr anchor="b" anchorCtr="0"/>
          <a:lstStyle>
            <a:lvl1pPr>
              <a:lnSpc>
                <a:spcPts val="4000"/>
              </a:lnSpc>
              <a:defRPr sz="36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 smtClean="0"/>
              <a:t>Titelmasterformat </a:t>
            </a:r>
            <a:br>
              <a:rPr lang="de-DE" dirty="0" smtClean="0"/>
            </a:br>
            <a:r>
              <a:rPr lang="de-DE" dirty="0" smtClean="0"/>
              <a:t>durch Klicken bearbeiten</a:t>
            </a:r>
            <a:endParaRPr lang="de-AT" dirty="0"/>
          </a:p>
        </p:txBody>
      </p:sp>
      <p:pic>
        <p:nvPicPr>
          <p:cNvPr id="8" name="Grafik 7" descr="Bundesministerium &#10;&#10;&#10;&#10;Klimaschutz, Umwelt, Energie, Mobilität, Innovation und Technologie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00" y="208800"/>
            <a:ext cx="3023870" cy="9391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97482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539751" y="1792800"/>
            <a:ext cx="7978775" cy="28152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7704003" y="4790252"/>
            <a:ext cx="814522" cy="200025"/>
          </a:xfrm>
        </p:spPr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53168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0001" y="1224000"/>
            <a:ext cx="7978525" cy="622091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1" y="1800000"/>
            <a:ext cx="7978775" cy="28080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260732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5" name="Bildplatzhalter 6"/>
          <p:cNvSpPr>
            <a:spLocks noGrp="1"/>
          </p:cNvSpPr>
          <p:nvPr>
            <p:ph type="pic" sz="quarter" idx="13"/>
          </p:nvPr>
        </p:nvSpPr>
        <p:spPr>
          <a:xfrm>
            <a:off x="539750" y="1800000"/>
            <a:ext cx="3813175" cy="28080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4"/>
          </p:nvPr>
        </p:nvSpPr>
        <p:spPr>
          <a:xfrm>
            <a:off x="4706125" y="1800000"/>
            <a:ext cx="3812400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394268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beliebig - nebeneinan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5"/>
          </p:nvPr>
        </p:nvSpPr>
        <p:spPr>
          <a:xfrm>
            <a:off x="540000" y="1800000"/>
            <a:ext cx="3838575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9" name="Inhaltsplatzhalter 7"/>
          <p:cNvSpPr>
            <a:spLocks noGrp="1"/>
          </p:cNvSpPr>
          <p:nvPr>
            <p:ph sz="quarter" idx="16"/>
          </p:nvPr>
        </p:nvSpPr>
        <p:spPr>
          <a:xfrm>
            <a:off x="4679951" y="1800000"/>
            <a:ext cx="3838575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</p:spTree>
    <p:extLst>
      <p:ext uri="{BB962C8B-B14F-4D97-AF65-F5344CB8AC3E}">
        <p14:creationId xmlns:p14="http://schemas.microsoft.com/office/powerpoint/2010/main" val="666192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-beliebig mit 1-zeiligem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Inhaltsplatzhalter 8"/>
          <p:cNvSpPr>
            <a:spLocks noGrp="1"/>
          </p:cNvSpPr>
          <p:nvPr>
            <p:ph sz="quarter" idx="13"/>
          </p:nvPr>
        </p:nvSpPr>
        <p:spPr>
          <a:xfrm>
            <a:off x="539751" y="1800000"/>
            <a:ext cx="7978775" cy="280800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50449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9999" y="1173600"/>
            <a:ext cx="5389200" cy="1062000"/>
          </a:xfrm>
        </p:spPr>
        <p:txBody>
          <a:bodyPr/>
          <a:lstStyle>
            <a:lvl1pPr>
              <a:lnSpc>
                <a:spcPts val="4000"/>
              </a:lnSpc>
              <a:defRPr sz="3000" b="0">
                <a:solidFill>
                  <a:schemeClr val="tx1"/>
                </a:solidFill>
              </a:defRPr>
            </a:lvl1pPr>
          </a:lstStyle>
          <a:p>
            <a:r>
              <a:rPr lang="de-DE" dirty="0" smtClean="0"/>
              <a:t>Titelmasterformat durch Klicken </a:t>
            </a:r>
            <a:br>
              <a:rPr lang="de-DE" dirty="0" smtClean="0"/>
            </a:br>
            <a:r>
              <a:rPr lang="de-DE" dirty="0" smtClean="0"/>
              <a:t>bearbeiten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0"/>
          </p:nvPr>
        </p:nvSpPr>
        <p:spPr>
          <a:xfrm>
            <a:off x="539750" y="3643313"/>
            <a:ext cx="3423600" cy="963216"/>
          </a:xfrm>
        </p:spPr>
        <p:txBody>
          <a:bodyPr anchor="b" anchorCtr="0"/>
          <a:lstStyle>
            <a:lvl1pPr marL="0" indent="0">
              <a:lnSpc>
                <a:spcPts val="1800"/>
              </a:lnSpc>
              <a:spcAft>
                <a:spcPts val="0"/>
              </a:spcAft>
              <a:buNone/>
              <a:defRPr sz="1400"/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274369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BKA-2018\BKA2018-Brief\REPUBLIK-AT-DOKUMENTVORLAGEN\POTX\HG_Powerpoint_4zu3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4370" cy="514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0001" y="1792800"/>
            <a:ext cx="7978525" cy="28152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 </a:t>
            </a:r>
            <a:br>
              <a:rPr lang="de-DE" dirty="0" smtClean="0"/>
            </a:br>
            <a:r>
              <a:rPr lang="de-DE" dirty="0" smtClean="0"/>
              <a:t>Erste Ebene </a:t>
            </a:r>
          </a:p>
          <a:p>
            <a:pPr lvl="1"/>
            <a:r>
              <a:rPr lang="de-DE" dirty="0" smtClean="0"/>
              <a:t>Zweite Ebene – wie Ebene zuvor</a:t>
            </a:r>
          </a:p>
          <a:p>
            <a:pPr lvl="2"/>
            <a:r>
              <a:rPr lang="de-DE" dirty="0" smtClean="0"/>
              <a:t>Dritte Ebene – wie Ebene zuvor</a:t>
            </a:r>
          </a:p>
        </p:txBody>
      </p:sp>
      <p:sp>
        <p:nvSpPr>
          <p:cNvPr id="9" name="Fußzeilenplatzhalter 12"/>
          <p:cNvSpPr>
            <a:spLocks noGrp="1"/>
          </p:cNvSpPr>
          <p:nvPr>
            <p:ph type="ftr" sz="quarter" idx="3"/>
          </p:nvPr>
        </p:nvSpPr>
        <p:spPr>
          <a:xfrm>
            <a:off x="540000" y="4790252"/>
            <a:ext cx="6875916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AT" dirty="0" smtClean="0"/>
              <a:t>Präsentationstitel</a:t>
            </a:r>
            <a:endParaRPr lang="de-AT" dirty="0"/>
          </a:p>
        </p:txBody>
      </p:sp>
      <p:sp>
        <p:nvSpPr>
          <p:cNvPr id="20" name="Foliennummernplatzhalter 13"/>
          <p:cNvSpPr>
            <a:spLocks noGrp="1"/>
          </p:cNvSpPr>
          <p:nvPr>
            <p:ph type="sldNum" sz="quarter" idx="4"/>
          </p:nvPr>
        </p:nvSpPr>
        <p:spPr>
          <a:xfrm>
            <a:off x="7558201" y="4790252"/>
            <a:ext cx="960324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1206269C-C24E-4E80-9A4B-E7E19BB59A67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11" name="Textfeld 10"/>
          <p:cNvSpPr txBox="1"/>
          <p:nvPr userDrawn="1"/>
        </p:nvSpPr>
        <p:spPr>
          <a:xfrm>
            <a:off x="6651752" y="230400"/>
            <a:ext cx="2200274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AT" sz="12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bmk.gv.at</a:t>
            </a:r>
            <a:endParaRPr lang="de-AT" sz="12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540001" y="1224000"/>
            <a:ext cx="7978525" cy="622091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AT" dirty="0"/>
          </a:p>
        </p:txBody>
      </p:sp>
      <p:pic>
        <p:nvPicPr>
          <p:cNvPr id="12" name="Grafik 11" descr="Bundesministerium &#10;&#10;&#10;&#10;Klimaschutz, Umwelt, Energie, Mobilität, Innovation und Technologie"/>
          <p:cNvPicPr/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00" y="208800"/>
            <a:ext cx="2033905" cy="633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63382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7" r:id="rId3"/>
    <p:sldLayoutId id="2147483721" r:id="rId4"/>
    <p:sldLayoutId id="2147483722" r:id="rId5"/>
    <p:sldLayoutId id="2147483718" r:id="rId6"/>
    <p:sldLayoutId id="2147483720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ts val="3000"/>
        </a:lnSpc>
        <a:spcBef>
          <a:spcPct val="0"/>
        </a:spcBef>
        <a:buNone/>
        <a:defRPr sz="2400" b="1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52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>
          <a:schemeClr val="tx2"/>
        </a:buClr>
        <a:buSzTx/>
        <a:buFont typeface="Arial" panose="020B0604020202020204" pitchFamily="34" charset="0"/>
        <a:buChar char="•"/>
        <a:tabLst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504000" marR="0" indent="-252000" algn="l" defTabSz="914400" rtl="0" eaLnBrk="1" fontAlgn="auto" latinLnBrk="0" hangingPunct="1">
        <a:lnSpc>
          <a:spcPts val="2400"/>
        </a:lnSpc>
        <a:spcBef>
          <a:spcPts val="0"/>
        </a:spcBef>
        <a:spcAft>
          <a:spcPts val="1425"/>
        </a:spcAft>
        <a:buClrTx/>
        <a:buSzTx/>
        <a:buFont typeface="Corbel" panose="020B0503020204020204" pitchFamily="34" charset="0"/>
        <a:buChar char="−"/>
        <a:tabLst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756000" indent="-252000" algn="l" defTabSz="914400" rtl="0" eaLnBrk="1" latinLnBrk="0" hangingPunct="1">
        <a:lnSpc>
          <a:spcPts val="2400"/>
        </a:lnSpc>
        <a:spcBef>
          <a:spcPts val="0"/>
        </a:spcBef>
        <a:spcAft>
          <a:spcPts val="1425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bg1">
              <a:lumMod val="10000"/>
            </a:schemeClr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400"/>
        </a:spcBef>
        <a:buClr>
          <a:schemeClr val="tx2"/>
        </a:buClr>
        <a:buFont typeface="Arial" pitchFamily="34" charset="0"/>
        <a:buChar char="»"/>
        <a:defRPr sz="1800" kern="1200">
          <a:solidFill>
            <a:schemeClr val="bg1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ec.europa.eu/info/sites/info/files/research_and_innovation/funding/documents/ec_rtd_he-partnerships-health-system-transform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vorname.nachname@bka.gv.a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ctrTitle"/>
          </p:nvPr>
        </p:nvSpPr>
        <p:spPr>
          <a:xfrm>
            <a:off x="539749" y="2008483"/>
            <a:ext cx="7978526" cy="997200"/>
          </a:xfrm>
        </p:spPr>
        <p:txBody>
          <a:bodyPr/>
          <a:lstStyle/>
          <a:p>
            <a:r>
              <a:rPr lang="de-AT" dirty="0" smtClean="0"/>
              <a:t/>
            </a:r>
            <a:br>
              <a:rPr lang="de-AT" dirty="0" smtClean="0"/>
            </a:br>
            <a:r>
              <a:rPr lang="de-AT" dirty="0"/>
              <a:t/>
            </a:r>
            <a:br>
              <a:rPr lang="de-AT" dirty="0"/>
            </a:br>
            <a:r>
              <a:rPr lang="de-AT" dirty="0" smtClean="0"/>
              <a:t/>
            </a:r>
            <a:br>
              <a:rPr lang="de-AT" dirty="0" smtClean="0"/>
            </a:br>
            <a:r>
              <a:rPr lang="de-AT" dirty="0"/>
              <a:t/>
            </a:r>
            <a:br>
              <a:rPr lang="de-AT" dirty="0"/>
            </a:br>
            <a:r>
              <a:rPr lang="de-AT" dirty="0" smtClean="0"/>
              <a:t/>
            </a:r>
            <a:br>
              <a:rPr lang="de-AT" dirty="0" smtClean="0"/>
            </a:br>
            <a:r>
              <a:rPr lang="de-AT" dirty="0" smtClean="0"/>
              <a:t>Pflege-Challenge:</a:t>
            </a:r>
            <a:br>
              <a:rPr lang="de-AT" dirty="0" smtClean="0"/>
            </a:br>
            <a:r>
              <a:rPr lang="de-AT" sz="2800" dirty="0" smtClean="0"/>
              <a:t>Durchgehende Informationsversorgung </a:t>
            </a:r>
            <a:br>
              <a:rPr lang="de-AT" sz="2800" dirty="0" smtClean="0"/>
            </a:br>
            <a:r>
              <a:rPr lang="de-AT" sz="2800" dirty="0" smtClean="0"/>
              <a:t>in der mobilen Pflege &amp; Betreuung</a:t>
            </a:r>
            <a:endParaRPr lang="de-DE" sz="2800" dirty="0"/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0"/>
          </p:nvPr>
        </p:nvSpPr>
        <p:spPr>
          <a:xfrm>
            <a:off x="539749" y="4191000"/>
            <a:ext cx="4133149" cy="415529"/>
          </a:xfrm>
        </p:spPr>
        <p:txBody>
          <a:bodyPr/>
          <a:lstStyle/>
          <a:p>
            <a:r>
              <a:rPr lang="de-DE" dirty="0" smtClean="0"/>
              <a:t>Kerstin </a:t>
            </a:r>
            <a:r>
              <a:rPr lang="de-DE" dirty="0" smtClean="0"/>
              <a:t>Zimmermann</a:t>
            </a:r>
            <a:br>
              <a:rPr lang="de-DE" dirty="0" smtClean="0"/>
            </a:br>
            <a:r>
              <a:rPr lang="de-DE" dirty="0" smtClean="0"/>
              <a:t>Sek </a:t>
            </a:r>
            <a:r>
              <a:rPr lang="de-DE" dirty="0" smtClean="0"/>
              <a:t>III </a:t>
            </a:r>
            <a:r>
              <a:rPr lang="de-DE" dirty="0" smtClean="0"/>
              <a:t>Innovation</a:t>
            </a:r>
          </a:p>
          <a:p>
            <a:r>
              <a:rPr lang="de-DE" dirty="0" smtClean="0"/>
              <a:t>Abt i5 </a:t>
            </a:r>
            <a:r>
              <a:rPr lang="de-AT" dirty="0"/>
              <a:t>Schlüsseltechnologien für industrielle Innovation:</a:t>
            </a:r>
            <a:endParaRPr lang="de-DE" dirty="0"/>
          </a:p>
          <a:p>
            <a:r>
              <a:rPr lang="de-AT" dirty="0"/>
              <a:t>IKT, Produktion und Nanotechnologie </a:t>
            </a:r>
            <a:endParaRPr lang="de-DE" dirty="0" smtClean="0"/>
          </a:p>
          <a:p>
            <a:r>
              <a:rPr lang="de-DE" dirty="0" smtClean="0"/>
              <a:t>Wien, 24. Juni 2020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2753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Strategie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Interministerielle Innovationsinitiative</a:t>
            </a:r>
          </a:p>
          <a:p>
            <a:r>
              <a:rPr lang="de-DE" dirty="0"/>
              <a:t>konkret vorgegebene Problemstellung lösen</a:t>
            </a:r>
          </a:p>
          <a:p>
            <a:r>
              <a:rPr lang="de-DE" dirty="0"/>
              <a:t>n</a:t>
            </a:r>
            <a:r>
              <a:rPr lang="de-DE" dirty="0" smtClean="0"/>
              <a:t>achhaltig</a:t>
            </a:r>
            <a:r>
              <a:rPr lang="de-DE" dirty="0"/>
              <a:t>, </a:t>
            </a:r>
            <a:r>
              <a:rPr lang="de-DE" dirty="0" smtClean="0"/>
              <a:t>anschlussfähig</a:t>
            </a:r>
            <a:endParaRPr lang="de-DE" dirty="0" smtClean="0"/>
          </a:p>
          <a:p>
            <a:r>
              <a:rPr lang="de-DE" dirty="0" smtClean="0"/>
              <a:t>GSK &amp; AAL-Input</a:t>
            </a:r>
          </a:p>
          <a:p>
            <a:endParaRPr lang="de-DE" dirty="0" smtClean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2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850889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Entstehung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FTI-AG 3: Lebensqualität und demografischer Wandel</a:t>
            </a:r>
            <a:endParaRPr lang="de-DE" dirty="0" smtClean="0"/>
          </a:p>
          <a:p>
            <a:r>
              <a:rPr lang="de-DE" dirty="0" err="1" smtClean="0"/>
              <a:t>Stakeholderprozess</a:t>
            </a:r>
            <a:r>
              <a:rPr lang="de-DE" dirty="0" smtClean="0"/>
              <a:t> in den </a:t>
            </a:r>
            <a:r>
              <a:rPr lang="de-DE" dirty="0" smtClean="0"/>
              <a:t>Bundesländern</a:t>
            </a:r>
          </a:p>
          <a:p>
            <a:r>
              <a:rPr lang="de-DE" dirty="0" smtClean="0"/>
              <a:t>mit</a:t>
            </a:r>
            <a:endParaRPr lang="de-DE" dirty="0" smtClean="0"/>
          </a:p>
          <a:p>
            <a:endParaRPr lang="de-DE" dirty="0" smtClean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3</a:t>
            </a:fld>
            <a:endParaRPr lang="de-AT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0408" y="2657097"/>
            <a:ext cx="863151" cy="543303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5461" y="2766837"/>
            <a:ext cx="2767208" cy="323822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0315" y="238466"/>
            <a:ext cx="1481429" cy="425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Themen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7817514" y="4819523"/>
            <a:ext cx="814522" cy="200025"/>
          </a:xfrm>
        </p:spPr>
        <p:txBody>
          <a:bodyPr/>
          <a:lstStyle/>
          <a:p>
            <a:fld id="{1206269C-C24E-4E80-9A4B-E7E19BB59A67}" type="slidenum">
              <a:rPr lang="de-AT" smtClean="0"/>
              <a:pPr/>
              <a:t>4</a:t>
            </a:fld>
            <a:endParaRPr lang="de-AT" dirty="0"/>
          </a:p>
        </p:txBody>
      </p:sp>
      <p:sp>
        <p:nvSpPr>
          <p:cNvPr id="6" name="Foliennummernplatzhalter 5"/>
          <p:cNvSpPr txBox="1">
            <a:spLocks/>
          </p:cNvSpPr>
          <p:nvPr/>
        </p:nvSpPr>
        <p:spPr>
          <a:xfrm>
            <a:off x="6335557" y="3897109"/>
            <a:ext cx="814522" cy="2000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r" defTabSz="914400" rtl="0" eaLnBrk="1" latinLnBrk="0" hangingPunct="1">
              <a:defRPr sz="1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de-AT" dirty="0"/>
          </a:p>
        </p:txBody>
      </p:sp>
      <p:sp>
        <p:nvSpPr>
          <p:cNvPr id="7" name="Ellipse 6"/>
          <p:cNvSpPr/>
          <p:nvPr/>
        </p:nvSpPr>
        <p:spPr>
          <a:xfrm>
            <a:off x="2258591" y="1590578"/>
            <a:ext cx="1985319" cy="897109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Informationsversorgung</a:t>
            </a:r>
            <a:endParaRPr lang="de-DE" dirty="0"/>
          </a:p>
        </p:txBody>
      </p:sp>
      <p:sp>
        <p:nvSpPr>
          <p:cNvPr id="8" name="Ellipse 7"/>
          <p:cNvSpPr/>
          <p:nvPr/>
        </p:nvSpPr>
        <p:spPr>
          <a:xfrm>
            <a:off x="3506650" y="2790036"/>
            <a:ext cx="1985319" cy="897109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Technische Mittel</a:t>
            </a:r>
            <a:endParaRPr lang="de-DE" dirty="0"/>
          </a:p>
        </p:txBody>
      </p:sp>
      <p:sp>
        <p:nvSpPr>
          <p:cNvPr id="9" name="Ellipse 8"/>
          <p:cNvSpPr/>
          <p:nvPr/>
        </p:nvSpPr>
        <p:spPr>
          <a:xfrm>
            <a:off x="4908847" y="1682964"/>
            <a:ext cx="1985319" cy="89710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/>
              <a:t>Entlastung</a:t>
            </a:r>
          </a:p>
          <a:p>
            <a:pPr algn="ctr"/>
            <a:r>
              <a:rPr lang="de-DE" dirty="0" smtClean="0"/>
              <a:t>Pflegender</a:t>
            </a:r>
            <a:endParaRPr lang="de-DE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550" y="3757280"/>
            <a:ext cx="679707" cy="679707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6397" y="158730"/>
            <a:ext cx="1937255" cy="53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858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Ausblick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 smtClean="0"/>
              <a:t>FIT-Strategie der Bundesregierung</a:t>
            </a:r>
          </a:p>
          <a:p>
            <a:r>
              <a:rPr lang="de-DE" dirty="0" smtClean="0"/>
              <a:t>Partnerschaft in </a:t>
            </a:r>
            <a:r>
              <a:rPr lang="de-DE" dirty="0" err="1" smtClean="0"/>
              <a:t>Horizon</a:t>
            </a:r>
            <a:r>
              <a:rPr lang="de-DE" dirty="0" smtClean="0"/>
              <a:t> Europe: </a:t>
            </a:r>
            <a:r>
              <a:rPr lang="de-DE" dirty="0" err="1" smtClean="0"/>
              <a:t>Transforming</a:t>
            </a:r>
            <a:r>
              <a:rPr lang="de-DE" dirty="0" smtClean="0"/>
              <a:t> </a:t>
            </a:r>
            <a:r>
              <a:rPr lang="de-DE" dirty="0" err="1"/>
              <a:t>health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care </a:t>
            </a:r>
            <a:r>
              <a:rPr lang="de-DE" dirty="0" err="1" smtClean="0"/>
              <a:t>systems</a:t>
            </a:r>
            <a:endParaRPr lang="de-DE" dirty="0"/>
          </a:p>
          <a:p>
            <a:pPr marL="0" indent="0">
              <a:buNone/>
            </a:pPr>
            <a:r>
              <a:rPr lang="de-DE" u="sng" dirty="0" smtClean="0">
                <a:hlinkClick r:id="rId2"/>
              </a:rPr>
              <a:t>https</a:t>
            </a:r>
            <a:r>
              <a:rPr lang="de-DE" u="sng" dirty="0">
                <a:hlinkClick r:id="rId2"/>
              </a:rPr>
              <a:t>://ec.europa.eu/info/sites/info/files/research_and_innovation</a:t>
            </a:r>
            <a:r>
              <a:rPr lang="de-DE" u="sng" dirty="0" smtClean="0">
                <a:hlinkClick r:id="rId2"/>
              </a:rPr>
              <a:t>/                                                </a:t>
            </a:r>
            <a:r>
              <a:rPr lang="de-DE" u="sng" dirty="0" err="1" smtClean="0">
                <a:hlinkClick r:id="rId2"/>
              </a:rPr>
              <a:t>funding</a:t>
            </a:r>
            <a:r>
              <a:rPr lang="de-DE" u="sng" dirty="0" smtClean="0">
                <a:hlinkClick r:id="rId2"/>
              </a:rPr>
              <a:t>/</a:t>
            </a:r>
            <a:r>
              <a:rPr lang="de-DE" u="sng" dirty="0" err="1" smtClean="0">
                <a:hlinkClick r:id="rId2"/>
              </a:rPr>
              <a:t>documents</a:t>
            </a:r>
            <a:r>
              <a:rPr lang="de-DE" u="sng" dirty="0" smtClean="0">
                <a:hlinkClick r:id="rId2"/>
              </a:rPr>
              <a:t>/ec_rtd_he-partnerships-health-system-transform.pdf</a:t>
            </a:r>
            <a:endParaRPr lang="de-DE" u="sng" dirty="0" smtClean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 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6269C-C24E-4E80-9A4B-E7E19BB59A67}" type="slidenum">
              <a:rPr lang="de-AT" smtClean="0"/>
              <a:pPr/>
              <a:t>5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297124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Danke für Ihre </a:t>
            </a:r>
            <a:br>
              <a:rPr lang="de-AT" dirty="0" smtClean="0"/>
            </a:br>
            <a:r>
              <a:rPr lang="de-AT" dirty="0" smtClean="0"/>
              <a:t>Aufmerksamkeit!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 smtClean="0"/>
              <a:t>Kerstin Zimmermann </a:t>
            </a:r>
          </a:p>
          <a:p>
            <a:r>
              <a:rPr lang="de-DE" dirty="0" smtClean="0">
                <a:hlinkClick r:id="rId2"/>
              </a:rPr>
              <a:t>01 711 6265 3503</a:t>
            </a:r>
          </a:p>
          <a:p>
            <a:r>
              <a:rPr lang="de-DE" smtClean="0">
                <a:hlinkClick r:id="rId2"/>
              </a:rPr>
              <a:t>kerstin.zimmermann@bmk.gv.at</a:t>
            </a:r>
            <a:r>
              <a:rPr lang="de-DE" smtClean="0"/>
              <a:t>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59185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publik-AT-4x3">
  <a:themeElements>
    <a:clrScheme name="Republik-AT">
      <a:dk1>
        <a:srgbClr val="000000"/>
      </a:dk1>
      <a:lt1>
        <a:srgbClr val="E6EFF3"/>
      </a:lt1>
      <a:dk2>
        <a:srgbClr val="E6320F"/>
      </a:dk2>
      <a:lt2>
        <a:srgbClr val="FFFFFF"/>
      </a:lt2>
      <a:accent1>
        <a:srgbClr val="CA0237"/>
      </a:accent1>
      <a:accent2>
        <a:srgbClr val="5FB564"/>
      </a:accent2>
      <a:accent3>
        <a:srgbClr val="950F53"/>
      </a:accent3>
      <a:accent4>
        <a:srgbClr val="F59C00"/>
      </a:accent4>
      <a:accent5>
        <a:srgbClr val="3BACBE"/>
      </a:accent5>
      <a:accent6>
        <a:srgbClr val="BCCF00"/>
      </a:accent6>
      <a:hlink>
        <a:srgbClr val="1C1C1C"/>
      </a:hlink>
      <a:folHlink>
        <a:srgbClr val="636362"/>
      </a:folHlink>
    </a:clrScheme>
    <a:fontScheme name="BKA2018-Schriften">
      <a:majorFont>
        <a:latin typeface="Corbel"/>
        <a:ea typeface=""/>
        <a:cs typeface=""/>
      </a:majorFont>
      <a:minorFont>
        <a:latin typeface="Corbel"/>
        <a:ea typeface=""/>
        <a:cs typeface=""/>
      </a:minorFont>
    </a:fontScheme>
    <a:fmtScheme name="Klarhei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MK-PPT-16x9-Calibri" id="{5381E9FA-B40A-4CE6-BB8E-05B8030D30C6}" vid="{E930279F-78D0-4C9E-8867-9595AD245C56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BMK-PPT-16x9-Calibri (1)</Template>
  <TotalTime>0</TotalTime>
  <Words>110</Words>
  <Application>Microsoft Office PowerPoint</Application>
  <PresentationFormat>Bildschirmpräsentation (16:9)</PresentationFormat>
  <Paragraphs>35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Calibri</vt:lpstr>
      <vt:lpstr>Corbel</vt:lpstr>
      <vt:lpstr>Courier New</vt:lpstr>
      <vt:lpstr>Symbol</vt:lpstr>
      <vt:lpstr>Wingdings</vt:lpstr>
      <vt:lpstr>Republik-AT-4x3</vt:lpstr>
      <vt:lpstr>     Pflege-Challenge: Durchgehende Informationsversorgung  in der mobilen Pflege &amp; Betreuung</vt:lpstr>
      <vt:lpstr>Strategie</vt:lpstr>
      <vt:lpstr>Entstehung</vt:lpstr>
      <vt:lpstr>Themen</vt:lpstr>
      <vt:lpstr>Ausblick</vt:lpstr>
      <vt:lpstr>Danke für Ihre  Aufmerksamkeit!</vt:lpstr>
    </vt:vector>
  </TitlesOfParts>
  <Company>BMVIT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der Folienpräsentation maximal zweizeilig</dc:title>
  <dc:creator>Zimmermann Kerstin</dc:creator>
  <cp:lastModifiedBy>Zimmermann Kerstin</cp:lastModifiedBy>
  <cp:revision>17</cp:revision>
  <cp:lastPrinted>2020-06-22T12:08:54Z</cp:lastPrinted>
  <dcterms:created xsi:type="dcterms:W3CDTF">2020-01-29T09:30:08Z</dcterms:created>
  <dcterms:modified xsi:type="dcterms:W3CDTF">2020-06-22T12:18:50Z</dcterms:modified>
</cp:coreProperties>
</file>