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262" r:id="rId3"/>
    <p:sldId id="280" r:id="rId4"/>
    <p:sldId id="300" r:id="rId5"/>
    <p:sldId id="301" r:id="rId6"/>
    <p:sldId id="289" r:id="rId7"/>
    <p:sldId id="261" r:id="rId8"/>
    <p:sldId id="287" r:id="rId9"/>
    <p:sldId id="297" r:id="rId10"/>
    <p:sldId id="293" r:id="rId11"/>
    <p:sldId id="295" r:id="rId12"/>
    <p:sldId id="296" r:id="rId13"/>
    <p:sldId id="298" r:id="rId14"/>
    <p:sldId id="299" r:id="rId15"/>
  </p:sldIdLst>
  <p:sldSz cx="9144000" cy="6858000" type="screen4x3"/>
  <p:notesSz cx="6808788" cy="99409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3277"/>
    <a:srgbClr val="6EA0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9517" autoAdjust="0"/>
  </p:normalViewPr>
  <p:slideViewPr>
    <p:cSldViewPr snapToGrid="0" snapToObjects="1">
      <p:cViewPr varScale="1">
        <p:scale>
          <a:sx n="66" d="100"/>
          <a:sy n="66" d="100"/>
        </p:scale>
        <p:origin x="-1164" y="-114"/>
      </p:cViewPr>
      <p:guideLst>
        <p:guide orient="horz" pos="424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BEA9AB-9F5F-46AE-A571-92B433C240DD}" type="datetimeFigureOut">
              <a:rPr lang="de-DE"/>
              <a:pPr>
                <a:defRPr/>
              </a:pPr>
              <a:t>20.10.2014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9F654B-37AB-451D-86D4-0346B60920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304253-A898-4E2E-A2DF-FDFA829F8A05}" type="datetimeFigureOut">
              <a:rPr lang="de-DE"/>
              <a:pPr>
                <a:defRPr/>
              </a:pPr>
              <a:t>20.10.2014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231F38-A8C8-4D47-8896-D988F851E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kt.ne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Respekt.net ist ein gemeinnütziger Verein, der mit innovativen Methoden gesellschaftspolitisches Engagement fördert. </a:t>
            </a:r>
            <a:br>
              <a:rPr lang="de-A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A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Respekt.net betreibt die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Crowdfunding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-Plattform 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www.respekt.net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 bringt dort Menschen mit Ideen mit potenziellen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UnterstützerInnen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zusammen. Es werden sinnvolle Projekte schnell und einfach vielen Menschen zugänglich gemacht. So erhöht Respekt.net mit der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Crowdfunding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-Plattform die Umsetzungschancen guter Ideen zur Verbesserung der Welt. </a:t>
            </a:r>
          </a:p>
          <a:p>
            <a:r>
              <a:rPr lang="de-A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Ziel des Vereins Respekt.net ist es, Vorhaben zu fördern, mit denen </a:t>
            </a:r>
            <a:r>
              <a:rPr lang="de-A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BürgerInnen</a:t>
            </a:r>
            <a:r>
              <a:rPr lang="de-A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 Organisationen das private, wirtschaftliche und öffentliche Leben voranbringen.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31F38-A8C8-4D47-8896-D988F851E12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31F38-A8C8-4D47-8896-D988F851E12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31F38-A8C8-4D47-8896-D988F851E12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- HL, S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8"/>
          <p:cNvGrpSpPr>
            <a:grpSpLocks/>
          </p:cNvGrpSpPr>
          <p:nvPr userDrawn="1"/>
        </p:nvGrpSpPr>
        <p:grpSpPr bwMode="auto">
          <a:xfrm>
            <a:off x="-11113" y="0"/>
            <a:ext cx="9215438" cy="6869113"/>
            <a:chOff x="-11870" y="0"/>
            <a:chExt cx="9216000" cy="6869545"/>
          </a:xfrm>
        </p:grpSpPr>
        <p:pic>
          <p:nvPicPr>
            <p:cNvPr id="5" name="Bild 9" descr="bg01_4zu3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47545"/>
              <a:ext cx="9184159" cy="412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hteck 5"/>
            <p:cNvSpPr/>
            <p:nvPr/>
          </p:nvSpPr>
          <p:spPr bwMode="auto">
            <a:xfrm>
              <a:off x="-11870" y="0"/>
              <a:ext cx="9216000" cy="27481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0" tIns="180000" rIns="360000" bIns="180000"/>
            <a:lstStyle/>
            <a:p>
              <a:pPr defTabSz="914400" eaLnBrk="0" hangingPunct="0">
                <a:defRPr/>
              </a:pPr>
              <a:endParaRPr lang="de-DE" sz="13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  <a:p>
              <a:pPr defTabSz="914400" eaLnBrk="0" hangingPunct="0">
                <a:defRPr/>
              </a:pPr>
              <a:endParaRPr lang="de-DE" sz="13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pic>
          <p:nvPicPr>
            <p:cNvPr id="7" name="Bild 11" descr="LogoOK_3D4c_RGB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08304" y="116632"/>
              <a:ext cx="1651586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531555"/>
            <a:ext cx="8243944" cy="804867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2336422"/>
            <a:ext cx="8243944" cy="375177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rgbClr val="6EA0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zeilige Headline, Subline, Text mit Aufzählungs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69171"/>
            <a:ext cx="8229600" cy="11474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18394"/>
            <a:ext cx="8229600" cy="3754146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1"/>
          </p:nvPr>
        </p:nvSpPr>
        <p:spPr>
          <a:xfrm>
            <a:off x="457200" y="2128592"/>
            <a:ext cx="8229600" cy="490448"/>
          </a:xfrm>
        </p:spPr>
        <p:txBody>
          <a:bodyPr anchor="b">
            <a:noAutofit/>
          </a:bodyPr>
          <a:lstStyle>
            <a:lvl1pPr marL="0" indent="0">
              <a:buNone/>
              <a:defRPr sz="2500" b="0">
                <a:solidFill>
                  <a:srgbClr val="6EA0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>
                <a:latin typeface="Verdana"/>
              </a:defRPr>
            </a:lvl1pPr>
          </a:lstStyle>
          <a:p>
            <a:pPr>
              <a:defRPr/>
            </a:pPr>
            <a:fld id="{F22CD817-0296-4921-8547-B263B28D9BDD}" type="datetime1">
              <a:rPr lang="de-AT"/>
              <a:pPr>
                <a:defRPr/>
              </a:pPr>
              <a:t>20.10.2014</a:t>
            </a:fld>
            <a:r>
              <a:rPr lang="de-AT" dirty="0"/>
              <a:t> / </a:t>
            </a:r>
            <a:r>
              <a:rPr lang="de-DE" dirty="0"/>
              <a:t>Seite </a:t>
            </a:r>
            <a:fld id="{742F0A7B-348E-4002-8C9F-9DC5A1FBE4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spaltig mit Aufzählungspk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44001"/>
            <a:ext cx="4038600" cy="45394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44001"/>
            <a:ext cx="4038600" cy="45394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83A9-A74E-42EB-A582-FF75CE8EBB9C}" type="datetime1">
              <a:rPr lang="de-AT"/>
              <a:pPr>
                <a:defRPr/>
              </a:pPr>
              <a:t>20.10.2014</a:t>
            </a:fld>
            <a:r>
              <a:rPr lang="de-DE" dirty="0"/>
              <a:t> / Seite </a:t>
            </a:r>
            <a:fld id="{51751FB1-5879-4812-A61C-CA86A3E271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line, zweispaltig mit Aufzählungs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82091"/>
            <a:ext cx="8229600" cy="390189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rgbClr val="6EA0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52856"/>
            <a:ext cx="4040188" cy="41303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52856"/>
            <a:ext cx="4041775" cy="41303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E036-17A5-4905-B56C-222DD2D07651}" type="datetime1">
              <a:rPr lang="de-AT"/>
              <a:pPr>
                <a:defRPr/>
              </a:pPr>
              <a:t>20.10.2014</a:t>
            </a:fld>
            <a:r>
              <a:rPr lang="de-DE" dirty="0"/>
              <a:t> / Seite </a:t>
            </a:r>
            <a:fld id="{3930E76A-FC1C-422B-B40D-0C50F677CF5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line, 2 Sublines, zweispaltig mit Aufzählungs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82091"/>
            <a:ext cx="4040188" cy="390189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rgbClr val="6EA0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52856"/>
            <a:ext cx="4040188" cy="4130306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782091"/>
            <a:ext cx="4041775" cy="390189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rgbClr val="6EA0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52856"/>
            <a:ext cx="4041775" cy="41303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A333-3920-41E9-BD51-69341E360A3F}" type="datetime1">
              <a:rPr lang="de-AT"/>
              <a:pPr>
                <a:defRPr/>
              </a:pPr>
              <a:t>20.10.2014</a:t>
            </a:fld>
            <a:r>
              <a:rPr lang="de-DE" dirty="0"/>
              <a:t> / Seite </a:t>
            </a:r>
            <a:fld id="{6901A291-9050-42AA-AC0E-09A4F8E723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68400"/>
            <a:ext cx="8229600" cy="738013"/>
          </a:xfrm>
        </p:spPr>
        <p:txBody>
          <a:bodyPr>
            <a:normAutofit/>
          </a:bodyPr>
          <a:lstStyle>
            <a:lvl1pPr algn="l">
              <a:defRPr sz="35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2473057"/>
            <a:ext cx="8229600" cy="4032644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824851"/>
            <a:ext cx="8229600" cy="592508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Verdana"/>
              </a:defRPr>
            </a:lvl1pPr>
          </a:lstStyle>
          <a:p>
            <a:pPr>
              <a:defRPr/>
            </a:pPr>
            <a:fld id="{14C29FDA-3921-4166-A267-332776EF7CE1}" type="datetime1">
              <a:rPr lang="de-AT"/>
              <a:pPr>
                <a:defRPr/>
              </a:pPr>
              <a:t>20.10.2014</a:t>
            </a:fld>
            <a:r>
              <a:rPr lang="de-AT"/>
              <a:t> </a:t>
            </a:r>
            <a:r>
              <a:rPr lang="de-DE"/>
              <a:t>/ Seite </a:t>
            </a:r>
            <a:fld id="{2A5D7223-E02B-41D7-8A17-F2192A2E570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856B-D38D-4A78-9DEE-28F2F379ABE9}" type="datetime1">
              <a:rPr lang="de-AT"/>
              <a:pPr>
                <a:defRPr/>
              </a:pPr>
              <a:t>20.10.2014</a:t>
            </a:fld>
            <a:r>
              <a:rPr lang="de-DE" dirty="0"/>
              <a:t> / Seite </a:t>
            </a:r>
            <a:fld id="{ABCEB2AE-C839-4079-9275-F00EBD57DCE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Verdana"/>
              </a:defRPr>
            </a:lvl1pPr>
          </a:lstStyle>
          <a:p>
            <a:pPr>
              <a:defRPr/>
            </a:pPr>
            <a:fld id="{D4B98103-8599-44CD-AA5C-C6E7A2D8573C}" type="datetime1">
              <a:rPr lang="de-AT"/>
              <a:pPr>
                <a:defRPr/>
              </a:pPr>
              <a:t>20.10.2014</a:t>
            </a:fld>
            <a:r>
              <a:rPr lang="de-AT"/>
              <a:t> </a:t>
            </a:r>
            <a:r>
              <a:rPr lang="de-DE"/>
              <a:t>/ Seite </a:t>
            </a:r>
            <a:fld id="{137D99DA-E8D5-400C-9ECE-4DF0D1377DDA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- HL, SL mehr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8"/>
          <p:cNvGrpSpPr>
            <a:grpSpLocks/>
          </p:cNvGrpSpPr>
          <p:nvPr userDrawn="1"/>
        </p:nvGrpSpPr>
        <p:grpSpPr bwMode="auto">
          <a:xfrm>
            <a:off x="-11113" y="0"/>
            <a:ext cx="9215438" cy="6869113"/>
            <a:chOff x="-11870" y="0"/>
            <a:chExt cx="9216000" cy="6869545"/>
          </a:xfrm>
        </p:grpSpPr>
        <p:pic>
          <p:nvPicPr>
            <p:cNvPr id="5" name="Bild 9" descr="bg01_4zu3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47545"/>
              <a:ext cx="9184159" cy="412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hteck 5"/>
            <p:cNvSpPr/>
            <p:nvPr/>
          </p:nvSpPr>
          <p:spPr bwMode="auto">
            <a:xfrm>
              <a:off x="-11870" y="0"/>
              <a:ext cx="9216000" cy="27481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0" tIns="180000" rIns="360000" bIns="180000"/>
            <a:lstStyle/>
            <a:p>
              <a:pPr defTabSz="914400" eaLnBrk="0" hangingPunct="0">
                <a:defRPr/>
              </a:pPr>
              <a:endParaRPr lang="de-DE" sz="13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  <a:p>
              <a:pPr defTabSz="914400" eaLnBrk="0" hangingPunct="0">
                <a:defRPr/>
              </a:pPr>
              <a:endParaRPr lang="de-DE" sz="13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pic>
          <p:nvPicPr>
            <p:cNvPr id="7" name="Bild 11" descr="LogoOK_3D4c_RGB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08304" y="116632"/>
              <a:ext cx="1651586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531555"/>
            <a:ext cx="8243944" cy="804867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2851648"/>
            <a:ext cx="8243944" cy="814740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5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- HL zweizeilig, 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8"/>
          <p:cNvGrpSpPr>
            <a:grpSpLocks/>
          </p:cNvGrpSpPr>
          <p:nvPr userDrawn="1"/>
        </p:nvGrpSpPr>
        <p:grpSpPr bwMode="auto">
          <a:xfrm>
            <a:off x="-11113" y="0"/>
            <a:ext cx="9215438" cy="6869113"/>
            <a:chOff x="-11870" y="0"/>
            <a:chExt cx="9216000" cy="6869545"/>
          </a:xfrm>
        </p:grpSpPr>
        <p:pic>
          <p:nvPicPr>
            <p:cNvPr id="5" name="Bild 9" descr="bg01_4zu3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47545"/>
              <a:ext cx="9184159" cy="412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hteck 5"/>
            <p:cNvSpPr/>
            <p:nvPr/>
          </p:nvSpPr>
          <p:spPr bwMode="auto">
            <a:xfrm>
              <a:off x="-11870" y="0"/>
              <a:ext cx="9216000" cy="27481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0" tIns="180000" rIns="360000" bIns="180000"/>
            <a:lstStyle/>
            <a:p>
              <a:pPr defTabSz="914400" eaLnBrk="0" hangingPunct="0">
                <a:defRPr/>
              </a:pPr>
              <a:endParaRPr lang="de-DE" sz="13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  <a:p>
              <a:pPr defTabSz="914400" eaLnBrk="0" hangingPunct="0">
                <a:defRPr/>
              </a:pPr>
              <a:endParaRPr lang="de-DE" sz="13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pic>
          <p:nvPicPr>
            <p:cNvPr id="7" name="Bild 11" descr="LogoOK_3D4c_RGB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08304" y="116632"/>
              <a:ext cx="1651586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531555"/>
            <a:ext cx="8243944" cy="1128372"/>
          </a:xfrm>
        </p:spPr>
        <p:txBody>
          <a:bodyPr>
            <a:noAutofit/>
          </a:bodyPr>
          <a:lstStyle>
            <a:lvl1pPr>
              <a:defRPr sz="35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2851648"/>
            <a:ext cx="8243944" cy="814740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5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 -HL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8"/>
          <p:cNvGrpSpPr>
            <a:grpSpLocks/>
          </p:cNvGrpSpPr>
          <p:nvPr userDrawn="1"/>
        </p:nvGrpSpPr>
        <p:grpSpPr bwMode="auto">
          <a:xfrm>
            <a:off x="-11113" y="0"/>
            <a:ext cx="9215438" cy="6869113"/>
            <a:chOff x="-11870" y="0"/>
            <a:chExt cx="9216000" cy="6869545"/>
          </a:xfrm>
        </p:grpSpPr>
        <p:pic>
          <p:nvPicPr>
            <p:cNvPr id="4" name="Bild 9" descr="bg01_4zu3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47545"/>
              <a:ext cx="9184159" cy="412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hteck 4"/>
            <p:cNvSpPr/>
            <p:nvPr/>
          </p:nvSpPr>
          <p:spPr bwMode="auto">
            <a:xfrm>
              <a:off x="-11870" y="0"/>
              <a:ext cx="9216000" cy="27481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0" tIns="180000" rIns="360000" bIns="180000"/>
            <a:lstStyle/>
            <a:p>
              <a:pPr defTabSz="914400" eaLnBrk="0" hangingPunct="0">
                <a:defRPr/>
              </a:pPr>
              <a:endParaRPr lang="de-DE" sz="13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  <a:p>
              <a:pPr defTabSz="914400" eaLnBrk="0" hangingPunct="0">
                <a:defRPr/>
              </a:pPr>
              <a:endParaRPr lang="de-DE" sz="13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pic>
          <p:nvPicPr>
            <p:cNvPr id="6" name="Bild 11" descr="LogoOK_3D4c_RGB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08304" y="116632"/>
              <a:ext cx="1651586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531555"/>
            <a:ext cx="8243944" cy="1128372"/>
          </a:xfrm>
        </p:spPr>
        <p:txBody>
          <a:bodyPr>
            <a:noAutofit/>
          </a:bodyPr>
          <a:lstStyle>
            <a:lvl1pPr>
              <a:defRPr sz="25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bild mit Schrift, HL + 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"/>
          <p:cNvGrpSpPr>
            <a:grpSpLocks/>
          </p:cNvGrpSpPr>
          <p:nvPr userDrawn="1"/>
        </p:nvGrpSpPr>
        <p:grpSpPr bwMode="auto">
          <a:xfrm>
            <a:off x="-11113" y="0"/>
            <a:ext cx="9215438" cy="6877050"/>
            <a:chOff x="-11870" y="0"/>
            <a:chExt cx="9216000" cy="6876738"/>
          </a:xfrm>
        </p:grpSpPr>
        <p:sp>
          <p:nvSpPr>
            <p:cNvPr id="5" name="Rechteck 4"/>
            <p:cNvSpPr/>
            <p:nvPr/>
          </p:nvSpPr>
          <p:spPr bwMode="auto">
            <a:xfrm>
              <a:off x="-11870" y="0"/>
              <a:ext cx="9216000" cy="27478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0" tIns="180000" rIns="360000" bIns="180000"/>
            <a:lstStyle/>
            <a:p>
              <a:pPr defTabSz="914400" eaLnBrk="0" hangingPunct="0">
                <a:defRPr/>
              </a:pPr>
              <a:endParaRPr lang="de-DE" sz="13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  <a:p>
              <a:pPr defTabSz="914400" eaLnBrk="0" hangingPunct="0">
                <a:defRPr/>
              </a:pPr>
              <a:endParaRPr lang="de-DE" sz="1300" dirty="0">
                <a:solidFill>
                  <a:srgbClr val="000000"/>
                </a:solidFill>
                <a:latin typeface="Verdana"/>
                <a:cs typeface="+mn-cs"/>
              </a:endParaRPr>
            </a:p>
          </p:txBody>
        </p:sp>
        <p:pic>
          <p:nvPicPr>
            <p:cNvPr id="6" name="Bild 11" descr="LogoOK_3D4c_RGB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08304" y="116632"/>
              <a:ext cx="1651586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Bild 3" descr="bg02_4zu3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0583" y="2757973"/>
              <a:ext cx="9176952" cy="4118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531555"/>
            <a:ext cx="8243944" cy="804867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2336422"/>
            <a:ext cx="8243944" cy="375177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rgbClr val="6EA0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, Text ohne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44000"/>
            <a:ext cx="8229600" cy="452596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/>
              </a:defRPr>
            </a:lvl1pPr>
          </a:lstStyle>
          <a:p>
            <a:pPr>
              <a:defRPr/>
            </a:pPr>
            <a:fld id="{7E9F3AAB-E3A4-4BDB-8001-C4FAC5275F0B}" type="datetime1">
              <a:rPr lang="de-AT"/>
              <a:pPr>
                <a:defRPr/>
              </a:pPr>
              <a:t>20.10.2014</a:t>
            </a:fld>
            <a:r>
              <a:rPr lang="de-AT" dirty="0"/>
              <a:t> / </a:t>
            </a:r>
            <a:r>
              <a:rPr lang="de-DE" dirty="0"/>
              <a:t>Seite </a:t>
            </a:r>
            <a:fld id="{800FFE63-BD5B-4AE4-9A27-75B92E93BD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zeilige Headline, Text mit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44000"/>
            <a:ext cx="82296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/>
              </a:defRPr>
            </a:lvl1pPr>
          </a:lstStyle>
          <a:p>
            <a:pPr>
              <a:defRPr/>
            </a:pPr>
            <a:fld id="{330D0660-358F-4AEA-8FC8-BAC49F186CD3}" type="datetime1">
              <a:rPr lang="de-AT"/>
              <a:pPr>
                <a:defRPr/>
              </a:pPr>
              <a:t>20.10.2014</a:t>
            </a:fld>
            <a:r>
              <a:rPr lang="de-AT" dirty="0"/>
              <a:t> / </a:t>
            </a:r>
            <a:r>
              <a:rPr lang="de-DE" dirty="0"/>
              <a:t>Seite </a:t>
            </a:r>
            <a:fld id="{E6DD8153-8018-4235-8954-41DF026360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zeilige Headline, Text mit Aufzählungs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69171"/>
            <a:ext cx="8229600" cy="1136270"/>
          </a:xfrm>
        </p:spPr>
        <p:txBody>
          <a:bodyPr/>
          <a:lstStyle>
            <a:lvl1pPr>
              <a:lnSpc>
                <a:spcPts val="42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17100"/>
            <a:ext cx="8229600" cy="415286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/>
              </a:defRPr>
            </a:lvl1pPr>
          </a:lstStyle>
          <a:p>
            <a:pPr>
              <a:defRPr/>
            </a:pPr>
            <a:fld id="{BA1C968E-6A43-4381-BF7E-1BE012F0AA9F}" type="datetime1">
              <a:rPr lang="de-AT"/>
              <a:pPr>
                <a:defRPr/>
              </a:pPr>
              <a:t>20.10.2014</a:t>
            </a:fld>
            <a:r>
              <a:rPr lang="de-AT" dirty="0"/>
              <a:t> / </a:t>
            </a:r>
            <a:r>
              <a:rPr lang="de-DE" dirty="0"/>
              <a:t>Seite </a:t>
            </a:r>
            <a:fld id="{1EE35F97-C56C-437D-831C-C6206A51A4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line, Text mit Aufzählungs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69171"/>
            <a:ext cx="8229600" cy="62383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18394"/>
            <a:ext cx="8229600" cy="3754146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1"/>
          </p:nvPr>
        </p:nvSpPr>
        <p:spPr>
          <a:xfrm>
            <a:off x="457200" y="1738695"/>
            <a:ext cx="8229600" cy="957160"/>
          </a:xfrm>
        </p:spPr>
        <p:txBody>
          <a:bodyPr>
            <a:noAutofit/>
          </a:bodyPr>
          <a:lstStyle>
            <a:lvl1pPr marL="0" indent="0">
              <a:buNone/>
              <a:defRPr sz="2500" b="0" baseline="0">
                <a:solidFill>
                  <a:srgbClr val="6EA0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>
                <a:latin typeface="Verdana"/>
              </a:defRPr>
            </a:lvl1pPr>
          </a:lstStyle>
          <a:p>
            <a:pPr>
              <a:defRPr/>
            </a:pPr>
            <a:fld id="{44B0ABDB-144A-4D92-8188-52A994B986E2}" type="datetime1">
              <a:rPr lang="de-AT"/>
              <a:pPr>
                <a:defRPr/>
              </a:pPr>
              <a:t>20.10.2014</a:t>
            </a:fld>
            <a:r>
              <a:rPr lang="de-AT" dirty="0"/>
              <a:t> / </a:t>
            </a:r>
            <a:r>
              <a:rPr lang="de-DE" dirty="0"/>
              <a:t>Seite </a:t>
            </a:r>
            <a:fld id="{D10A9E8F-9294-4AEC-BF5B-B54463157B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7" descr="streifen_oben_23_hoch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-7938" y="0"/>
            <a:ext cx="91773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69963"/>
            <a:ext cx="8229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Headline 35 pt, einzeilig</a:t>
            </a:r>
            <a:endParaRPr lang="de-DE" smtClean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9446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 ist 22 pt, kann auch um 2 – 6 pt kleiner sein, je nach Textmenge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15081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73B78FCA-6E19-4DC3-A896-80B4EFD66854}" type="datetime1">
              <a:rPr lang="de-AT"/>
              <a:pPr>
                <a:defRPr/>
              </a:pPr>
              <a:t>20.10.2014</a:t>
            </a:fld>
            <a:r>
              <a:rPr lang="de-DE" dirty="0"/>
              <a:t> / Seite </a:t>
            </a:r>
            <a:fld id="{1152A0BE-8CE1-47C0-8260-51E4EFD9B2F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79" r:id="rId11"/>
    <p:sldLayoutId id="2147483680" r:id="rId12"/>
    <p:sldLayoutId id="2147483681" r:id="rId13"/>
    <p:sldLayoutId id="2147483693" r:id="rId14"/>
    <p:sldLayoutId id="2147483682" r:id="rId15"/>
    <p:sldLayoutId id="2147483694" r:id="rId16"/>
  </p:sldLayoutIdLst>
  <p:hf sldNum="0"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3500" kern="1200">
          <a:solidFill>
            <a:srgbClr val="0F3277"/>
          </a:solidFill>
          <a:latin typeface="Verdana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500">
          <a:solidFill>
            <a:srgbClr val="0F3277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500">
          <a:solidFill>
            <a:srgbClr val="0F3277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500">
          <a:solidFill>
            <a:srgbClr val="0F3277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500">
          <a:solidFill>
            <a:srgbClr val="0F3277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F3277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F3277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F3277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F3277"/>
          </a:solidFill>
          <a:latin typeface="Verdana" pitchFamily="34" charset="0"/>
        </a:defRPr>
      </a:lvl9pPr>
    </p:titleStyle>
    <p:bodyStyle>
      <a:lvl1pPr marL="266700" indent="-266700" algn="l" defTabSz="457200" rtl="0" fontAlgn="base">
        <a:spcBef>
          <a:spcPct val="0"/>
        </a:spcBef>
        <a:spcAft>
          <a:spcPts val="900"/>
        </a:spcAft>
        <a:buClr>
          <a:srgbClr val="0F3277"/>
        </a:buClr>
        <a:buSzPct val="115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1pPr>
      <a:lvl2pPr marL="534988" indent="-268288" algn="l" defTabSz="457200" rtl="0" fontAlgn="base">
        <a:spcBef>
          <a:spcPct val="0"/>
        </a:spcBef>
        <a:spcAft>
          <a:spcPts val="900"/>
        </a:spcAft>
        <a:buFont typeface="Arial" pitchFamily="34" charset="0"/>
        <a:buChar char="–"/>
        <a:defRPr sz="2200" kern="1200">
          <a:solidFill>
            <a:schemeClr val="tx1"/>
          </a:solidFill>
          <a:latin typeface="Verdana"/>
          <a:ea typeface="+mn-ea"/>
          <a:cs typeface="+mn-cs"/>
        </a:defRPr>
      </a:lvl2pPr>
      <a:lvl3pPr marL="801688" indent="-266700" algn="l" defTabSz="457200" rtl="0" fontAlgn="base">
        <a:spcBef>
          <a:spcPct val="0"/>
        </a:spcBef>
        <a:spcAft>
          <a:spcPts val="900"/>
        </a:spcAft>
        <a:buFont typeface="Lucida Grande"/>
        <a:buChar char="+"/>
        <a:defRPr sz="22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cities.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aniela.kain@klimafonds.gv.a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cities.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aniela.kain@klimafonds.gv.a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kt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445625" y="2003819"/>
            <a:ext cx="8243888" cy="804862"/>
          </a:xfrm>
        </p:spPr>
        <p:txBody>
          <a:bodyPr/>
          <a:lstStyle/>
          <a:p>
            <a:r>
              <a:rPr lang="de-DE" sz="4000" dirty="0" smtClean="0">
                <a:latin typeface="Verdana" pitchFamily="34" charset="0"/>
              </a:rPr>
              <a:t>Smart Cities Demo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457200" y="2878400"/>
            <a:ext cx="8243888" cy="374650"/>
          </a:xfrm>
          <a:prstGeom prst="rect">
            <a:avLst/>
          </a:prstGeom>
        </p:spPr>
        <p:txBody>
          <a:bodyPr lIns="0" tIns="0" bIns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900"/>
              </a:spcAft>
              <a:buClr>
                <a:srgbClr val="0F3277"/>
              </a:buClr>
              <a:buSzPct val="115000"/>
              <a:buFont typeface="Arial"/>
              <a:buNone/>
              <a:defRPr/>
            </a:pPr>
            <a:r>
              <a:rPr lang="de-DE" sz="2500" dirty="0" smtClean="0">
                <a:solidFill>
                  <a:schemeClr val="bg1"/>
                </a:solidFill>
                <a:latin typeface="Verdana"/>
                <a:cs typeface="+mn-cs"/>
              </a:rPr>
              <a:t>5. Ausschreibung 2014</a:t>
            </a:r>
            <a:endParaRPr lang="de-DE" sz="2500" dirty="0">
              <a:solidFill>
                <a:schemeClr val="bg1"/>
              </a:solidFill>
              <a:latin typeface="Verdan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Innovationen als Teil des sozialen Wandels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457200" y="2194718"/>
            <a:ext cx="8455446" cy="4170910"/>
          </a:xfrm>
        </p:spPr>
        <p:txBody>
          <a:bodyPr/>
          <a:lstStyle/>
          <a:p>
            <a:r>
              <a:rPr lang="de-AT" dirty="0" smtClean="0"/>
              <a:t>Wir begreifen Innovationen als Teil </a:t>
            </a:r>
            <a:r>
              <a:rPr lang="de-AT" dirty="0" smtClean="0"/>
              <a:t>des sozialen Wandels. Deshalb werden Städte nicht alleine durch Technologien – etwa in der Verkehrs-, Gebäude- oder Energietechnik – „intelligent“ und „smart“, sondern vor allem dadurch, WIE Technologien entwickelt, eingesetzt und genutzt werden. </a:t>
            </a:r>
          </a:p>
          <a:p>
            <a:r>
              <a:rPr lang="de-AT" dirty="0" smtClean="0"/>
              <a:t>Damit </a:t>
            </a:r>
            <a:r>
              <a:rPr lang="de-AT" dirty="0" smtClean="0"/>
              <a:t>sich Kreativität entfalten kann, kulturelle Dynamik entsteht, gesellschaftliche Integration gelingt und dafür geeignete Bildung erlangt wird, braucht es eine spezifische INNOVATIONSKULTUR, die soziale Innovationen ebenso hoch schätzt und </a:t>
            </a:r>
            <a:r>
              <a:rPr lang="de-AT" dirty="0" smtClean="0"/>
              <a:t>fördert, </a:t>
            </a:r>
            <a:r>
              <a:rPr lang="de-AT" dirty="0" smtClean="0"/>
              <a:t>wie traditionell technische </a:t>
            </a:r>
            <a:r>
              <a:rPr lang="de-AT" dirty="0" smtClean="0"/>
              <a:t>Innovationen.</a:t>
            </a:r>
            <a:endParaRPr lang="de-AT" dirty="0" smtClean="0"/>
          </a:p>
          <a:p>
            <a:pPr marL="877888" lvl="2" indent="-342900">
              <a:buNone/>
            </a:pPr>
            <a:endParaRPr lang="de-DE" sz="1750" dirty="0" smtClean="0">
              <a:latin typeface="Verdana" pitchFamily="34" charset="0"/>
            </a:endParaRPr>
          </a:p>
        </p:txBody>
      </p:sp>
      <p:sp>
        <p:nvSpPr>
          <p:cNvPr id="16388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8ABC7-F370-4051-B9DD-FD7414DE261B}" type="datetime1">
              <a:rPr lang="de-AT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20.10.2014</a:t>
            </a:fld>
            <a:r>
              <a:rPr lang="de-AT">
                <a:latin typeface="Verdana" pitchFamily="34" charset="0"/>
              </a:rPr>
              <a:t> / </a:t>
            </a:r>
            <a:r>
              <a:rPr lang="de-DE">
                <a:latin typeface="Verdana" pitchFamily="34" charset="0"/>
              </a:rPr>
              <a:t>Seite </a:t>
            </a:r>
            <a:fld id="{BA772FE9-6519-43A5-B01C-2B0F3315C2D1}" type="slidenum">
              <a:rPr lang="de-DE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57200" y="969963"/>
            <a:ext cx="8229600" cy="542314"/>
          </a:xfrm>
        </p:spPr>
        <p:txBody>
          <a:bodyPr/>
          <a:lstStyle/>
          <a:p>
            <a:r>
              <a:rPr lang="de-DE" dirty="0" smtClean="0">
                <a:latin typeface="Verdana" pitchFamily="34" charset="0"/>
              </a:rPr>
              <a:t>Soziale </a:t>
            </a:r>
            <a:r>
              <a:rPr lang="de-DE" dirty="0" smtClean="0">
                <a:latin typeface="Verdana" pitchFamily="34" charset="0"/>
              </a:rPr>
              <a:t>Innovation</a:t>
            </a:r>
            <a:endParaRPr lang="de-DE" dirty="0" smtClean="0">
              <a:latin typeface="Verdana" pitchFamily="34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457200" y="1758463"/>
            <a:ext cx="8455446" cy="4173413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 smtClean="0"/>
              <a:t>Technik allein bringt´s nicht. </a:t>
            </a:r>
            <a:r>
              <a:rPr lang="de-AT" sz="2400" dirty="0" smtClean="0"/>
              <a:t>Ohne soziale Innovation wird der Klimawandel nicht zu beherrschen sein.</a:t>
            </a:r>
          </a:p>
          <a:p>
            <a:pPr marL="0" indent="0">
              <a:buNone/>
            </a:pPr>
            <a:r>
              <a:rPr lang="de-AT" sz="2400" dirty="0" smtClean="0"/>
              <a:t>Soziale Innovationen sind neue Praktiken zur Bewältigung gesellschaftlicher Herausforderungen, die von den betroffenen Personen, sozialen Gruppen und Organisationen angenommen und genutzt werden.</a:t>
            </a:r>
          </a:p>
          <a:p>
            <a:r>
              <a:rPr lang="de-AT" sz="2400" dirty="0" smtClean="0"/>
              <a:t>4 Stufen: Idee -&gt; Intervention -&gt; Implementierung -&gt; Auswirkungen</a:t>
            </a:r>
          </a:p>
          <a:p>
            <a:pPr marL="0" indent="0">
              <a:buNone/>
            </a:pPr>
            <a:r>
              <a:rPr lang="de-AT" sz="2400" dirty="0" smtClean="0"/>
              <a:t>Erst wenn der </a:t>
            </a:r>
            <a:r>
              <a:rPr lang="de-AT" sz="2400" dirty="0" err="1" smtClean="0"/>
              <a:t>impact</a:t>
            </a:r>
            <a:r>
              <a:rPr lang="de-AT" sz="2400" dirty="0" smtClean="0"/>
              <a:t> erkennbar ist, ist aus einer Idee eine Innovation geworden!</a:t>
            </a:r>
          </a:p>
        </p:txBody>
      </p:sp>
      <p:sp>
        <p:nvSpPr>
          <p:cNvPr id="16388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8ABC7-F370-4051-B9DD-FD7414DE261B}" type="datetime1">
              <a:rPr lang="de-AT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20.10.2014</a:t>
            </a:fld>
            <a:r>
              <a:rPr lang="de-AT">
                <a:latin typeface="Verdana" pitchFamily="34" charset="0"/>
              </a:rPr>
              <a:t> / </a:t>
            </a:r>
            <a:r>
              <a:rPr lang="de-DE">
                <a:latin typeface="Verdana" pitchFamily="34" charset="0"/>
              </a:rPr>
              <a:t>Seite </a:t>
            </a:r>
            <a:fld id="{BA772FE9-6519-43A5-B01C-2B0F3315C2D1}" type="slidenum">
              <a:rPr lang="de-DE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Weitere Informationen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9125" y="2096401"/>
            <a:ext cx="8229600" cy="2336670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marL="266700" lvl="0" indent="-266700">
              <a:spcAft>
                <a:spcPts val="900"/>
              </a:spcAft>
              <a:buClr>
                <a:srgbClr val="0F3277"/>
              </a:buClr>
              <a:buSzPct val="115000"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Programmwebsite:</a:t>
            </a:r>
            <a:r>
              <a:rPr lang="de-DE" sz="2200" dirty="0" smtClean="0">
                <a:latin typeface="Verdana"/>
                <a:cs typeface="+mn-cs"/>
              </a:rPr>
              <a:t>  	</a:t>
            </a:r>
            <a:r>
              <a:rPr lang="de-DE" sz="2200" dirty="0" smtClean="0">
                <a:latin typeface="Verdana"/>
                <a:cs typeface="+mn-cs"/>
                <a:hlinkClick r:id="rId3"/>
              </a:rPr>
              <a:t>www.smartcities.at</a:t>
            </a:r>
            <a:r>
              <a:rPr lang="de-DE" sz="2200" dirty="0" smtClean="0">
                <a:latin typeface="Verdana"/>
                <a:cs typeface="+mn-cs"/>
              </a:rPr>
              <a:t> </a:t>
            </a:r>
          </a:p>
          <a:p>
            <a:pPr marL="266700" lvl="0" indent="-266700">
              <a:spcAft>
                <a:spcPts val="900"/>
              </a:spcAft>
              <a:buClr>
                <a:srgbClr val="0F3277"/>
              </a:buClr>
              <a:buSzPct val="115000"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Kontakt:					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4"/>
              </a:rPr>
              <a:t>daniela.kain@klimafonds.gv.at</a:t>
            </a: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66700" lvl="0" indent="-266700">
              <a:spcAft>
                <a:spcPts val="900"/>
              </a:spcAft>
              <a:buClr>
                <a:srgbClr val="0F3277"/>
              </a:buClr>
              <a:buSzPct val="115000"/>
              <a:defRPr/>
            </a:pPr>
            <a:r>
              <a:rPr lang="de-DE" sz="2200" dirty="0" smtClean="0">
                <a:latin typeface="Verdana"/>
                <a:cs typeface="+mn-cs"/>
              </a:rPr>
              <a:t>								</a:t>
            </a:r>
            <a:r>
              <a:rPr lang="de-DE" sz="2200" dirty="0" smtClean="0">
                <a:latin typeface="Verdana"/>
                <a:cs typeface="+mn-cs"/>
                <a:hlinkClick r:id="rId4"/>
              </a:rPr>
              <a:t>johannes.bockstefl@ffg.at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F3277"/>
              </a:buClr>
              <a:buSzPct val="115000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Weitere Informationen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9125" y="2096401"/>
            <a:ext cx="8229600" cy="2336670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marL="266700" lvl="0" indent="-266700">
              <a:spcAft>
                <a:spcPts val="900"/>
              </a:spcAft>
              <a:buClr>
                <a:srgbClr val="0F3277"/>
              </a:buClr>
              <a:buSzPct val="115000"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Programmwebsite:</a:t>
            </a:r>
            <a:r>
              <a:rPr lang="de-DE" sz="2200" dirty="0" smtClean="0">
                <a:latin typeface="Verdana"/>
                <a:cs typeface="+mn-cs"/>
              </a:rPr>
              <a:t>  	</a:t>
            </a:r>
            <a:r>
              <a:rPr lang="de-DE" sz="2200" dirty="0" smtClean="0">
                <a:latin typeface="Verdana"/>
                <a:cs typeface="+mn-cs"/>
                <a:hlinkClick r:id="rId3"/>
              </a:rPr>
              <a:t>www.smartcities.at</a:t>
            </a:r>
            <a:r>
              <a:rPr lang="de-DE" sz="2200" dirty="0" smtClean="0">
                <a:latin typeface="Verdana"/>
                <a:cs typeface="+mn-cs"/>
              </a:rPr>
              <a:t> </a:t>
            </a:r>
          </a:p>
          <a:p>
            <a:pPr marL="266700" lvl="0" indent="-266700">
              <a:spcAft>
                <a:spcPts val="900"/>
              </a:spcAft>
              <a:buClr>
                <a:srgbClr val="0F3277"/>
              </a:buClr>
              <a:buSzPct val="115000"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Kontakt:					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4"/>
              </a:rPr>
              <a:t>daniela.kain@klimafonds.gv.at</a:t>
            </a: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66700" lvl="0" indent="-266700">
              <a:spcAft>
                <a:spcPts val="900"/>
              </a:spcAft>
              <a:buClr>
                <a:srgbClr val="0F3277"/>
              </a:buClr>
              <a:buSzPct val="115000"/>
              <a:defRPr/>
            </a:pPr>
            <a:r>
              <a:rPr lang="de-DE" sz="2200" dirty="0" smtClean="0">
                <a:latin typeface="Verdana"/>
                <a:cs typeface="+mn-cs"/>
              </a:rPr>
              <a:t>								</a:t>
            </a:r>
            <a:r>
              <a:rPr lang="de-DE" sz="2200" dirty="0" smtClean="0">
                <a:latin typeface="Verdana"/>
                <a:cs typeface="+mn-cs"/>
                <a:hlinkClick r:id="rId4"/>
              </a:rPr>
              <a:t>johannes.bockstefl@ffg.at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F3277"/>
              </a:buClr>
              <a:buSzPct val="115000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Beispiele – Respekt.net</a:t>
            </a:r>
            <a:endParaRPr lang="de-DE" dirty="0" smtClean="0">
              <a:latin typeface="Verdana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2096400"/>
            <a:ext cx="8229600" cy="4228199"/>
          </a:xfrm>
          <a:prstGeom prst="rect">
            <a:avLst/>
          </a:prstGeom>
        </p:spPr>
        <p:txBody>
          <a:bodyPr vert="horz" lIns="0" tIns="0" rIns="91440" bIns="0" rtlCol="0">
            <a:normAutofit lnSpcReduction="10000"/>
          </a:bodyPr>
          <a:lstStyle/>
          <a:p>
            <a:r>
              <a:rPr lang="de-AT" sz="2600" dirty="0" smtClean="0">
                <a:latin typeface="Verdana"/>
                <a:cs typeface="+mn-cs"/>
              </a:rPr>
              <a:t>Respekt.net ist ein gemeinnütziger Verein, der mit innovativen Methoden </a:t>
            </a:r>
            <a:r>
              <a:rPr lang="de-AT" sz="2600" dirty="0" smtClean="0">
                <a:latin typeface="Verdana"/>
                <a:cs typeface="+mn-cs"/>
              </a:rPr>
              <a:t>gesellschafts-politisches </a:t>
            </a:r>
            <a:r>
              <a:rPr lang="de-AT" sz="2600" dirty="0" smtClean="0">
                <a:latin typeface="Verdana"/>
                <a:cs typeface="+mn-cs"/>
              </a:rPr>
              <a:t>Engagement fördert. </a:t>
            </a:r>
            <a:endParaRPr lang="de-AT" sz="2600" dirty="0" smtClean="0">
              <a:latin typeface="Verdana"/>
              <a:cs typeface="+mn-cs"/>
            </a:endParaRPr>
          </a:p>
          <a:p>
            <a:endParaRPr lang="de-AT" sz="2600" dirty="0" smtClean="0">
              <a:latin typeface="Verdana"/>
              <a:cs typeface="+mn-cs"/>
            </a:endParaRPr>
          </a:p>
          <a:p>
            <a:r>
              <a:rPr lang="de-AT" sz="2600" dirty="0" smtClean="0">
                <a:latin typeface="Verdana"/>
                <a:cs typeface="+mn-cs"/>
              </a:rPr>
              <a:t>Respekt.net </a:t>
            </a:r>
            <a:r>
              <a:rPr lang="de-AT" sz="2600" dirty="0" smtClean="0">
                <a:latin typeface="Verdana"/>
                <a:cs typeface="+mn-cs"/>
              </a:rPr>
              <a:t>betreibt die </a:t>
            </a:r>
            <a:r>
              <a:rPr lang="de-AT" sz="2600" dirty="0" err="1" smtClean="0">
                <a:latin typeface="Verdana"/>
                <a:cs typeface="+mn-cs"/>
              </a:rPr>
              <a:t>Crowdfunding</a:t>
            </a:r>
            <a:r>
              <a:rPr lang="de-AT" sz="2600" dirty="0" smtClean="0">
                <a:latin typeface="Verdana"/>
                <a:cs typeface="+mn-cs"/>
              </a:rPr>
              <a:t>-Plattform </a:t>
            </a:r>
            <a:r>
              <a:rPr lang="de-AT" sz="2600" dirty="0" smtClean="0">
                <a:latin typeface="Verdana"/>
                <a:cs typeface="+mn-cs"/>
                <a:hlinkClick r:id="rId3"/>
              </a:rPr>
              <a:t>www.respekt.net</a:t>
            </a:r>
            <a:r>
              <a:rPr lang="de-AT" sz="2600" dirty="0" smtClean="0">
                <a:latin typeface="Verdana"/>
                <a:cs typeface="+mn-cs"/>
              </a:rPr>
              <a:t> und bringt dort Menschen mit Ideen mit potenziellen </a:t>
            </a:r>
            <a:r>
              <a:rPr lang="de-AT" sz="2600" dirty="0" err="1" smtClean="0">
                <a:latin typeface="Verdana"/>
                <a:cs typeface="+mn-cs"/>
              </a:rPr>
              <a:t>UnterstützerInnen</a:t>
            </a:r>
            <a:r>
              <a:rPr lang="de-AT" sz="2600" dirty="0" smtClean="0">
                <a:latin typeface="Verdana"/>
                <a:cs typeface="+mn-cs"/>
              </a:rPr>
              <a:t> zusammen. </a:t>
            </a:r>
            <a:r>
              <a:rPr lang="de-AT" sz="2600" dirty="0" smtClean="0">
                <a:latin typeface="Verdana"/>
                <a:cs typeface="+mn-cs"/>
              </a:rPr>
              <a:t>Ziel </a:t>
            </a:r>
            <a:r>
              <a:rPr lang="de-AT" sz="2600" dirty="0" smtClean="0">
                <a:latin typeface="Verdana"/>
                <a:cs typeface="+mn-cs"/>
              </a:rPr>
              <a:t>des Vereins Respekt.net ist es, Vorhaben zu fördern, mit denen </a:t>
            </a:r>
            <a:r>
              <a:rPr lang="de-AT" sz="2600" dirty="0" err="1" smtClean="0">
                <a:latin typeface="Verdana"/>
                <a:cs typeface="+mn-cs"/>
              </a:rPr>
              <a:t>BürgerInnen</a:t>
            </a:r>
            <a:r>
              <a:rPr lang="de-AT" sz="2600" dirty="0" smtClean="0">
                <a:latin typeface="Verdana"/>
                <a:cs typeface="+mn-cs"/>
              </a:rPr>
              <a:t> und Organisationen das private, wirtschaftliche und öffentliche Leben voranbringen. 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F3277"/>
              </a:buClr>
              <a:buSzPct val="115000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Verdana" pitchFamily="34" charset="0"/>
              </a:rPr>
              <a:t>Die Smart-Cities-Initiative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>
          <a:xfrm>
            <a:off x="457200" y="1944688"/>
            <a:ext cx="8686800" cy="4525962"/>
          </a:xfrm>
        </p:spPr>
        <p:txBody>
          <a:bodyPr/>
          <a:lstStyle/>
          <a:p>
            <a:r>
              <a:rPr lang="de-AT" dirty="0" smtClean="0">
                <a:latin typeface="Verdana" pitchFamily="34" charset="0"/>
              </a:rPr>
              <a:t>Seit Ende 2010: Entwicklung von Strategien, Technologien und Lösungen, welche Städten und ihren </a:t>
            </a:r>
            <a:r>
              <a:rPr lang="de-AT" dirty="0" err="1" smtClean="0">
                <a:latin typeface="Verdana" pitchFamily="34" charset="0"/>
              </a:rPr>
              <a:t>BewohnerInnen</a:t>
            </a:r>
            <a:r>
              <a:rPr lang="de-AT" dirty="0" smtClean="0">
                <a:latin typeface="Verdana" pitchFamily="34" charset="0"/>
              </a:rPr>
              <a:t> den Übergang zu einer </a:t>
            </a:r>
            <a:r>
              <a:rPr lang="de-AT" dirty="0" smtClean="0">
                <a:latin typeface="Verdana" pitchFamily="34" charset="0"/>
              </a:rPr>
              <a:t>energieeffizienten </a:t>
            </a:r>
            <a:r>
              <a:rPr lang="de-AT" dirty="0" smtClean="0">
                <a:latin typeface="Verdana" pitchFamily="34" charset="0"/>
              </a:rPr>
              <a:t>und </a:t>
            </a:r>
            <a:r>
              <a:rPr lang="de-AT" dirty="0" err="1" smtClean="0">
                <a:latin typeface="Verdana" pitchFamily="34" charset="0"/>
              </a:rPr>
              <a:t>klima</a:t>
            </a:r>
            <a:r>
              <a:rPr lang="de-AT" dirty="0" smtClean="0">
                <a:latin typeface="Verdana" pitchFamily="34" charset="0"/>
              </a:rPr>
              <a:t>-verträglichen Lebensweise ermöglichen. </a:t>
            </a:r>
          </a:p>
          <a:p>
            <a:r>
              <a:rPr lang="de-AT" dirty="0" smtClean="0">
                <a:latin typeface="Verdana" pitchFamily="34" charset="0"/>
              </a:rPr>
              <a:t>Ziele: Erhöhung der individuelle Lebensqualität und </a:t>
            </a:r>
            <a:r>
              <a:rPr lang="de-AT" dirty="0" err="1" smtClean="0">
                <a:latin typeface="Verdana" pitchFamily="34" charset="0"/>
              </a:rPr>
              <a:t>Attraktivierung</a:t>
            </a:r>
            <a:r>
              <a:rPr lang="de-AT" dirty="0" smtClean="0">
                <a:latin typeface="Verdana" pitchFamily="34" charset="0"/>
              </a:rPr>
              <a:t> des Wirtschaftsstandortes Österreich.</a:t>
            </a:r>
          </a:p>
          <a:p>
            <a:r>
              <a:rPr lang="de-AT" dirty="0" smtClean="0">
                <a:latin typeface="Verdana" pitchFamily="34" charset="0"/>
              </a:rPr>
              <a:t>Fokus auf Visionsentwicklung und Unterstützung umfassender städtischer Demonstrations- und Umsetzungsprojekte (Städte als </a:t>
            </a:r>
            <a:r>
              <a:rPr lang="de-AT" dirty="0" err="1" smtClean="0">
                <a:latin typeface="Verdana" pitchFamily="34" charset="0"/>
              </a:rPr>
              <a:t>Testbed</a:t>
            </a:r>
            <a:r>
              <a:rPr lang="de-AT" dirty="0" smtClean="0">
                <a:latin typeface="Verdana" pitchFamily="34" charset="0"/>
              </a:rPr>
              <a:t>)</a:t>
            </a:r>
          </a:p>
        </p:txBody>
      </p:sp>
      <p:sp>
        <p:nvSpPr>
          <p:cNvPr id="15364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2643C7-F83D-485B-A66C-8AF5AEAD6059}" type="datetime1">
              <a:rPr lang="de-AT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20.10.2014</a:t>
            </a:fld>
            <a:r>
              <a:rPr lang="de-AT">
                <a:latin typeface="Verdana" pitchFamily="34" charset="0"/>
              </a:rPr>
              <a:t> / </a:t>
            </a:r>
            <a:r>
              <a:rPr lang="de-DE">
                <a:latin typeface="Verdana" pitchFamily="34" charset="0"/>
              </a:rPr>
              <a:t>Seite </a:t>
            </a:r>
            <a:fld id="{1D37C2A8-7F53-43FA-B851-7ADFE358E7C5}" type="slidenum">
              <a:rPr lang="de-DE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Schwerpunkte 2014</a:t>
            </a:r>
            <a:endParaRPr lang="de-DE" dirty="0" smtClean="0">
              <a:latin typeface="Verdana" pitchFamily="34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457200" y="1784413"/>
            <a:ext cx="8455446" cy="4411671"/>
          </a:xfrm>
        </p:spPr>
        <p:txBody>
          <a:bodyPr/>
          <a:lstStyle/>
          <a:p>
            <a:pPr marL="1049338" lvl="2" indent="-514350">
              <a:buFont typeface="+mj-lt"/>
              <a:buAutoNum type="romanLcPeriod"/>
            </a:pPr>
            <a:r>
              <a:rPr lang="de-DE" sz="2400" dirty="0" smtClean="0">
                <a:latin typeface="Verdana" pitchFamily="34" charset="0"/>
              </a:rPr>
              <a:t>Smarte Modernisierung im sozialen Wohnbau</a:t>
            </a:r>
          </a:p>
          <a:p>
            <a:pPr marL="1049338" lvl="2" indent="-514350">
              <a:buFont typeface="+mj-lt"/>
              <a:buAutoNum type="romanLcPeriod"/>
            </a:pPr>
            <a:r>
              <a:rPr lang="de-DE" sz="2400" dirty="0" smtClean="0">
                <a:latin typeface="Verdana" pitchFamily="34" charset="0"/>
              </a:rPr>
              <a:t>Smarte </a:t>
            </a:r>
            <a:r>
              <a:rPr lang="de-DE" sz="2400" dirty="0" smtClean="0">
                <a:latin typeface="Verdana" pitchFamily="34" charset="0"/>
              </a:rPr>
              <a:t>städtische industrialisierte </a:t>
            </a:r>
            <a:r>
              <a:rPr lang="de-DE" sz="2400" dirty="0" smtClean="0">
                <a:latin typeface="Verdana" pitchFamily="34" charset="0"/>
              </a:rPr>
              <a:t>Regionen</a:t>
            </a:r>
          </a:p>
          <a:p>
            <a:pPr marL="0" lvl="2" indent="0">
              <a:buNone/>
            </a:pPr>
            <a:r>
              <a:rPr lang="de-DE" sz="2400" dirty="0" smtClean="0">
                <a:latin typeface="Verdana" pitchFamily="34" charset="0"/>
              </a:rPr>
              <a:t>Projektvorhaben innerhalb der Schwerpunkte werden als besonders relevant angesehen. </a:t>
            </a:r>
          </a:p>
          <a:p>
            <a:pPr marL="0" lvl="2" indent="0">
              <a:buNone/>
            </a:pPr>
            <a:r>
              <a:rPr lang="de-DE" sz="2400" dirty="0" smtClean="0">
                <a:latin typeface="Verdana" pitchFamily="34" charset="0"/>
              </a:rPr>
              <a:t>Einreichungen in anderen Schwerpunkten innerhalb der Themenbereiche </a:t>
            </a:r>
            <a:r>
              <a:rPr lang="de-DE" sz="2400" dirty="0" smtClean="0">
                <a:latin typeface="Verdana" pitchFamily="34" charset="0"/>
              </a:rPr>
              <a:t>Gebäude, Energienetze, </a:t>
            </a:r>
            <a:r>
              <a:rPr lang="de-DE" sz="2400" dirty="0" err="1" smtClean="0">
                <a:latin typeface="Verdana" pitchFamily="34" charset="0"/>
              </a:rPr>
              <a:t>Ver</a:t>
            </a:r>
            <a:r>
              <a:rPr lang="de-DE" sz="2400" dirty="0" smtClean="0">
                <a:latin typeface="Verdana" pitchFamily="34" charset="0"/>
              </a:rPr>
              <a:t>- und Entsorgung, Mobilität sowie Kommunikation &amp; </a:t>
            </a:r>
            <a:r>
              <a:rPr lang="de-DE" sz="2400" dirty="0" smtClean="0">
                <a:latin typeface="Verdana" pitchFamily="34" charset="0"/>
              </a:rPr>
              <a:t>Information sind weiterhin möglich.</a:t>
            </a:r>
          </a:p>
          <a:p>
            <a:pPr marL="0" lvl="2" indent="0">
              <a:buNone/>
            </a:pPr>
            <a:r>
              <a:rPr lang="de-DE" sz="2400" b="1" dirty="0" smtClean="0">
                <a:latin typeface="Verdana" pitchFamily="34" charset="0"/>
              </a:rPr>
              <a:t>Wesentlich ist jedenfalls die Erfüllung der Programmziele!</a:t>
            </a:r>
            <a:endParaRPr lang="de-DE" sz="2400" b="1" dirty="0" smtClean="0">
              <a:latin typeface="Verdana" pitchFamily="34" charset="0"/>
            </a:endParaRPr>
          </a:p>
        </p:txBody>
      </p:sp>
      <p:sp>
        <p:nvSpPr>
          <p:cNvPr id="16388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8ABC7-F370-4051-B9DD-FD7414DE261B}" type="datetime1">
              <a:rPr lang="de-AT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20.10.2014</a:t>
            </a:fld>
            <a:r>
              <a:rPr lang="de-AT">
                <a:latin typeface="Verdana" pitchFamily="34" charset="0"/>
              </a:rPr>
              <a:t> / </a:t>
            </a:r>
            <a:r>
              <a:rPr lang="de-DE">
                <a:latin typeface="Verdana" pitchFamily="34" charset="0"/>
              </a:rPr>
              <a:t>Seite </a:t>
            </a:r>
            <a:fld id="{BA772FE9-6519-43A5-B01C-2B0F3315C2D1}" type="slidenum">
              <a:rPr lang="de-DE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latin typeface="Verdan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Smarte Modernisierung im sozialen Wohnbau</a:t>
            </a:r>
            <a:endParaRPr lang="de-DE" dirty="0" smtClean="0">
              <a:latin typeface="Verdana" pitchFamily="34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457200" y="2162629"/>
            <a:ext cx="8455446" cy="4033455"/>
          </a:xfrm>
        </p:spPr>
        <p:txBody>
          <a:bodyPr/>
          <a:lstStyle/>
          <a:p>
            <a:pPr marL="266700" lvl="2">
              <a:buClr>
                <a:srgbClr val="0F3277"/>
              </a:buClr>
              <a:buSzPct val="115000"/>
              <a:buFont typeface="Arial" pitchFamily="34" charset="0"/>
              <a:buChar char="•"/>
            </a:pPr>
            <a:r>
              <a:rPr lang="de-DE" dirty="0" smtClean="0">
                <a:latin typeface="Verdana" pitchFamily="34" charset="0"/>
              </a:rPr>
              <a:t>sozialer Wohnbau = </a:t>
            </a:r>
            <a:r>
              <a:rPr lang="de-DE" dirty="0" err="1" smtClean="0">
                <a:latin typeface="Verdana" pitchFamily="34" charset="0"/>
              </a:rPr>
              <a:t>leistbarer</a:t>
            </a:r>
            <a:r>
              <a:rPr lang="de-DE" dirty="0" smtClean="0">
                <a:latin typeface="Verdana" pitchFamily="34" charset="0"/>
              </a:rPr>
              <a:t> Wohnbau</a:t>
            </a:r>
          </a:p>
          <a:p>
            <a:pPr marL="266700" lvl="2">
              <a:buClr>
                <a:srgbClr val="0F3277"/>
              </a:buClr>
              <a:buSzPct val="115000"/>
              <a:buFont typeface="Arial" pitchFamily="34" charset="0"/>
              <a:buChar char="•"/>
            </a:pPr>
            <a:r>
              <a:rPr lang="de-DE" dirty="0" smtClean="0">
                <a:latin typeface="Verdana" pitchFamily="34" charset="0"/>
              </a:rPr>
              <a:t>nicht Gebäude, sondern das Wohnen im Mittelpunkt</a:t>
            </a:r>
          </a:p>
          <a:p>
            <a:pPr marL="266700" lvl="2">
              <a:buClr>
                <a:srgbClr val="0F3277"/>
              </a:buClr>
              <a:buSzPct val="115000"/>
              <a:buFont typeface="Arial" pitchFamily="34" charset="0"/>
              <a:buChar char="•"/>
            </a:pPr>
            <a:r>
              <a:rPr lang="de-DE" dirty="0" smtClean="0">
                <a:latin typeface="Verdana" pitchFamily="34" charset="0"/>
              </a:rPr>
              <a:t>Maßnahmenbündel zur ökosozialen </a:t>
            </a:r>
            <a:r>
              <a:rPr lang="de-DE" dirty="0" smtClean="0">
                <a:latin typeface="Verdana" pitchFamily="34" charset="0"/>
              </a:rPr>
              <a:t>Wohnungsversorgung, an </a:t>
            </a:r>
            <a:r>
              <a:rPr lang="de-DE" dirty="0" smtClean="0">
                <a:latin typeface="Verdana" pitchFamily="34" charset="0"/>
              </a:rPr>
              <a:t>Lebensstile und </a:t>
            </a:r>
            <a:r>
              <a:rPr lang="de-DE" dirty="0" smtClean="0">
                <a:latin typeface="Verdana" pitchFamily="34" charset="0"/>
              </a:rPr>
              <a:t>Standort-</a:t>
            </a:r>
            <a:r>
              <a:rPr lang="de-DE" dirty="0" err="1" smtClean="0">
                <a:latin typeface="Verdana" pitchFamily="34" charset="0"/>
              </a:rPr>
              <a:t>spezifika</a:t>
            </a:r>
            <a:r>
              <a:rPr lang="de-DE" dirty="0" smtClean="0">
                <a:latin typeface="Verdana" pitchFamily="34" charset="0"/>
              </a:rPr>
              <a:t> angepasst, mit bestimmten Bevölkerungs-gruppen </a:t>
            </a:r>
            <a:r>
              <a:rPr lang="de-DE" dirty="0" smtClean="0">
                <a:latin typeface="Verdana" pitchFamily="34" charset="0"/>
              </a:rPr>
              <a:t>im </a:t>
            </a:r>
            <a:r>
              <a:rPr lang="de-DE" dirty="0" smtClean="0">
                <a:latin typeface="Verdana" pitchFamily="34" charset="0"/>
              </a:rPr>
              <a:t>Focus</a:t>
            </a:r>
          </a:p>
          <a:p>
            <a:pPr marL="266700" lvl="2">
              <a:buClr>
                <a:srgbClr val="0F3277"/>
              </a:buClr>
              <a:buSzPct val="115000"/>
              <a:buFont typeface="Arial" pitchFamily="34" charset="0"/>
              <a:buChar char="•"/>
            </a:pPr>
            <a:r>
              <a:rPr lang="de-DE" dirty="0" smtClean="0">
                <a:latin typeface="Verdana" pitchFamily="34" charset="0"/>
              </a:rPr>
              <a:t>Maßnahmen zur Steigerung des Freizeitwertes des Wohnungsumfeldes</a:t>
            </a:r>
          </a:p>
          <a:p>
            <a:pPr marL="266700" lvl="2">
              <a:buClr>
                <a:srgbClr val="0F3277"/>
              </a:buClr>
              <a:buSzPct val="115000"/>
              <a:buFont typeface="Arial" pitchFamily="34" charset="0"/>
              <a:buChar char="•"/>
            </a:pPr>
            <a:r>
              <a:rPr lang="de-DE" dirty="0" smtClean="0">
                <a:latin typeface="Verdana" pitchFamily="34" charset="0"/>
              </a:rPr>
              <a:t>neue Geschäftsmodelle</a:t>
            </a:r>
          </a:p>
          <a:p>
            <a:pPr marL="266700" lvl="2">
              <a:buClr>
                <a:srgbClr val="0F3277"/>
              </a:buClr>
              <a:buSzPct val="115000"/>
              <a:buFont typeface="Arial" pitchFamily="34" charset="0"/>
              <a:buChar char="•"/>
            </a:pPr>
            <a:r>
              <a:rPr lang="de-DE" dirty="0" smtClean="0">
                <a:latin typeface="Verdana" pitchFamily="34" charset="0"/>
              </a:rPr>
              <a:t>b</a:t>
            </a:r>
            <a:r>
              <a:rPr lang="de-DE" dirty="0" smtClean="0">
                <a:latin typeface="Verdana" pitchFamily="34" charset="0"/>
              </a:rPr>
              <a:t>ei Sondierung &amp; Umsetzung -&gt; Programmziele !!!</a:t>
            </a:r>
            <a:endParaRPr lang="de-DE" dirty="0" smtClean="0">
              <a:latin typeface="Verdana" pitchFamily="34" charset="0"/>
            </a:endParaRPr>
          </a:p>
          <a:p>
            <a:pPr marL="0" lvl="2" indent="0">
              <a:buNone/>
            </a:pPr>
            <a:endParaRPr lang="de-DE" sz="2400" dirty="0" smtClean="0">
              <a:latin typeface="Verdana" pitchFamily="34" charset="0"/>
            </a:endParaRPr>
          </a:p>
        </p:txBody>
      </p:sp>
      <p:sp>
        <p:nvSpPr>
          <p:cNvPr id="16388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8ABC7-F370-4051-B9DD-FD7414DE261B}" type="datetime1">
              <a:rPr lang="de-AT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20.10.2014</a:t>
            </a:fld>
            <a:r>
              <a:rPr lang="de-AT">
                <a:latin typeface="Verdana" pitchFamily="34" charset="0"/>
              </a:rPr>
              <a:t> / </a:t>
            </a:r>
            <a:r>
              <a:rPr lang="de-DE">
                <a:latin typeface="Verdana" pitchFamily="34" charset="0"/>
              </a:rPr>
              <a:t>Seite </a:t>
            </a:r>
            <a:fld id="{BA772FE9-6519-43A5-B01C-2B0F3315C2D1}" type="slidenum">
              <a:rPr lang="de-DE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Smarte Industriestandorte in Stadtregionen</a:t>
            </a:r>
            <a:endParaRPr lang="de-DE" dirty="0" smtClean="0">
              <a:latin typeface="Verdana" pitchFamily="34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457200" y="2162629"/>
            <a:ext cx="8455446" cy="4033455"/>
          </a:xfrm>
        </p:spPr>
        <p:txBody>
          <a:bodyPr/>
          <a:lstStyle/>
          <a:p>
            <a:pPr marL="266700" lvl="2">
              <a:buClr>
                <a:srgbClr val="0F3277"/>
              </a:buClr>
              <a:buSzPct val="115000"/>
              <a:buFont typeface="Arial" pitchFamily="34" charset="0"/>
              <a:buChar char="•"/>
            </a:pPr>
            <a:r>
              <a:rPr lang="de-DE" dirty="0" err="1" smtClean="0">
                <a:latin typeface="Verdana" pitchFamily="34" charset="0"/>
              </a:rPr>
              <a:t>v</a:t>
            </a:r>
            <a:r>
              <a:rPr lang="de-DE" dirty="0" err="1" smtClean="0">
                <a:latin typeface="Verdana" pitchFamily="34" charset="0"/>
              </a:rPr>
              <a:t>a</a:t>
            </a:r>
            <a:r>
              <a:rPr lang="de-DE" dirty="0" smtClean="0">
                <a:latin typeface="Verdana" pitchFamily="34" charset="0"/>
              </a:rPr>
              <a:t>. Zielgruppe der Industriestandorte</a:t>
            </a:r>
          </a:p>
          <a:p>
            <a:pPr marL="266700" lvl="2">
              <a:buClr>
                <a:srgbClr val="0F3277"/>
              </a:buClr>
              <a:buSzPct val="115000"/>
              <a:buFont typeface="Arial" pitchFamily="34" charset="0"/>
              <a:buChar char="•"/>
            </a:pPr>
            <a:r>
              <a:rPr lang="de-DE" dirty="0" smtClean="0">
                <a:latin typeface="Verdana" pitchFamily="34" charset="0"/>
              </a:rPr>
              <a:t>Szenarien entwickeln und analysieren, wie das bestehende Energiesystem clever optimiert werden kann, Ergebnis: ganzheitliche, sektorenübergreifende Szenarien;</a:t>
            </a:r>
          </a:p>
          <a:p>
            <a:pPr marL="266700" lvl="2">
              <a:buClr>
                <a:srgbClr val="0F3277"/>
              </a:buClr>
              <a:buSzPct val="115000"/>
              <a:buFont typeface="Arial" pitchFamily="34" charset="0"/>
              <a:buChar char="•"/>
            </a:pPr>
            <a:r>
              <a:rPr lang="de-DE" dirty="0" smtClean="0">
                <a:latin typeface="Verdana" pitchFamily="34" charset="0"/>
              </a:rPr>
              <a:t>Akteure einbinden, Trends ansässiger Industriesparten, Erhebung Ist-Daten Energieverbrauch / Abwärme- und Abfall-/Abwasserströme</a:t>
            </a:r>
          </a:p>
          <a:p>
            <a:pPr marL="266700" lvl="2">
              <a:buClr>
                <a:srgbClr val="0F3277"/>
              </a:buClr>
              <a:buSzPct val="115000"/>
              <a:buFont typeface="Arial" pitchFamily="34" charset="0"/>
              <a:buChar char="•"/>
            </a:pPr>
            <a:r>
              <a:rPr lang="de-DE" dirty="0" smtClean="0">
                <a:latin typeface="Verdana" pitchFamily="34" charset="0"/>
              </a:rPr>
              <a:t>Sondierung -&gt; Programmziele &amp; Ausrichtung auf nachfolgende Umsetzung.</a:t>
            </a:r>
            <a:endParaRPr lang="de-DE" dirty="0" smtClean="0">
              <a:latin typeface="Verdana" pitchFamily="34" charset="0"/>
            </a:endParaRPr>
          </a:p>
          <a:p>
            <a:pPr marL="0" lvl="2" indent="0">
              <a:buNone/>
            </a:pPr>
            <a:endParaRPr lang="de-DE" sz="2400" dirty="0" smtClean="0">
              <a:latin typeface="Verdana" pitchFamily="34" charset="0"/>
            </a:endParaRPr>
          </a:p>
        </p:txBody>
      </p:sp>
      <p:sp>
        <p:nvSpPr>
          <p:cNvPr id="16388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8ABC7-F370-4051-B9DD-FD7414DE261B}" type="datetime1">
              <a:rPr lang="de-AT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20.10.2014</a:t>
            </a:fld>
            <a:r>
              <a:rPr lang="de-AT">
                <a:latin typeface="Verdana" pitchFamily="34" charset="0"/>
              </a:rPr>
              <a:t> / </a:t>
            </a:r>
            <a:r>
              <a:rPr lang="de-DE">
                <a:latin typeface="Verdana" pitchFamily="34" charset="0"/>
              </a:rPr>
              <a:t>Seite </a:t>
            </a:r>
            <a:fld id="{BA772FE9-6519-43A5-B01C-2B0F3315C2D1}" type="slidenum">
              <a:rPr lang="de-DE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Ausschreibungsschwerpunkte</a:t>
            </a:r>
            <a:endParaRPr lang="de-DE" dirty="0" smtClean="0">
              <a:latin typeface="Verdana" pitchFamily="34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225700" y="1805659"/>
            <a:ext cx="8918300" cy="4390425"/>
          </a:xfrm>
        </p:spPr>
        <p:txBody>
          <a:bodyPr/>
          <a:lstStyle/>
          <a:p>
            <a:pPr marL="611188" lvl="1" indent="-342900">
              <a:buClr>
                <a:srgbClr val="0F3277"/>
              </a:buClr>
              <a:buFont typeface="Arial" pitchFamily="34" charset="0"/>
              <a:buChar char="•"/>
            </a:pPr>
            <a:r>
              <a:rPr lang="de-DE" dirty="0" smtClean="0">
                <a:solidFill>
                  <a:srgbClr val="0F3277"/>
                </a:solidFill>
                <a:latin typeface="Verdana" pitchFamily="34" charset="0"/>
              </a:rPr>
              <a:t>Smart-City-Einstiegsprojekte</a:t>
            </a:r>
          </a:p>
          <a:p>
            <a:pPr marL="611188" lvl="1" indent="-342900">
              <a:buClr>
                <a:srgbClr val="0F3277"/>
              </a:buClr>
              <a:buNone/>
            </a:pPr>
            <a:r>
              <a:rPr lang="de-DE" sz="1600" dirty="0" smtClean="0">
                <a:latin typeface="Verdana" pitchFamily="34" charset="0"/>
              </a:rPr>
              <a:t>	</a:t>
            </a:r>
            <a:r>
              <a:rPr lang="de-DE" sz="1800" dirty="0" smtClean="0">
                <a:latin typeface="Verdana" pitchFamily="34" charset="0"/>
              </a:rPr>
              <a:t>Diese dienen in erster Linie dazu, Vorarbeiten für nachfolgende Smart-City-Demoprojekte im Rahmen der Smart-Cities-Initiative des Klima- und Energiefonds zu leisten.</a:t>
            </a:r>
          </a:p>
          <a:p>
            <a:pPr marL="611188" lvl="1" indent="-342900">
              <a:buClr>
                <a:srgbClr val="0F3277"/>
              </a:buClr>
              <a:buNone/>
            </a:pPr>
            <a:r>
              <a:rPr lang="de-DE" sz="1800" dirty="0" smtClean="0">
                <a:latin typeface="Verdana" pitchFamily="34" charset="0"/>
              </a:rPr>
              <a:t>	Die maximale Förderung für Smart-City-Einstiegsprojekte beträgt 200.000 €</a:t>
            </a:r>
          </a:p>
          <a:p>
            <a:pPr marL="611188" lvl="1" indent="-342900">
              <a:buClr>
                <a:srgbClr val="0F3277"/>
              </a:buClr>
              <a:buFont typeface="Arial" pitchFamily="34" charset="0"/>
              <a:buChar char="•"/>
            </a:pPr>
            <a:r>
              <a:rPr lang="de-DE" dirty="0" smtClean="0">
                <a:solidFill>
                  <a:srgbClr val="0F3277"/>
                </a:solidFill>
                <a:latin typeface="Verdana" pitchFamily="34" charset="0"/>
              </a:rPr>
              <a:t>Smart-City-Demoprojekte:</a:t>
            </a:r>
          </a:p>
          <a:p>
            <a:pPr marL="611188" lvl="1" indent="-342900">
              <a:buClr>
                <a:srgbClr val="0F3277"/>
              </a:buClr>
              <a:buNone/>
            </a:pPr>
            <a:r>
              <a:rPr lang="de-DE" sz="1600" dirty="0" smtClean="0">
                <a:latin typeface="Verdana" pitchFamily="34" charset="0"/>
              </a:rPr>
              <a:t>	</a:t>
            </a:r>
            <a:r>
              <a:rPr lang="de-DE" sz="1800" dirty="0" smtClean="0">
                <a:latin typeface="Verdana" pitchFamily="34" charset="0"/>
              </a:rPr>
              <a:t>Es sollen sichtbare Umsetzungsmaßnahmen in urbanen Räumen entstehen, die bestehende bzw. bereits weitgehend ausgereifte (Einzel-)Technologien und Methoden, (Einzel-)Systeme sowie (Teil-)Prozesse zu </a:t>
            </a:r>
            <a:r>
              <a:rPr lang="de-DE" sz="1800" b="1" dirty="0" smtClean="0">
                <a:latin typeface="Verdana" pitchFamily="34" charset="0"/>
              </a:rPr>
              <a:t>interagierenden Gesamtlösungen integrieren</a:t>
            </a:r>
            <a:r>
              <a:rPr lang="de-DE" sz="1800" dirty="0" smtClean="0">
                <a:latin typeface="Verdana" pitchFamily="34" charset="0"/>
              </a:rPr>
              <a:t>. </a:t>
            </a:r>
            <a:r>
              <a:rPr lang="de-DE" sz="1800" dirty="0" smtClean="0">
                <a:latin typeface="Verdana" pitchFamily="34" charset="0"/>
              </a:rPr>
              <a:t/>
            </a:r>
            <a:br>
              <a:rPr lang="de-DE" sz="18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Diese </a:t>
            </a:r>
            <a:r>
              <a:rPr lang="de-DE" sz="1800" dirty="0" smtClean="0">
                <a:latin typeface="Verdana" pitchFamily="34" charset="0"/>
              </a:rPr>
              <a:t>sollen </a:t>
            </a:r>
            <a:r>
              <a:rPr lang="de-DE" sz="1800" b="1" dirty="0" smtClean="0">
                <a:latin typeface="Verdana" pitchFamily="34" charset="0"/>
              </a:rPr>
              <a:t>im städtischen Umfeld erprobt, beobachtet </a:t>
            </a:r>
            <a:r>
              <a:rPr lang="de-DE" sz="1800" dirty="0" smtClean="0">
                <a:latin typeface="Verdana" pitchFamily="34" charset="0"/>
              </a:rPr>
              <a:t>und anhand von Zielindikatoren </a:t>
            </a:r>
            <a:r>
              <a:rPr lang="de-DE" sz="1800" b="1" dirty="0" smtClean="0">
                <a:latin typeface="Verdana" pitchFamily="34" charset="0"/>
              </a:rPr>
              <a:t>evaluiert</a:t>
            </a:r>
            <a:r>
              <a:rPr lang="de-DE" sz="1800" dirty="0" smtClean="0">
                <a:latin typeface="Verdana" pitchFamily="34" charset="0"/>
              </a:rPr>
              <a:t> werden. </a:t>
            </a:r>
          </a:p>
          <a:p>
            <a:pPr marL="877888" lvl="2" indent="-342900"/>
            <a:endParaRPr lang="de-DE" dirty="0" smtClean="0">
              <a:latin typeface="Verdana" pitchFamily="34" charset="0"/>
            </a:endParaRPr>
          </a:p>
          <a:p>
            <a:pPr marL="342900" indent="-342900"/>
            <a:endParaRPr lang="de-DE" dirty="0" smtClean="0">
              <a:latin typeface="Verdana" pitchFamily="34" charset="0"/>
            </a:endParaRPr>
          </a:p>
          <a:p>
            <a:pPr>
              <a:buFont typeface="Arial" pitchFamily="34" charset="0"/>
              <a:buNone/>
            </a:pPr>
            <a:endParaRPr lang="de-AT" sz="1800" dirty="0" smtClean="0">
              <a:latin typeface="Verdana" pitchFamily="34" charset="0"/>
            </a:endParaRPr>
          </a:p>
        </p:txBody>
      </p:sp>
      <p:sp>
        <p:nvSpPr>
          <p:cNvPr id="16388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8ABC7-F370-4051-B9DD-FD7414DE261B}" type="datetime1">
              <a:rPr lang="de-AT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20.10.2014</a:t>
            </a:fld>
            <a:r>
              <a:rPr lang="de-AT">
                <a:latin typeface="Verdana" pitchFamily="34" charset="0"/>
              </a:rPr>
              <a:t> / </a:t>
            </a:r>
            <a:r>
              <a:rPr lang="de-DE">
                <a:latin typeface="Verdana" pitchFamily="34" charset="0"/>
              </a:rPr>
              <a:t>Seite </a:t>
            </a:r>
            <a:fld id="{BA772FE9-6519-43A5-B01C-2B0F3315C2D1}" type="slidenum">
              <a:rPr lang="de-DE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latin typeface="Verdan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Budget &amp; Einreichfristen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457200" y="1944688"/>
            <a:ext cx="8229600" cy="4525962"/>
          </a:xfrm>
          <a:noFill/>
        </p:spPr>
        <p:txBody>
          <a:bodyPr/>
          <a:lstStyle/>
          <a:p>
            <a:r>
              <a:rPr lang="de-DE" sz="2000" b="1" dirty="0" smtClean="0">
                <a:solidFill>
                  <a:srgbClr val="0F3277"/>
                </a:solidFill>
                <a:latin typeface="Verdana" pitchFamily="34" charset="0"/>
              </a:rPr>
              <a:t>Budget</a:t>
            </a:r>
          </a:p>
          <a:p>
            <a:r>
              <a:rPr lang="de-DE" sz="2000" dirty="0" smtClean="0">
                <a:latin typeface="Verdana" pitchFamily="34" charset="0"/>
              </a:rPr>
              <a:t>Für </a:t>
            </a:r>
            <a:r>
              <a:rPr lang="de-DE" sz="2000" dirty="0" smtClean="0">
                <a:latin typeface="Verdana" pitchFamily="34" charset="0"/>
              </a:rPr>
              <a:t>beide Ausschreibungsschwerpunkte </a:t>
            </a:r>
            <a:r>
              <a:rPr lang="de-DE" sz="2000" dirty="0" smtClean="0">
                <a:latin typeface="Verdana" pitchFamily="34" charset="0"/>
              </a:rPr>
              <a:t>stehen in Summe </a:t>
            </a: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2000" b="1" dirty="0" smtClean="0">
                <a:latin typeface="Verdana" pitchFamily="34" charset="0"/>
              </a:rPr>
              <a:t>5,5 </a:t>
            </a:r>
            <a:r>
              <a:rPr lang="de-DE" sz="2000" b="1" dirty="0" smtClean="0">
                <a:latin typeface="Verdana" pitchFamily="34" charset="0"/>
              </a:rPr>
              <a:t>Mio. Euro </a:t>
            </a:r>
            <a:r>
              <a:rPr lang="de-DE" sz="2000" dirty="0" smtClean="0">
                <a:latin typeface="Verdana" pitchFamily="34" charset="0"/>
              </a:rPr>
              <a:t>zur Verfügung.</a:t>
            </a:r>
          </a:p>
          <a:p>
            <a:endParaRPr lang="de-AT" b="1" dirty="0" smtClean="0">
              <a:solidFill>
                <a:srgbClr val="0F3277"/>
              </a:solidFill>
              <a:latin typeface="Verdana" pitchFamily="34" charset="0"/>
            </a:endParaRPr>
          </a:p>
          <a:p>
            <a:r>
              <a:rPr lang="de-AT" sz="2000" b="1" dirty="0" smtClean="0">
                <a:solidFill>
                  <a:srgbClr val="0F3277"/>
                </a:solidFill>
                <a:latin typeface="Verdana" pitchFamily="34" charset="0"/>
              </a:rPr>
              <a:t>Achtung – gestaffelte </a:t>
            </a:r>
            <a:r>
              <a:rPr lang="de-AT" sz="2000" b="1" dirty="0" smtClean="0">
                <a:solidFill>
                  <a:srgbClr val="0F3277"/>
                </a:solidFill>
                <a:latin typeface="Verdana" pitchFamily="34" charset="0"/>
              </a:rPr>
              <a:t>Einreichfristen !</a:t>
            </a:r>
            <a:endParaRPr lang="de-AT" sz="2000" b="1" dirty="0" smtClean="0">
              <a:solidFill>
                <a:srgbClr val="0F3277"/>
              </a:solidFill>
              <a:latin typeface="Verdana" pitchFamily="34" charset="0"/>
            </a:endParaRPr>
          </a:p>
          <a:p>
            <a:r>
              <a:rPr lang="de-AT" sz="2000" dirty="0" smtClean="0">
                <a:latin typeface="Verdana" pitchFamily="34" charset="0"/>
              </a:rPr>
              <a:t>Die Einreichfrist für Smart-City-Einstiegsprojekte endet am </a:t>
            </a:r>
            <a:r>
              <a:rPr lang="de-AT" sz="2000" b="1" dirty="0" smtClean="0">
                <a:latin typeface="Verdana" pitchFamily="34" charset="0"/>
              </a:rPr>
              <a:t>29.01.2015</a:t>
            </a:r>
            <a:r>
              <a:rPr lang="de-AT" sz="2000" dirty="0" smtClean="0">
                <a:latin typeface="Verdana" pitchFamily="34" charset="0"/>
              </a:rPr>
              <a:t> (12:00 Uhr), Einreichungen von Smart-City-Demoprojekten sind bis </a:t>
            </a:r>
            <a:r>
              <a:rPr lang="de-AT" sz="2000" b="1" dirty="0" smtClean="0">
                <a:latin typeface="Verdana" pitchFamily="34" charset="0"/>
              </a:rPr>
              <a:t>25.03.2015</a:t>
            </a:r>
            <a:r>
              <a:rPr lang="de-AT" sz="2000" dirty="0" smtClean="0">
                <a:latin typeface="Verdana" pitchFamily="34" charset="0"/>
              </a:rPr>
              <a:t> (12:00 Uhr) möglich.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Zielgruppe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457200" y="1817363"/>
            <a:ext cx="8686800" cy="45259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1800" dirty="0" smtClean="0"/>
              <a:t>   Länder, Städte, Gemeinden</a:t>
            </a:r>
          </a:p>
          <a:p>
            <a:pPr>
              <a:buFont typeface="Arial" pitchFamily="34" charset="0"/>
              <a:buChar char="•"/>
            </a:pPr>
            <a:r>
              <a:rPr lang="de-DE" sz="1800" dirty="0" smtClean="0"/>
              <a:t>   Unternehmen (von Industrie/Großbetrieben bis KMU),  </a:t>
            </a:r>
            <a:br>
              <a:rPr lang="de-DE" sz="1800" dirty="0" smtClean="0"/>
            </a:br>
            <a:r>
              <a:rPr lang="de-DE" sz="1800" dirty="0" smtClean="0"/>
              <a:t>     insbesondere</a:t>
            </a:r>
          </a:p>
          <a:p>
            <a:pPr lvl="2">
              <a:buFont typeface="Symbol" pitchFamily="18" charset="2"/>
              <a:buChar char="-"/>
            </a:pPr>
            <a:r>
              <a:rPr lang="de-DE" sz="1800" dirty="0" smtClean="0"/>
              <a:t>Energieversorgungsunternehmen, Energiedienstleister</a:t>
            </a:r>
          </a:p>
          <a:p>
            <a:pPr lvl="2">
              <a:buFont typeface="Symbol" pitchFamily="18" charset="2"/>
              <a:buChar char="-"/>
            </a:pPr>
            <a:r>
              <a:rPr lang="de-DE" sz="1800" dirty="0" smtClean="0"/>
              <a:t>Bauträger, ImmobilienentwicklerInnen, </a:t>
            </a:r>
            <a:r>
              <a:rPr lang="de-DE" sz="1800" dirty="0" err="1" smtClean="0"/>
              <a:t>InvestorInnen</a:t>
            </a:r>
            <a:endParaRPr lang="de-DE" sz="1800" dirty="0" smtClean="0"/>
          </a:p>
          <a:p>
            <a:pPr lvl="2">
              <a:buFont typeface="Symbol" pitchFamily="18" charset="2"/>
              <a:buChar char="-"/>
            </a:pPr>
            <a:r>
              <a:rPr lang="de-DE" sz="1800" dirty="0" err="1" smtClean="0"/>
              <a:t>InfrastrukturbetreiberInnen</a:t>
            </a:r>
            <a:r>
              <a:rPr lang="de-DE" sz="1800" dirty="0" smtClean="0"/>
              <a:t> (z. B. aus den Bereichen Gebäudemanagement, Energienetze, kommunale Versorgungs- und Entsorgungssysteme, Kommunikations- und Informationssysteme, Mobilität etc.)</a:t>
            </a:r>
          </a:p>
          <a:p>
            <a:pPr lvl="2">
              <a:buFont typeface="Symbol" pitchFamily="18" charset="2"/>
              <a:buChar char="-"/>
            </a:pPr>
            <a:r>
              <a:rPr lang="de-DE" sz="1800" dirty="0" smtClean="0"/>
              <a:t>Akteure aus der Raum- und Verkehrsplanung</a:t>
            </a:r>
          </a:p>
          <a:p>
            <a:pPr>
              <a:buFont typeface="Arial" pitchFamily="34" charset="0"/>
              <a:buChar char="•"/>
            </a:pPr>
            <a:r>
              <a:rPr lang="de-DE" sz="1800" dirty="0" smtClean="0"/>
              <a:t>   Forschungseinrichtung(en)</a:t>
            </a:r>
          </a:p>
          <a:p>
            <a:pPr>
              <a:buFont typeface="Arial" pitchFamily="34" charset="0"/>
              <a:buChar char="•"/>
            </a:pPr>
            <a:r>
              <a:rPr lang="de-DE" sz="1800" dirty="0" smtClean="0"/>
              <a:t>   </a:t>
            </a:r>
            <a:r>
              <a:rPr lang="de-DE" sz="1800" dirty="0" err="1" smtClean="0"/>
              <a:t>VerbraucherInnen</a:t>
            </a:r>
            <a:r>
              <a:rPr lang="de-DE" sz="1800" dirty="0" smtClean="0"/>
              <a:t> (z. B. Gewerbebetriebe, Testhaushalte etc.)</a:t>
            </a:r>
          </a:p>
          <a:p>
            <a:pPr>
              <a:buFont typeface="Arial" pitchFamily="34" charset="0"/>
              <a:buChar char="•"/>
            </a:pPr>
            <a:r>
              <a:rPr lang="de-DE" sz="1800" dirty="0" smtClean="0"/>
              <a:t>   BürgervertreterInnen, NGOs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57200" y="969963"/>
            <a:ext cx="8229600" cy="1224755"/>
          </a:xfrm>
        </p:spPr>
        <p:txBody>
          <a:bodyPr/>
          <a:lstStyle/>
          <a:p>
            <a:r>
              <a:rPr lang="de-DE" dirty="0" smtClean="0">
                <a:latin typeface="Verdana" pitchFamily="34" charset="0"/>
              </a:rPr>
              <a:t>Strategieprozess „</a:t>
            </a:r>
            <a:r>
              <a:rPr lang="de-AT" sz="3600" dirty="0" smtClean="0"/>
              <a:t>Energiewende </a:t>
            </a:r>
            <a:r>
              <a:rPr lang="de-AT" sz="3600" dirty="0" smtClean="0"/>
              <a:t>sozial &amp; innovativ </a:t>
            </a:r>
            <a:r>
              <a:rPr lang="de-AT" sz="3600" dirty="0" smtClean="0"/>
              <a:t>gestalten“</a:t>
            </a:r>
            <a:r>
              <a:rPr lang="de-AT" sz="3600" dirty="0" smtClean="0"/>
              <a:t/>
            </a:r>
            <a:br>
              <a:rPr lang="de-AT" sz="3600" dirty="0" smtClean="0"/>
            </a:br>
            <a:endParaRPr lang="de-DE" dirty="0" smtClean="0">
              <a:latin typeface="Verdana" pitchFamily="34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457200" y="2194718"/>
            <a:ext cx="8455446" cy="4170910"/>
          </a:xfrm>
        </p:spPr>
        <p:txBody>
          <a:bodyPr/>
          <a:lstStyle/>
          <a:p>
            <a:r>
              <a:rPr lang="de-AT" sz="2400" dirty="0" smtClean="0"/>
              <a:t>Ziel: nachhaltige, </a:t>
            </a:r>
            <a:r>
              <a:rPr lang="de-AT" sz="2400" dirty="0" err="1" smtClean="0"/>
              <a:t>leistbare</a:t>
            </a:r>
            <a:r>
              <a:rPr lang="de-AT" sz="2400" dirty="0" smtClean="0"/>
              <a:t>, klimaneutrale und wirtschaftsfähige Gestaltung des Energie- und Mobilitätssystems</a:t>
            </a:r>
            <a:endParaRPr lang="de-AT" sz="2400" dirty="0" smtClean="0"/>
          </a:p>
          <a:p>
            <a:r>
              <a:rPr lang="de-AT" sz="2400" dirty="0" smtClean="0"/>
              <a:t>Betrifft auch städtische Transformationsprozesse: Wie kann die Energiezukunft innovativ, nachhaltig UND sozial gestaltet werden und so Energiearmut vorgebeugt werden ? – Ziel des Strategieprozesses;</a:t>
            </a:r>
          </a:p>
          <a:p>
            <a:r>
              <a:rPr lang="de-AT" sz="2400" dirty="0" err="1" smtClean="0"/>
              <a:t>Stakeholder</a:t>
            </a:r>
            <a:r>
              <a:rPr lang="de-AT" sz="2400" dirty="0" smtClean="0"/>
              <a:t> &amp; Konsortien miteinander vernetzen, um neue, innovative Pilotprojekte zu entwickeln und Richtung Umsetzung zu bringen;</a:t>
            </a:r>
            <a:endParaRPr lang="de-AT" sz="2400" dirty="0" smtClean="0"/>
          </a:p>
          <a:p>
            <a:pPr marL="877888" lvl="2" indent="-342900">
              <a:buNone/>
            </a:pPr>
            <a:endParaRPr lang="de-DE" sz="1750" dirty="0" smtClean="0">
              <a:latin typeface="Verdana" pitchFamily="34" charset="0"/>
            </a:endParaRPr>
          </a:p>
        </p:txBody>
      </p:sp>
      <p:sp>
        <p:nvSpPr>
          <p:cNvPr id="16388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8ABC7-F370-4051-B9DD-FD7414DE261B}" type="datetime1">
              <a:rPr lang="de-AT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20.10.2014</a:t>
            </a:fld>
            <a:r>
              <a:rPr lang="de-AT">
                <a:latin typeface="Verdana" pitchFamily="34" charset="0"/>
              </a:rPr>
              <a:t> / </a:t>
            </a:r>
            <a:r>
              <a:rPr lang="de-DE">
                <a:latin typeface="Verdana" pitchFamily="34" charset="0"/>
              </a:rPr>
              <a:t>Seite </a:t>
            </a:r>
            <a:fld id="{BA772FE9-6519-43A5-B01C-2B0F3315C2D1}" type="slidenum">
              <a:rPr lang="de-DE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un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Bildschirmpräsentation (4:3)</PresentationFormat>
  <Paragraphs>85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Grunddesign</vt:lpstr>
      <vt:lpstr>Smart Cities Demo</vt:lpstr>
      <vt:lpstr>Die Smart-Cities-Initiative</vt:lpstr>
      <vt:lpstr>Schwerpunkte 2014</vt:lpstr>
      <vt:lpstr>Smarte Modernisierung im sozialen Wohnbau</vt:lpstr>
      <vt:lpstr>Smarte Industriestandorte in Stadtregionen</vt:lpstr>
      <vt:lpstr>Ausschreibungsschwerpunkte</vt:lpstr>
      <vt:lpstr>Budget &amp; Einreichfristen</vt:lpstr>
      <vt:lpstr>Zielgruppe</vt:lpstr>
      <vt:lpstr>Strategieprozess „Energiewende sozial &amp; innovativ gestalten“ </vt:lpstr>
      <vt:lpstr>Innovationen als Teil des sozialen Wandels</vt:lpstr>
      <vt:lpstr>Soziale Innovation</vt:lpstr>
      <vt:lpstr>Weitere Informationen</vt:lpstr>
      <vt:lpstr>Weitere Informationen</vt:lpstr>
      <vt:lpstr>Beispiele – Respekt.net</vt:lpstr>
    </vt:vector>
  </TitlesOfParts>
  <Company>ZS communication + art GmbH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Tyrner</dc:creator>
  <cp:lastModifiedBy>daniela</cp:lastModifiedBy>
  <cp:revision>84</cp:revision>
  <dcterms:created xsi:type="dcterms:W3CDTF">2012-04-16T14:28:17Z</dcterms:created>
  <dcterms:modified xsi:type="dcterms:W3CDTF">2014-10-20T12:54:45Z</dcterms:modified>
</cp:coreProperties>
</file>