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10"/>
  </p:notesMasterIdLst>
  <p:handoutMasterIdLst>
    <p:handoutMasterId r:id="rId11"/>
  </p:handoutMasterIdLst>
  <p:sldIdLst>
    <p:sldId id="256" r:id="rId2"/>
    <p:sldId id="259" r:id="rId3"/>
    <p:sldId id="265" r:id="rId4"/>
    <p:sldId id="262" r:id="rId5"/>
    <p:sldId id="264" r:id="rId6"/>
    <p:sldId id="263" r:id="rId7"/>
    <p:sldId id="260" r:id="rId8"/>
    <p:sldId id="258" r:id="rId9"/>
  </p:sldIdLst>
  <p:sldSz cx="9144000" cy="5143500" type="screen16x9"/>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8">
          <p15:clr>
            <a:srgbClr val="A4A3A4"/>
          </p15:clr>
        </p15:guide>
        <p15:guide id="2" orient="horz" pos="2902">
          <p15:clr>
            <a:srgbClr val="A4A3A4"/>
          </p15:clr>
        </p15:guide>
        <p15:guide id="3" pos="345">
          <p15:clr>
            <a:srgbClr val="A4A3A4"/>
          </p15:clr>
        </p15:guide>
        <p15:guide id="4" pos="536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FF3"/>
    <a:srgbClr val="E63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7B26C5-4107-4FEC-AEDC-1716B250A1EF}">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818" autoAdjust="0"/>
  </p:normalViewPr>
  <p:slideViewPr>
    <p:cSldViewPr snapToGrid="0" snapToObjects="1">
      <p:cViewPr varScale="1">
        <p:scale>
          <a:sx n="136" d="100"/>
          <a:sy n="136" d="100"/>
        </p:scale>
        <p:origin x="120" y="306"/>
      </p:cViewPr>
      <p:guideLst>
        <p:guide orient="horz" pos="668"/>
        <p:guide orient="horz" pos="2902"/>
        <p:guide pos="345"/>
        <p:guide pos="5366"/>
      </p:guideLst>
    </p:cSldViewPr>
  </p:slideViewPr>
  <p:outlineViewPr>
    <p:cViewPr>
      <p:scale>
        <a:sx n="33" d="100"/>
        <a:sy n="33" d="100"/>
      </p:scale>
      <p:origin x="36" y="487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45" d="100"/>
          <a:sy n="45" d="100"/>
        </p:scale>
        <p:origin x="2844" y="34"/>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sz="quarter" idx="1"/>
          </p:nvPr>
        </p:nvSpPr>
        <p:spPr>
          <a:xfrm>
            <a:off x="3779151" y="9430306"/>
            <a:ext cx="2889938" cy="496332"/>
          </a:xfrm>
          <a:prstGeom prst="rect">
            <a:avLst/>
          </a:prstGeom>
        </p:spPr>
        <p:txBody>
          <a:bodyPr vert="horz" lIns="91440" tIns="45720" rIns="91440" bIns="45720" rtlCol="0" anchor="b" anchorCtr="0"/>
          <a:lstStyle>
            <a:lvl1pPr algn="r">
              <a:defRPr sz="1200"/>
            </a:lvl1pPr>
          </a:lstStyle>
          <a:p>
            <a:fld id="{A4F87B00-D7D7-4E73-88E5-5DF5797B2681}" type="datetimeFigureOut">
              <a:rPr lang="de-AT" smtClean="0"/>
              <a:t>17.10.2019</a:t>
            </a:fld>
            <a:endParaRPr lang="de-AT" dirty="0"/>
          </a:p>
        </p:txBody>
      </p:sp>
      <p:sp>
        <p:nvSpPr>
          <p:cNvPr id="4" name="Fußzeilenplatzhalt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de-AT" dirty="0"/>
          </a:p>
        </p:txBody>
      </p:sp>
      <p:sp>
        <p:nvSpPr>
          <p:cNvPr id="6" name="Foliennummernplatzhalter 5"/>
          <p:cNvSpPr>
            <a:spLocks noGrp="1"/>
          </p:cNvSpPr>
          <p:nvPr>
            <p:ph type="sldNum" sz="quarter" idx="3"/>
          </p:nvPr>
        </p:nvSpPr>
        <p:spPr>
          <a:xfrm>
            <a:off x="2889938" y="9428583"/>
            <a:ext cx="887669" cy="496332"/>
          </a:xfrm>
          <a:prstGeom prst="rect">
            <a:avLst/>
          </a:prstGeom>
        </p:spPr>
        <p:txBody>
          <a:bodyPr vert="horz" lIns="91440" tIns="45720" rIns="91440" bIns="45720" rtlCol="0" anchor="b"/>
          <a:lstStyle>
            <a:lvl1pPr algn="r">
              <a:defRPr sz="1200"/>
            </a:lvl1pPr>
          </a:lstStyle>
          <a:p>
            <a:pPr algn="ctr"/>
            <a:fld id="{1BCACBB0-6C6B-4B3E-B6E6-54B62284C21B}" type="slidenum">
              <a:rPr lang="de-AT" smtClean="0"/>
              <a:pPr algn="ctr"/>
              <a:t>‹Nr.›</a:t>
            </a:fld>
            <a:endParaRPr lang="de-AT" dirty="0"/>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165925" y="378994"/>
            <a:ext cx="1345719" cy="332525"/>
          </a:xfrm>
          <a:prstGeom prst="rect">
            <a:avLst/>
          </a:prstGeom>
          <a:noFill/>
          <a:ln>
            <a:noFill/>
          </a:ln>
        </p:spPr>
      </p:pic>
    </p:spTree>
    <p:extLst>
      <p:ext uri="{BB962C8B-B14F-4D97-AF65-F5344CB8AC3E}">
        <p14:creationId xmlns:p14="http://schemas.microsoft.com/office/powerpoint/2010/main" val="1483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779151" y="9428582"/>
            <a:ext cx="2889938" cy="496332"/>
          </a:xfrm>
          <a:prstGeom prst="rect">
            <a:avLst/>
          </a:prstGeom>
        </p:spPr>
        <p:txBody>
          <a:bodyPr vert="horz" lIns="91440" tIns="45720" rIns="91440" bIns="45720" rtlCol="0" anchor="b" anchorCtr="0"/>
          <a:lstStyle>
            <a:lvl1pPr algn="r">
              <a:defRPr sz="1200"/>
            </a:lvl1pPr>
          </a:lstStyle>
          <a:p>
            <a:fld id="{64F923B6-97FF-4AF0-A17D-1758840DBBE2}" type="datetimeFigureOut">
              <a:rPr lang="de-AT" smtClean="0"/>
              <a:t>17.10.2019</a:t>
            </a:fld>
            <a:endParaRPr lang="de-AT"/>
          </a:p>
        </p:txBody>
      </p:sp>
      <p:sp>
        <p:nvSpPr>
          <p:cNvPr id="4" name="Folienbildplatzhalter 3"/>
          <p:cNvSpPr>
            <a:spLocks noGrp="1" noRot="1" noChangeAspect="1"/>
          </p:cNvSpPr>
          <p:nvPr>
            <p:ph type="sldImg" idx="2"/>
          </p:nvPr>
        </p:nvSpPr>
        <p:spPr>
          <a:xfrm>
            <a:off x="-381000" y="674688"/>
            <a:ext cx="7431088" cy="4181475"/>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838723" y="4963320"/>
            <a:ext cx="4994060" cy="4218821"/>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2889938" y="9428582"/>
            <a:ext cx="887669" cy="498056"/>
          </a:xfrm>
          <a:prstGeom prst="rect">
            <a:avLst/>
          </a:prstGeom>
        </p:spPr>
        <p:txBody>
          <a:bodyPr vert="horz" lIns="91440" tIns="45720" rIns="91440" bIns="45720" rtlCol="0" anchor="b"/>
          <a:lstStyle>
            <a:lvl1pPr algn="ctr">
              <a:defRPr sz="1200"/>
            </a:lvl1pPr>
          </a:lstStyle>
          <a:p>
            <a:fld id="{F0A5DA3B-92D6-4D4B-9895-D15CB563B5E4}" type="slidenum">
              <a:rPr lang="de-AT" smtClean="0"/>
              <a:pPr/>
              <a:t>‹Nr.›</a:t>
            </a:fld>
            <a:endParaRPr lang="de-AT"/>
          </a:p>
        </p:txBody>
      </p:sp>
    </p:spTree>
    <p:extLst>
      <p:ext uri="{BB962C8B-B14F-4D97-AF65-F5344CB8AC3E}">
        <p14:creationId xmlns:p14="http://schemas.microsoft.com/office/powerpoint/2010/main" val="1136113356"/>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200"/>
      </a:spcBef>
      <a:defRPr sz="1200" kern="1200">
        <a:solidFill>
          <a:schemeClr val="tx1"/>
        </a:solidFill>
        <a:latin typeface="+mn-lt"/>
        <a:ea typeface="+mn-ea"/>
        <a:cs typeface="+mn-cs"/>
      </a:defRPr>
    </a:lvl1pPr>
    <a:lvl2pPr marL="396000" indent="-171450" algn="l" defTabSz="914400" rtl="0" eaLnBrk="1" latinLnBrk="0" hangingPunct="1">
      <a:spcBef>
        <a:spcPts val="200"/>
      </a:spcBef>
      <a:buFont typeface="Arial" pitchFamily="34" charset="0"/>
      <a:buChar char="•"/>
      <a:defRPr sz="1200" kern="1200">
        <a:solidFill>
          <a:schemeClr val="tx1"/>
        </a:solidFill>
        <a:latin typeface="+mn-lt"/>
        <a:ea typeface="+mn-ea"/>
        <a:cs typeface="+mn-cs"/>
      </a:defRPr>
    </a:lvl2pPr>
    <a:lvl3pPr marL="792000" indent="-171450" algn="l" defTabSz="914400" rtl="0" eaLnBrk="1" latinLnBrk="0" hangingPunct="1">
      <a:spcBef>
        <a:spcPts val="200"/>
      </a:spcBef>
      <a:buFont typeface="Courier New" pitchFamily="49" charset="0"/>
      <a:buChar char="o"/>
      <a:defRPr sz="1200" kern="1200">
        <a:solidFill>
          <a:schemeClr val="tx1"/>
        </a:solidFill>
        <a:latin typeface="+mn-lt"/>
        <a:ea typeface="+mn-ea"/>
        <a:cs typeface="+mn-cs"/>
      </a:defRPr>
    </a:lvl3pPr>
    <a:lvl4pPr marL="1188000" indent="-171450" algn="l" defTabSz="914400" rtl="0" eaLnBrk="1" latinLnBrk="0" hangingPunct="1">
      <a:spcBef>
        <a:spcPts val="200"/>
      </a:spcBef>
      <a:buFont typeface="Wingdings" pitchFamily="2" charset="2"/>
      <a:buChar char="§"/>
      <a:defRPr sz="1200" kern="1200">
        <a:solidFill>
          <a:schemeClr val="tx1"/>
        </a:solidFill>
        <a:latin typeface="+mn-lt"/>
        <a:ea typeface="+mn-ea"/>
        <a:cs typeface="+mn-cs"/>
      </a:defRPr>
    </a:lvl4pPr>
    <a:lvl5pPr marL="1584000" indent="-171450" algn="l" defTabSz="914400" rtl="0" eaLnBrk="1" latinLnBrk="0" hangingPunct="1">
      <a:spcBef>
        <a:spcPts val="200"/>
      </a:spcBef>
      <a:buFont typeface="Symbol" pitchFamily="18"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A5DA3B-92D6-4D4B-9895-D15CB563B5E4}" type="slidenum">
              <a:rPr lang="de-AT" smtClean="0"/>
              <a:pPr/>
              <a:t>1</a:t>
            </a:fld>
            <a:endParaRPr lang="de-AT"/>
          </a:p>
        </p:txBody>
      </p:sp>
    </p:spTree>
    <p:extLst>
      <p:ext uri="{BB962C8B-B14F-4D97-AF65-F5344CB8AC3E}">
        <p14:creationId xmlns:p14="http://schemas.microsoft.com/office/powerpoint/2010/main" val="354891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90563"/>
            <a:ext cx="7431088" cy="4181475"/>
          </a:xfrm>
        </p:spPr>
      </p:sp>
      <p:sp>
        <p:nvSpPr>
          <p:cNvPr id="3" name="Notizenplatzhalter 2"/>
          <p:cNvSpPr>
            <a:spLocks noGrp="1"/>
          </p:cNvSpPr>
          <p:nvPr>
            <p:ph type="body" idx="1"/>
          </p:nvPr>
        </p:nvSpPr>
        <p:spPr/>
        <p:txBody>
          <a:bodyPr/>
          <a:lstStyle/>
          <a:p>
            <a:r>
              <a:rPr lang="de-DE" dirty="0"/>
              <a:t>open4aviation bietet als online-Plattform dem Fachpublikum</a:t>
            </a:r>
          </a:p>
          <a:p>
            <a:r>
              <a:rPr lang="de-DE" dirty="0"/>
              <a:t>übersichtliche Informationen zu den österreichischen</a:t>
            </a:r>
          </a:p>
          <a:p>
            <a:r>
              <a:rPr lang="de-DE" dirty="0"/>
              <a:t>Aktivitäten im Bereich Luftfahrttechnologieforschung, wie etwa</a:t>
            </a:r>
          </a:p>
          <a:p>
            <a:r>
              <a:rPr lang="de-DE" dirty="0"/>
              <a:t>Forschungsergebnisse, Erfolgsgeschichten und weitere aufbereitete,</a:t>
            </a:r>
          </a:p>
          <a:p>
            <a:r>
              <a:rPr lang="de-DE" dirty="0"/>
              <a:t>zusammenfassende Informationen.</a:t>
            </a:r>
          </a:p>
        </p:txBody>
      </p:sp>
      <p:sp>
        <p:nvSpPr>
          <p:cNvPr id="4" name="Foliennummernplatzhalter 3"/>
          <p:cNvSpPr>
            <a:spLocks noGrp="1"/>
          </p:cNvSpPr>
          <p:nvPr>
            <p:ph type="sldNum" sz="quarter" idx="10"/>
          </p:nvPr>
        </p:nvSpPr>
        <p:spPr/>
        <p:txBody>
          <a:bodyPr/>
          <a:lstStyle/>
          <a:p>
            <a:fld id="{F0A5DA3B-92D6-4D4B-9895-D15CB563B5E4}" type="slidenum">
              <a:rPr lang="de-AT" smtClean="0"/>
              <a:pPr/>
              <a:t>2</a:t>
            </a:fld>
            <a:endParaRPr lang="de-AT"/>
          </a:p>
        </p:txBody>
      </p:sp>
    </p:spTree>
    <p:extLst>
      <p:ext uri="{BB962C8B-B14F-4D97-AF65-F5344CB8AC3E}">
        <p14:creationId xmlns:p14="http://schemas.microsoft.com/office/powerpoint/2010/main" val="132491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Definition</a:t>
            </a:r>
            <a:r>
              <a:rPr lang="de-DE" dirty="0"/>
              <a:t>: Ein Innovationspfad umfasst die Ereigniskette eines bestimmten</a:t>
            </a:r>
          </a:p>
          <a:p>
            <a:r>
              <a:rPr lang="de-DE" dirty="0"/>
              <a:t>Innovationsvorhabens im Zeitverlauf und seine Einbettung in ein spezifisches</a:t>
            </a:r>
          </a:p>
          <a:p>
            <a:r>
              <a:rPr lang="de-DE" dirty="0"/>
              <a:t>Innovationssystem. Er ist der Versuch einer Pfadverzweigung und das</a:t>
            </a:r>
          </a:p>
          <a:p>
            <a:r>
              <a:rPr lang="de-DE" dirty="0"/>
              <a:t>Bemühen, dauerhaft einen neuen eigenen Pfad zu kreieren und zu etablieren.</a:t>
            </a:r>
          </a:p>
          <a:p>
            <a:r>
              <a:rPr lang="de-DE" dirty="0"/>
              <a:t>(Wolfgang Burr „Innovation – </a:t>
            </a:r>
            <a:r>
              <a:rPr lang="de-DE" dirty="0" err="1"/>
              <a:t>Therorien</a:t>
            </a:r>
            <a:r>
              <a:rPr lang="de-DE" dirty="0"/>
              <a:t>, Konzepte, Modelle und Geschichte der Innovationsforschung“)</a:t>
            </a:r>
          </a:p>
          <a:p>
            <a:endParaRPr lang="de-DE" dirty="0"/>
          </a:p>
          <a:p>
            <a:r>
              <a:rPr lang="de-DE" dirty="0"/>
              <a:t>Vorerst 5 Themenschwerpunkte, die wir identifizieren konnten – diese sollen in Zukunft erweitert werden.</a:t>
            </a:r>
          </a:p>
          <a:p>
            <a:endParaRPr lang="de-DE" dirty="0"/>
          </a:p>
          <a:p>
            <a:r>
              <a:rPr lang="de-DE" dirty="0"/>
              <a:t>Zu zwei der Themenschwerpunkt werden Sie anschließend noch ein wenig mehr erfahren. </a:t>
            </a:r>
          </a:p>
        </p:txBody>
      </p:sp>
      <p:sp>
        <p:nvSpPr>
          <p:cNvPr id="4" name="Foliennummernplatzhalter 3"/>
          <p:cNvSpPr>
            <a:spLocks noGrp="1"/>
          </p:cNvSpPr>
          <p:nvPr>
            <p:ph type="sldNum" sz="quarter" idx="10"/>
          </p:nvPr>
        </p:nvSpPr>
        <p:spPr/>
        <p:txBody>
          <a:bodyPr/>
          <a:lstStyle/>
          <a:p>
            <a:fld id="{F0A5DA3B-92D6-4D4B-9895-D15CB563B5E4}" type="slidenum">
              <a:rPr lang="de-AT" smtClean="0"/>
              <a:pPr/>
              <a:t>3</a:t>
            </a:fld>
            <a:endParaRPr lang="de-AT"/>
          </a:p>
        </p:txBody>
      </p:sp>
    </p:spTree>
    <p:extLst>
      <p:ext uri="{BB962C8B-B14F-4D97-AF65-F5344CB8AC3E}">
        <p14:creationId xmlns:p14="http://schemas.microsoft.com/office/powerpoint/2010/main" val="310423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Darstellung der Marktsegmente der österreichischen Luftfahrtindustrie, inkl. der zugehörigen Projekte sowie Anzahl der Organisationen, die auf aeronautics.at registriert sind. </a:t>
            </a:r>
          </a:p>
        </p:txBody>
      </p:sp>
      <p:sp>
        <p:nvSpPr>
          <p:cNvPr id="4" name="Foliennummernplatzhalter 3"/>
          <p:cNvSpPr>
            <a:spLocks noGrp="1"/>
          </p:cNvSpPr>
          <p:nvPr>
            <p:ph type="sldNum" sz="quarter" idx="10"/>
          </p:nvPr>
        </p:nvSpPr>
        <p:spPr/>
        <p:txBody>
          <a:bodyPr/>
          <a:lstStyle/>
          <a:p>
            <a:fld id="{F0A5DA3B-92D6-4D4B-9895-D15CB563B5E4}" type="slidenum">
              <a:rPr lang="de-AT" smtClean="0"/>
              <a:pPr/>
              <a:t>4</a:t>
            </a:fld>
            <a:endParaRPr lang="de-AT"/>
          </a:p>
        </p:txBody>
      </p:sp>
    </p:spTree>
    <p:extLst>
      <p:ext uri="{BB962C8B-B14F-4D97-AF65-F5344CB8AC3E}">
        <p14:creationId xmlns:p14="http://schemas.microsoft.com/office/powerpoint/2010/main" val="2980508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Portfolio soll einen Überblick über die Aktivitäten des BMVIT zur Förderung des Luftfahrtsektors in Österreich geben, die auf dem Aktionsplan der FTI-Strategie für Luftfahrt 2020+ basieren.</a:t>
            </a:r>
          </a:p>
          <a:p>
            <a:endParaRPr lang="de-DE" dirty="0"/>
          </a:p>
          <a:p>
            <a:r>
              <a:rPr lang="de-DE" b="1" dirty="0"/>
              <a:t>Kompetenzen aufbauen, Förderinstrumente nutzen</a:t>
            </a:r>
            <a:endParaRPr lang="de-DE" dirty="0"/>
          </a:p>
          <a:p>
            <a:r>
              <a:rPr lang="de-DE" dirty="0"/>
              <a:t>Ziel ist die Forcierung nationaler, transnationaler und internationaler Förderformate sowie die erfolgreiche Beteiligung österreichischer Akteure an diesen Förderformaten. Mittels technologischer, organisatorischer und sozialer Innovationen sollen die Wettbewerbsfähigkeit gestärkt, der Umweltschutz vorangetrieben und dabei gleichzeitig die Bedürfnisse der </a:t>
            </a:r>
            <a:r>
              <a:rPr lang="de-DE" dirty="0" err="1"/>
              <a:t>NutzerInnen</a:t>
            </a:r>
            <a:r>
              <a:rPr lang="de-DE" dirty="0"/>
              <a:t> abgedeckt werden.</a:t>
            </a:r>
          </a:p>
          <a:p>
            <a:endParaRPr lang="de-DE" dirty="0"/>
          </a:p>
          <a:p>
            <a:r>
              <a:rPr lang="de-DE" b="1" dirty="0"/>
              <a:t>Allianzen bilden, Kooperationen ausbauen</a:t>
            </a:r>
          </a:p>
          <a:p>
            <a:r>
              <a:rPr lang="de-DE" dirty="0"/>
              <a:t>Zur Unterstützung der Wettbewerbsfähigkeit und gesellschaftlicher Anliegen der österreichischen Luftfahrtcommunity engagiert sich das BMVIT in FTI-relevanten Luftfahrtgremien und -organisationen auf internationaler Ebene und pflegt regionale sowie grenzübergreifende strategische Partnerschaften. Im Jahr 2018 wurde schließlich auch der strategische Beirat FTI-Luftfahrt eingerichtet, um eine strategische Informationsbasis zu schaffen. </a:t>
            </a:r>
          </a:p>
          <a:p>
            <a:endParaRPr lang="de-DE" dirty="0"/>
          </a:p>
          <a:p>
            <a:r>
              <a:rPr lang="de-DE" b="1" dirty="0"/>
              <a:t>Märkte erschließen, Sichtbarkeit erhöhen</a:t>
            </a:r>
          </a:p>
          <a:p>
            <a:r>
              <a:rPr lang="de-DE" dirty="0"/>
              <a:t>Ziel ist es, die Sichtbarkeit des österreichischen Luftfahrtsektors nach außen zu stärken und die Positionierung im internationalen Umfeld zu unterstützen. Zu diesem Zweck plant bzw. beteiligt sich das Luftfahrtteam des BMVIT an diversen Aktivitäten, dazu zählen etwa Messauftritte, Delegationsreisen, Veranstaltungen sowie Broschüren und Online-Auftritte.</a:t>
            </a:r>
          </a:p>
          <a:p>
            <a:endParaRPr lang="de-DE" dirty="0"/>
          </a:p>
          <a:p>
            <a:r>
              <a:rPr lang="de-DE" b="1" dirty="0"/>
              <a:t>Fachkräfte ausbilden, Nachwuchs fördern</a:t>
            </a:r>
            <a:endParaRPr lang="de-DE" dirty="0"/>
          </a:p>
          <a:p>
            <a:r>
              <a:rPr lang="de-DE" dirty="0"/>
              <a:t>Maßnahmen wie etwa der Aufbau von Stiftungsprofessuren oder die Förderung von Praktika sorgen für die optimale Ausbildung von Fach- und Führungskräften der Zukunft über alle Bildungssparten hinweg.</a:t>
            </a:r>
          </a:p>
          <a:p>
            <a:endParaRPr lang="de-DE" dirty="0"/>
          </a:p>
          <a:p>
            <a:endParaRPr lang="de-DE" dirty="0"/>
          </a:p>
          <a:p>
            <a:endParaRPr lang="de-DE" dirty="0"/>
          </a:p>
          <a:p>
            <a:endParaRPr lang="de-DE" b="1" dirty="0"/>
          </a:p>
          <a:p>
            <a:endParaRPr lang="de-DE"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5</a:t>
            </a:fld>
            <a:endParaRPr lang="de-AT"/>
          </a:p>
        </p:txBody>
      </p:sp>
    </p:spTree>
    <p:extLst>
      <p:ext uri="{BB962C8B-B14F-4D97-AF65-F5344CB8AC3E}">
        <p14:creationId xmlns:p14="http://schemas.microsoft.com/office/powerpoint/2010/main" val="6733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allgemeine Luftfahrtentwicklung: ersten Flugzeug bis Diamond</a:t>
            </a:r>
          </a:p>
          <a:p>
            <a:r>
              <a:rPr lang="de-DE" dirty="0"/>
              <a:t># institutionell: wann beschäftigte sich BMVIT erstmals mit Luftfahrt, über </a:t>
            </a:r>
            <a:r>
              <a:rPr lang="de-DE" dirty="0" err="1"/>
              <a:t>launch</a:t>
            </a:r>
            <a:r>
              <a:rPr lang="de-DE" dirty="0"/>
              <a:t> Programme bis Beteiligungen EU Gremien, Strategien</a:t>
            </a:r>
          </a:p>
          <a:p>
            <a:r>
              <a:rPr lang="de-DE" dirty="0"/>
              <a:t># Technologische Entwicklung in Österreich? gibt es hier herausragendes?</a:t>
            </a:r>
          </a:p>
          <a:p>
            <a:r>
              <a:rPr lang="de-DE" dirty="0"/>
              <a:t># besondere Ereignisse: welche? Wirtschaftskrise, </a:t>
            </a:r>
            <a:r>
              <a:rPr lang="de-DE" dirty="0" err="1"/>
              <a:t>airbus</a:t>
            </a:r>
            <a:r>
              <a:rPr lang="de-DE" dirty="0"/>
              <a:t>,...???</a:t>
            </a:r>
          </a:p>
        </p:txBody>
      </p:sp>
      <p:sp>
        <p:nvSpPr>
          <p:cNvPr id="4" name="Foliennummernplatzhalter 3"/>
          <p:cNvSpPr>
            <a:spLocks noGrp="1"/>
          </p:cNvSpPr>
          <p:nvPr>
            <p:ph type="sldNum" sz="quarter" idx="10"/>
          </p:nvPr>
        </p:nvSpPr>
        <p:spPr/>
        <p:txBody>
          <a:bodyPr/>
          <a:lstStyle/>
          <a:p>
            <a:fld id="{F0A5DA3B-92D6-4D4B-9895-D15CB563B5E4}" type="slidenum">
              <a:rPr lang="de-AT" smtClean="0"/>
              <a:pPr/>
              <a:t>6</a:t>
            </a:fld>
            <a:endParaRPr lang="de-AT"/>
          </a:p>
        </p:txBody>
      </p:sp>
    </p:spTree>
    <p:extLst>
      <p:ext uri="{BB962C8B-B14F-4D97-AF65-F5344CB8AC3E}">
        <p14:creationId xmlns:p14="http://schemas.microsoft.com/office/powerpoint/2010/main" val="160394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Aft>
                <a:spcPts val="1200"/>
              </a:spcAft>
            </a:pPr>
            <a:r>
              <a:rPr lang="de-DE" b="1" dirty="0"/>
              <a:t>Strategien</a:t>
            </a:r>
          </a:p>
          <a:p>
            <a:pPr>
              <a:spcAft>
                <a:spcPts val="1200"/>
              </a:spcAft>
            </a:pPr>
            <a:r>
              <a:rPr lang="de-DE" dirty="0"/>
              <a:t>relevante nationale und europäische Strategiepapiere für das Anwendungsfeld Luftfahrt</a:t>
            </a:r>
          </a:p>
          <a:p>
            <a:pPr>
              <a:spcAft>
                <a:spcPts val="1200"/>
              </a:spcAft>
            </a:pPr>
            <a:r>
              <a:rPr lang="de-DE" b="1" dirty="0"/>
              <a:t>Projekte</a:t>
            </a:r>
          </a:p>
          <a:p>
            <a:pPr>
              <a:spcAft>
                <a:spcPts val="1200"/>
              </a:spcAft>
            </a:pPr>
            <a:r>
              <a:rPr lang="de-DE" dirty="0"/>
              <a:t>Auflistung aller Projekte, weitere Projekte finden sich in der FFG Projektdatenbank (jene die der Veröffentlichung zugestimmt haben)</a:t>
            </a:r>
          </a:p>
          <a:p>
            <a:pPr>
              <a:spcAft>
                <a:spcPts val="1200"/>
              </a:spcAft>
            </a:pPr>
            <a:r>
              <a:rPr lang="de-DE" b="1" dirty="0"/>
              <a:t>Erfolgsgeschichten</a:t>
            </a:r>
          </a:p>
          <a:p>
            <a:pPr>
              <a:spcAft>
                <a:spcPts val="1200"/>
              </a:spcAft>
            </a:pPr>
            <a:r>
              <a:rPr lang="de-DE" b="1" dirty="0"/>
              <a:t>Zukunftsthemen</a:t>
            </a:r>
          </a:p>
          <a:p>
            <a:pPr>
              <a:spcAft>
                <a:spcPts val="1200"/>
              </a:spcAft>
            </a:pPr>
            <a:r>
              <a:rPr lang="de-DE" b="1" dirty="0"/>
              <a:t>Publikationen </a:t>
            </a:r>
          </a:p>
          <a:p>
            <a:pPr>
              <a:spcAft>
                <a:spcPts val="1200"/>
              </a:spcAft>
            </a:pPr>
            <a:r>
              <a:rPr lang="de-DE" b="1" dirty="0"/>
              <a:t>Veranstaltungen</a:t>
            </a:r>
          </a:p>
          <a:p>
            <a:pPr>
              <a:spcAft>
                <a:spcPts val="1200"/>
              </a:spcAft>
            </a:pPr>
            <a:r>
              <a:rPr lang="de-DE" dirty="0"/>
              <a:t>Überblick über die für die österreichische Stakeholder interessanten nationalen und internationalen Luftfahrtveranstaltungen</a:t>
            </a:r>
          </a:p>
          <a:p>
            <a:pPr>
              <a:spcAft>
                <a:spcPts val="1200"/>
              </a:spcAft>
            </a:pPr>
            <a:r>
              <a:rPr lang="de-DE" b="1" dirty="0"/>
              <a:t>Team Aviation</a:t>
            </a:r>
          </a:p>
          <a:p>
            <a:pPr>
              <a:spcAft>
                <a:spcPts val="1200"/>
              </a:spcAft>
            </a:pPr>
            <a:r>
              <a:rPr lang="de-DE" dirty="0"/>
              <a:t>Luftfahrt-Team im BMVIT, bei der FFG sowie Multiplikatoren und Kooperationspartner</a:t>
            </a:r>
          </a:p>
          <a:p>
            <a:endParaRPr lang="de-DE" dirty="0"/>
          </a:p>
        </p:txBody>
      </p:sp>
      <p:sp>
        <p:nvSpPr>
          <p:cNvPr id="4" name="Foliennummernplatzhalter 3"/>
          <p:cNvSpPr>
            <a:spLocks noGrp="1"/>
          </p:cNvSpPr>
          <p:nvPr>
            <p:ph type="sldNum" sz="quarter" idx="10"/>
          </p:nvPr>
        </p:nvSpPr>
        <p:spPr/>
        <p:txBody>
          <a:bodyPr/>
          <a:lstStyle/>
          <a:p>
            <a:fld id="{F0A5DA3B-92D6-4D4B-9895-D15CB563B5E4}" type="slidenum">
              <a:rPr lang="de-AT" smtClean="0"/>
              <a:pPr/>
              <a:t>7</a:t>
            </a:fld>
            <a:endParaRPr lang="de-AT"/>
          </a:p>
        </p:txBody>
      </p:sp>
    </p:spTree>
    <p:extLst>
      <p:ext uri="{BB962C8B-B14F-4D97-AF65-F5344CB8AC3E}">
        <p14:creationId xmlns:p14="http://schemas.microsoft.com/office/powerpoint/2010/main" val="3184122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0A5DA3B-92D6-4D4B-9895-D15CB563B5E4}" type="slidenum">
              <a:rPr lang="de-AT" smtClean="0"/>
              <a:pPr/>
              <a:t>8</a:t>
            </a:fld>
            <a:endParaRPr lang="de-AT"/>
          </a:p>
        </p:txBody>
      </p:sp>
    </p:spTree>
    <p:extLst>
      <p:ext uri="{BB962C8B-B14F-4D97-AF65-F5344CB8AC3E}">
        <p14:creationId xmlns:p14="http://schemas.microsoft.com/office/powerpoint/2010/main" val="270658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1" name="Picture 2" descr="C:\BKA-2018\BKA2018-Brief\REPUBLIK-AT-DOKUMENTVORLAGEN\POTX\HG_Powerpoint_4zu3.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hasCustomPrompt="1"/>
          </p:nvPr>
        </p:nvSpPr>
        <p:spPr>
          <a:xfrm>
            <a:off x="539999" y="1060450"/>
            <a:ext cx="7978526" cy="996791"/>
          </a:xfrm>
        </p:spPr>
        <p:txBody>
          <a:bodyPr anchor="b" anchorCtr="0"/>
          <a:lstStyle>
            <a:lvl1pPr>
              <a:lnSpc>
                <a:spcPts val="4000"/>
              </a:lnSpc>
              <a:defRPr sz="3600">
                <a:solidFill>
                  <a:schemeClr val="tx1"/>
                </a:solidFill>
                <a:latin typeface="+mj-lt"/>
              </a:defRPr>
            </a:lvl1pPr>
          </a:lstStyle>
          <a:p>
            <a:r>
              <a:rPr lang="de-DE" dirty="0"/>
              <a:t>Titelmasterformat </a:t>
            </a:r>
            <a:br>
              <a:rPr lang="de-DE" dirty="0"/>
            </a:br>
            <a:r>
              <a:rPr lang="de-DE" dirty="0"/>
              <a:t>durch Klicken bearbeiten</a:t>
            </a:r>
            <a:endParaRPr lang="de-AT" dirty="0"/>
          </a:p>
        </p:txBody>
      </p:sp>
      <p:sp>
        <p:nvSpPr>
          <p:cNvPr id="3" name="Untertitel 1"/>
          <p:cNvSpPr>
            <a:spLocks noGrp="1"/>
          </p:cNvSpPr>
          <p:nvPr>
            <p:ph type="subTitle" idx="1"/>
          </p:nvPr>
        </p:nvSpPr>
        <p:spPr>
          <a:xfrm>
            <a:off x="539999" y="2125004"/>
            <a:ext cx="7978526" cy="1390388"/>
          </a:xfrm>
        </p:spPr>
        <p:txBody>
          <a:bodyPr/>
          <a:lstStyle>
            <a:lvl1pPr marL="0" indent="0" algn="l">
              <a:lnSpc>
                <a:spcPts val="4000"/>
              </a:lnSpc>
              <a:spcBef>
                <a:spcPts val="0"/>
              </a:spcBef>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dirty="0"/>
          </a:p>
        </p:txBody>
      </p:sp>
      <p:sp>
        <p:nvSpPr>
          <p:cNvPr id="5" name="Textplatzhalter 4"/>
          <p:cNvSpPr>
            <a:spLocks noGrp="1"/>
          </p:cNvSpPr>
          <p:nvPr>
            <p:ph type="body" sz="quarter" idx="10"/>
          </p:nvPr>
        </p:nvSpPr>
        <p:spPr>
          <a:xfrm>
            <a:off x="539750" y="4191000"/>
            <a:ext cx="3422650" cy="415529"/>
          </a:xfrm>
        </p:spPr>
        <p:txBody>
          <a:bodyPr anchor="b" anchorCtr="0"/>
          <a:lstStyle>
            <a:lvl1pPr marL="0" indent="0">
              <a:lnSpc>
                <a:spcPts val="1800"/>
              </a:lnSpc>
              <a:spcAft>
                <a:spcPts val="0"/>
              </a:spcAft>
              <a:buNone/>
              <a:defRPr sz="1400"/>
            </a:lvl1pPr>
          </a:lstStyle>
          <a:p>
            <a:pPr lvl="0"/>
            <a:r>
              <a:rPr lang="de-DE"/>
              <a:t>Formatvorlagen des Textmasters bearbeiten</a:t>
            </a:r>
          </a:p>
        </p:txBody>
      </p:sp>
      <p:sp>
        <p:nvSpPr>
          <p:cNvPr id="8" name="Textfeld 7"/>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bmvit.gv.at</a:t>
            </a:r>
          </a:p>
        </p:txBody>
      </p:sp>
      <p:pic>
        <p:nvPicPr>
          <p:cNvPr id="10" name="Grafik 9"/>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26804" y="208971"/>
            <a:ext cx="2746412" cy="665476"/>
          </a:xfrm>
          <a:prstGeom prst="rect">
            <a:avLst/>
          </a:prstGeom>
          <a:noFill/>
          <a:ln>
            <a:noFill/>
          </a:ln>
        </p:spPr>
      </p:pic>
    </p:spTree>
    <p:extLst>
      <p:ext uri="{BB962C8B-B14F-4D97-AF65-F5344CB8AC3E}">
        <p14:creationId xmlns:p14="http://schemas.microsoft.com/office/powerpoint/2010/main" val="389748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folie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8" name="Textplatzhalter 7"/>
          <p:cNvSpPr>
            <a:spLocks noGrp="1"/>
          </p:cNvSpPr>
          <p:nvPr>
            <p:ph type="body" sz="quarter" idx="13"/>
          </p:nvPr>
        </p:nvSpPr>
        <p:spPr>
          <a:xfrm>
            <a:off x="539751" y="1623600"/>
            <a:ext cx="7978775" cy="2983325"/>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a:xfrm>
            <a:off x="7704003" y="4790252"/>
            <a:ext cx="814522" cy="200025"/>
          </a:xfrm>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95316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Titel 1"/>
          <p:cNvSpPr>
            <a:spLocks noGrp="1"/>
          </p:cNvSpPr>
          <p:nvPr>
            <p:ph type="title"/>
          </p:nvPr>
        </p:nvSpPr>
        <p:spPr>
          <a:xfrm>
            <a:off x="540001" y="1054800"/>
            <a:ext cx="7978525" cy="622091"/>
          </a:xfrm>
        </p:spPr>
        <p:txBody>
          <a:bodyPr/>
          <a:lstStyle/>
          <a:p>
            <a:r>
              <a:rPr lang="de-DE"/>
              <a:t>Titelmasterformat durch Klicken bearbeiten</a:t>
            </a:r>
            <a:endParaRPr lang="de-DE" dirty="0"/>
          </a:p>
        </p:txBody>
      </p:sp>
      <p:sp>
        <p:nvSpPr>
          <p:cNvPr id="7" name="Bildplatzhalter 6"/>
          <p:cNvSpPr>
            <a:spLocks noGrp="1"/>
          </p:cNvSpPr>
          <p:nvPr>
            <p:ph type="pic" sz="quarter" idx="13"/>
          </p:nvPr>
        </p:nvSpPr>
        <p:spPr>
          <a:xfrm>
            <a:off x="539751" y="1630800"/>
            <a:ext cx="7978775" cy="2976125"/>
          </a:xfrm>
        </p:spPr>
        <p:txBody>
          <a:bodyPr/>
          <a:lstStyle/>
          <a:p>
            <a:r>
              <a:rPr lang="de-DE"/>
              <a:t>Bild durch Klicken auf Symbol hinzufügen</a:t>
            </a:r>
            <a:endParaRPr lang="de-DE" dirty="0"/>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260732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 Text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DE" dirty="0"/>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5" name="Bildplatzhalter 6"/>
          <p:cNvSpPr>
            <a:spLocks noGrp="1"/>
          </p:cNvSpPr>
          <p:nvPr>
            <p:ph type="pic" sz="quarter" idx="13"/>
          </p:nvPr>
        </p:nvSpPr>
        <p:spPr>
          <a:xfrm>
            <a:off x="539750" y="1630800"/>
            <a:ext cx="3813175" cy="2976125"/>
          </a:xfrm>
        </p:spPr>
        <p:txBody>
          <a:bodyPr/>
          <a:lstStyle/>
          <a:p>
            <a:r>
              <a:rPr lang="de-DE"/>
              <a:t>Bild durch Klicken auf Symbol hinzufügen</a:t>
            </a:r>
            <a:endParaRPr lang="de-DE" dirty="0"/>
          </a:p>
        </p:txBody>
      </p:sp>
      <p:sp>
        <p:nvSpPr>
          <p:cNvPr id="7" name="Textplatzhalter 6"/>
          <p:cNvSpPr>
            <a:spLocks noGrp="1"/>
          </p:cNvSpPr>
          <p:nvPr>
            <p:ph type="body" sz="quarter" idx="14"/>
          </p:nvPr>
        </p:nvSpPr>
        <p:spPr>
          <a:xfrm>
            <a:off x="4706125" y="1630800"/>
            <a:ext cx="3812400" cy="2976125"/>
          </a:xfrm>
        </p:spPr>
        <p:txBody>
          <a:bodyPr/>
          <a:lstStyle/>
          <a:p>
            <a:pPr lvl="0"/>
            <a:r>
              <a:rPr lang="de-DE"/>
              <a:t>Formatvorlagen des Textmasters bearbeiten</a:t>
            </a:r>
          </a:p>
        </p:txBody>
      </p:sp>
    </p:spTree>
    <p:extLst>
      <p:ext uri="{BB962C8B-B14F-4D97-AF65-F5344CB8AC3E}">
        <p14:creationId xmlns:p14="http://schemas.microsoft.com/office/powerpoint/2010/main" val="239426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Inhalte beliebig - nebeneinan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p>
            <a:r>
              <a:rPr lang="de-AT"/>
              <a:t>Präsentationstitel</a:t>
            </a:r>
            <a:endParaRPr lang="de-AT" dirty="0"/>
          </a:p>
        </p:txBody>
      </p:sp>
      <p:sp>
        <p:nvSpPr>
          <p:cNvPr id="4" name="Foliennummernplatzhalter 3"/>
          <p:cNvSpPr>
            <a:spLocks noGrp="1"/>
          </p:cNvSpPr>
          <p:nvPr>
            <p:ph type="sldNum" sz="quarter" idx="11"/>
          </p:nvPr>
        </p:nvSpPr>
        <p:spPr/>
        <p:txBody>
          <a:bodyPr/>
          <a:lstStyle/>
          <a:p>
            <a:fld id="{1206269C-C24E-4E80-9A4B-E7E19BB59A67}" type="slidenum">
              <a:rPr lang="de-AT" smtClean="0"/>
              <a:pPr/>
              <a:t>‹Nr.›</a:t>
            </a:fld>
            <a:endParaRPr lang="de-AT" dirty="0"/>
          </a:p>
        </p:txBody>
      </p:sp>
      <p:sp>
        <p:nvSpPr>
          <p:cNvPr id="8" name="Inhaltsplatzhalter 7"/>
          <p:cNvSpPr>
            <a:spLocks noGrp="1"/>
          </p:cNvSpPr>
          <p:nvPr>
            <p:ph sz="quarter" idx="15"/>
          </p:nvPr>
        </p:nvSpPr>
        <p:spPr>
          <a:xfrm>
            <a:off x="540000" y="1630800"/>
            <a:ext cx="3838575" cy="2976125"/>
          </a:xfrm>
        </p:spPr>
        <p:txBody>
          <a:bodyPr/>
          <a:lstStyle/>
          <a:p>
            <a:pPr lvl="0"/>
            <a:r>
              <a:rPr lang="de-DE"/>
              <a:t>Formatvorlagen des Textmasters bearbeiten</a:t>
            </a:r>
          </a:p>
          <a:p>
            <a:pPr lvl="1"/>
            <a:r>
              <a:rPr lang="de-DE"/>
              <a:t>Zweite Ebene</a:t>
            </a:r>
          </a:p>
          <a:p>
            <a:pPr lvl="2"/>
            <a:r>
              <a:rPr lang="de-DE"/>
              <a:t>Dritte Ebene</a:t>
            </a:r>
          </a:p>
        </p:txBody>
      </p:sp>
      <p:sp>
        <p:nvSpPr>
          <p:cNvPr id="9" name="Inhaltsplatzhalter 7"/>
          <p:cNvSpPr>
            <a:spLocks noGrp="1"/>
          </p:cNvSpPr>
          <p:nvPr>
            <p:ph sz="quarter" idx="16"/>
          </p:nvPr>
        </p:nvSpPr>
        <p:spPr>
          <a:xfrm>
            <a:off x="4679951" y="1630800"/>
            <a:ext cx="3838575" cy="2976125"/>
          </a:xfrm>
        </p:spPr>
        <p:txBody>
          <a:bodyPr/>
          <a:lstStyle/>
          <a:p>
            <a:pPr lvl="0"/>
            <a:r>
              <a:rPr lang="de-DE"/>
              <a:t>Formatvorlagen des Textmasters bearbeiten</a:t>
            </a:r>
          </a:p>
          <a:p>
            <a:pPr lvl="1"/>
            <a:r>
              <a:rPr lang="de-DE"/>
              <a:t>Zweite Ebene</a:t>
            </a:r>
          </a:p>
          <a:p>
            <a:pPr lvl="2"/>
            <a:r>
              <a:rPr lang="de-DE"/>
              <a:t>Dritte Ebene</a:t>
            </a:r>
          </a:p>
        </p:txBody>
      </p:sp>
    </p:spTree>
    <p:extLst>
      <p:ext uri="{BB962C8B-B14F-4D97-AF65-F5344CB8AC3E}">
        <p14:creationId xmlns:p14="http://schemas.microsoft.com/office/powerpoint/2010/main" val="66619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beliebig mit 1-zeiligem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9" name="Inhaltsplatzhalter 8"/>
          <p:cNvSpPr>
            <a:spLocks noGrp="1"/>
          </p:cNvSpPr>
          <p:nvPr>
            <p:ph sz="quarter" idx="13"/>
          </p:nvPr>
        </p:nvSpPr>
        <p:spPr>
          <a:xfrm>
            <a:off x="539751" y="1630800"/>
            <a:ext cx="7978775" cy="2976125"/>
          </a:xfrm>
        </p:spPr>
        <p:txBody>
          <a:bodyPr/>
          <a:lstStyle/>
          <a:p>
            <a:pPr lvl="0"/>
            <a:r>
              <a:rPr lang="de-DE"/>
              <a:t>Formatvorlagen des Textmasters bearbeiten</a:t>
            </a:r>
          </a:p>
          <a:p>
            <a:pPr lvl="1"/>
            <a:r>
              <a:rPr lang="de-DE"/>
              <a:t>Zweite Ebene</a:t>
            </a:r>
          </a:p>
          <a:p>
            <a:pPr lvl="2"/>
            <a:r>
              <a:rPr lang="de-DE"/>
              <a:t>Dritte Ebene</a:t>
            </a:r>
          </a:p>
        </p:txBody>
      </p:sp>
      <p:sp>
        <p:nvSpPr>
          <p:cNvPr id="4" name="Fußzeilenplatzhalter 3"/>
          <p:cNvSpPr>
            <a:spLocks noGrp="1"/>
          </p:cNvSpPr>
          <p:nvPr>
            <p:ph type="ftr" sz="quarter" idx="11"/>
          </p:nvPr>
        </p:nvSpPr>
        <p:spPr/>
        <p:txBody>
          <a:bodyPr/>
          <a:lstStyle/>
          <a:p>
            <a:r>
              <a:rPr lang="de-AT"/>
              <a:t>Präsentationstitel</a:t>
            </a:r>
            <a:endParaRPr lang="de-AT" dirty="0"/>
          </a:p>
        </p:txBody>
      </p:sp>
      <p:sp>
        <p:nvSpPr>
          <p:cNvPr id="5" name="Foliennummernplatzhalter 4"/>
          <p:cNvSpPr>
            <a:spLocks noGrp="1"/>
          </p:cNvSpPr>
          <p:nvPr>
            <p:ph type="sldNum" sz="quarter" idx="12"/>
          </p:nvPr>
        </p:nvSpPr>
        <p:spPr/>
        <p:txBody>
          <a:bodyPr/>
          <a:lstStyle/>
          <a:p>
            <a:fld id="{1206269C-C24E-4E80-9A4B-E7E19BB59A67}" type="slidenum">
              <a:rPr lang="de-AT" smtClean="0"/>
              <a:pPr/>
              <a:t>‹Nr.›</a:t>
            </a:fld>
            <a:endParaRPr lang="de-AT" dirty="0"/>
          </a:p>
        </p:txBody>
      </p:sp>
    </p:spTree>
    <p:extLst>
      <p:ext uri="{BB962C8B-B14F-4D97-AF65-F5344CB8AC3E}">
        <p14:creationId xmlns:p14="http://schemas.microsoft.com/office/powerpoint/2010/main" val="255044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999" y="1004430"/>
            <a:ext cx="5389200" cy="1063206"/>
          </a:xfrm>
        </p:spPr>
        <p:txBody>
          <a:bodyPr/>
          <a:lstStyle>
            <a:lvl1pPr>
              <a:lnSpc>
                <a:spcPts val="4000"/>
              </a:lnSpc>
              <a:defRPr sz="3000" b="0">
                <a:solidFill>
                  <a:schemeClr val="tx1"/>
                </a:solidFill>
              </a:defRPr>
            </a:lvl1pPr>
          </a:lstStyle>
          <a:p>
            <a:r>
              <a:rPr lang="de-DE" dirty="0"/>
              <a:t>Titelmasterformat durch Klicken </a:t>
            </a:r>
            <a:br>
              <a:rPr lang="de-DE" dirty="0"/>
            </a:br>
            <a:r>
              <a:rPr lang="de-DE" dirty="0"/>
              <a:t>bearbeiten</a:t>
            </a:r>
          </a:p>
        </p:txBody>
      </p:sp>
      <p:sp>
        <p:nvSpPr>
          <p:cNvPr id="9" name="Textplatzhalter 8"/>
          <p:cNvSpPr>
            <a:spLocks noGrp="1"/>
          </p:cNvSpPr>
          <p:nvPr>
            <p:ph type="body" sz="quarter" idx="10"/>
          </p:nvPr>
        </p:nvSpPr>
        <p:spPr>
          <a:xfrm>
            <a:off x="539750" y="3643313"/>
            <a:ext cx="3423600" cy="963216"/>
          </a:xfrm>
        </p:spPr>
        <p:txBody>
          <a:bodyPr anchor="b" anchorCtr="0"/>
          <a:lstStyle>
            <a:lvl1pPr marL="0" indent="0">
              <a:lnSpc>
                <a:spcPts val="1800"/>
              </a:lnSpc>
              <a:spcAft>
                <a:spcPts val="0"/>
              </a:spcAft>
              <a:buNone/>
              <a:defRPr sz="1400"/>
            </a:lvl1pPr>
          </a:lstStyle>
          <a:p>
            <a:pPr lvl="0"/>
            <a:r>
              <a:rPr lang="de-DE"/>
              <a:t>Formatvorlagen des Textmasters bearbeiten</a:t>
            </a:r>
          </a:p>
        </p:txBody>
      </p:sp>
    </p:spTree>
    <p:extLst>
      <p:ext uri="{BB962C8B-B14F-4D97-AF65-F5344CB8AC3E}">
        <p14:creationId xmlns:p14="http://schemas.microsoft.com/office/powerpoint/2010/main" val="127436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26" name="Picture 2" descr="C:\BKA-2018\BKA2018-Brief\REPUBLIK-AT-DOKUMENTVORLAGEN\POTX\HG_Powerpoint_4zu3.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platzhalter 1"/>
          <p:cNvSpPr>
            <a:spLocks noGrp="1"/>
          </p:cNvSpPr>
          <p:nvPr>
            <p:ph type="title"/>
          </p:nvPr>
        </p:nvSpPr>
        <p:spPr>
          <a:xfrm>
            <a:off x="540001" y="1054894"/>
            <a:ext cx="7978525" cy="622091"/>
          </a:xfrm>
          <a:prstGeom prst="rect">
            <a:avLst/>
          </a:prstGeom>
        </p:spPr>
        <p:txBody>
          <a:bodyPr vert="horz" wrap="none" lIns="0" tIns="0" rIns="0" bIns="0" rtlCol="0" anchor="t" anchorCtr="0">
            <a:no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540001" y="1623576"/>
            <a:ext cx="7978525" cy="2983349"/>
          </a:xfrm>
          <a:prstGeom prst="rect">
            <a:avLst/>
          </a:prstGeom>
        </p:spPr>
        <p:txBody>
          <a:bodyPr vert="horz" lIns="0" tIns="0" rIns="0" bIns="0" rtlCol="0">
            <a:noAutofit/>
          </a:bodyPr>
          <a:lstStyle/>
          <a:p>
            <a:pPr lvl="0"/>
            <a:r>
              <a:rPr lang="de-DE" dirty="0"/>
              <a:t>Textmasterformat bearbeiten </a:t>
            </a:r>
            <a:br>
              <a:rPr lang="de-DE" dirty="0"/>
            </a:br>
            <a:r>
              <a:rPr lang="de-DE" dirty="0"/>
              <a:t>Erste Ebene </a:t>
            </a:r>
          </a:p>
          <a:p>
            <a:pPr lvl="1"/>
            <a:r>
              <a:rPr lang="de-DE" dirty="0"/>
              <a:t>Zweite Ebene – wie Ebene zuvor</a:t>
            </a:r>
          </a:p>
          <a:p>
            <a:pPr lvl="2"/>
            <a:r>
              <a:rPr lang="de-DE" dirty="0"/>
              <a:t>Dritte Ebene – wie Ebene zuvor</a:t>
            </a:r>
          </a:p>
        </p:txBody>
      </p:sp>
      <p:sp>
        <p:nvSpPr>
          <p:cNvPr id="9" name="Fußzeilenplatzhalter 12"/>
          <p:cNvSpPr>
            <a:spLocks noGrp="1"/>
          </p:cNvSpPr>
          <p:nvPr>
            <p:ph type="ftr" sz="quarter" idx="3"/>
          </p:nvPr>
        </p:nvSpPr>
        <p:spPr>
          <a:xfrm>
            <a:off x="540000" y="4790252"/>
            <a:ext cx="6875916" cy="200025"/>
          </a:xfrm>
          <a:prstGeom prst="rect">
            <a:avLst/>
          </a:prstGeom>
        </p:spPr>
        <p:txBody>
          <a:bodyPr vert="horz" lIns="0" tIns="0" rIns="0" bIns="0" rtlCol="0" anchor="ctr"/>
          <a:lstStyle>
            <a:lvl1pPr algn="l">
              <a:defRPr sz="1400">
                <a:solidFill>
                  <a:schemeClr val="tx1"/>
                </a:solidFill>
              </a:defRPr>
            </a:lvl1pPr>
          </a:lstStyle>
          <a:p>
            <a:r>
              <a:rPr lang="de-AT"/>
              <a:t>Präsentationstitel</a:t>
            </a:r>
            <a:endParaRPr lang="de-AT" dirty="0"/>
          </a:p>
        </p:txBody>
      </p:sp>
      <p:sp>
        <p:nvSpPr>
          <p:cNvPr id="20" name="Foliennummernplatzhalter 13"/>
          <p:cNvSpPr>
            <a:spLocks noGrp="1"/>
          </p:cNvSpPr>
          <p:nvPr>
            <p:ph type="sldNum" sz="quarter" idx="4"/>
          </p:nvPr>
        </p:nvSpPr>
        <p:spPr>
          <a:xfrm>
            <a:off x="7558201" y="4790252"/>
            <a:ext cx="960324" cy="200025"/>
          </a:xfrm>
          <a:prstGeom prst="rect">
            <a:avLst/>
          </a:prstGeom>
        </p:spPr>
        <p:txBody>
          <a:bodyPr vert="horz" lIns="0" tIns="0" rIns="0" bIns="0" rtlCol="0" anchor="ctr"/>
          <a:lstStyle>
            <a:lvl1pPr algn="r">
              <a:defRPr sz="1400">
                <a:solidFill>
                  <a:schemeClr val="tx1"/>
                </a:solidFill>
              </a:defRPr>
            </a:lvl1pPr>
          </a:lstStyle>
          <a:p>
            <a:fld id="{1206269C-C24E-4E80-9A4B-E7E19BB59A67}" type="slidenum">
              <a:rPr lang="de-AT" smtClean="0"/>
              <a:pPr/>
              <a:t>‹Nr.›</a:t>
            </a:fld>
            <a:endParaRPr lang="de-AT" dirty="0"/>
          </a:p>
        </p:txBody>
      </p:sp>
      <p:sp>
        <p:nvSpPr>
          <p:cNvPr id="10" name="Textfeld 9"/>
          <p:cNvSpPr txBox="1"/>
          <p:nvPr userDrawn="1"/>
        </p:nvSpPr>
        <p:spPr>
          <a:xfrm>
            <a:off x="6651752" y="230400"/>
            <a:ext cx="2200274" cy="184666"/>
          </a:xfrm>
          <a:prstGeom prst="rect">
            <a:avLst/>
          </a:prstGeom>
          <a:noFill/>
        </p:spPr>
        <p:txBody>
          <a:bodyPr wrap="square" lIns="0" tIns="0" rIns="0" bIns="0" rtlCol="0">
            <a:spAutoFit/>
          </a:bodyPr>
          <a:lstStyle/>
          <a:p>
            <a:pPr algn="r"/>
            <a:r>
              <a:rPr lang="de-AT" sz="1200" dirty="0">
                <a:solidFill>
                  <a:schemeClr val="tx2"/>
                </a:solidFill>
              </a:rPr>
              <a:t>bmvit.gv.at</a:t>
            </a:r>
          </a:p>
        </p:txBody>
      </p:sp>
      <p:pic>
        <p:nvPicPr>
          <p:cNvPr id="21" name="Grafik 20"/>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26804" y="208971"/>
            <a:ext cx="2746412" cy="665476"/>
          </a:xfrm>
          <a:prstGeom prst="rect">
            <a:avLst/>
          </a:prstGeom>
          <a:noFill/>
          <a:ln>
            <a:noFill/>
          </a:ln>
        </p:spPr>
      </p:pic>
    </p:spTree>
    <p:extLst>
      <p:ext uri="{BB962C8B-B14F-4D97-AF65-F5344CB8AC3E}">
        <p14:creationId xmlns:p14="http://schemas.microsoft.com/office/powerpoint/2010/main" val="126338243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7" r:id="rId3"/>
    <p:sldLayoutId id="2147483721" r:id="rId4"/>
    <p:sldLayoutId id="2147483722" r:id="rId5"/>
    <p:sldLayoutId id="2147483718" r:id="rId6"/>
    <p:sldLayoutId id="2147483720" r:id="rId7"/>
  </p:sldLayoutIdLst>
  <p:hf hdr="0" dt="0"/>
  <p:txStyles>
    <p:titleStyle>
      <a:lvl1pPr algn="l" defTabSz="914400" rtl="0" eaLnBrk="1" latinLnBrk="0" hangingPunct="1">
        <a:lnSpc>
          <a:spcPts val="3000"/>
        </a:lnSpc>
        <a:spcBef>
          <a:spcPct val="0"/>
        </a:spcBef>
        <a:buNone/>
        <a:defRPr sz="2400" b="1" kern="1200">
          <a:solidFill>
            <a:schemeClr val="tx2"/>
          </a:solidFill>
          <a:latin typeface="+mj-lt"/>
          <a:ea typeface="+mj-ea"/>
          <a:cs typeface="+mj-cs"/>
        </a:defRPr>
      </a:lvl1pPr>
    </p:titleStyle>
    <p:bodyStyle>
      <a:lvl1pPr marL="252000" marR="0" indent="-252000" algn="l" defTabSz="914400" rtl="0" eaLnBrk="1" fontAlgn="auto" latinLnBrk="0" hangingPunct="1">
        <a:lnSpc>
          <a:spcPts val="2400"/>
        </a:lnSpc>
        <a:spcBef>
          <a:spcPts val="0"/>
        </a:spcBef>
        <a:spcAft>
          <a:spcPts val="1425"/>
        </a:spcAft>
        <a:buClr>
          <a:schemeClr val="tx2"/>
        </a:buClr>
        <a:buSzTx/>
        <a:buFont typeface="Arial" panose="020B0604020202020204" pitchFamily="34" charset="0"/>
        <a:buChar char="•"/>
        <a:tabLst/>
        <a:defRPr sz="18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theresa.bauer@bmvit.gv.a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mailto:ingrid.bauer@bmvit.gv.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open4aviation</a:t>
            </a:r>
          </a:p>
        </p:txBody>
      </p:sp>
      <p:sp>
        <p:nvSpPr>
          <p:cNvPr id="3" name="Untertitel 2"/>
          <p:cNvSpPr>
            <a:spLocks noGrp="1"/>
          </p:cNvSpPr>
          <p:nvPr>
            <p:ph type="subTitle" idx="1"/>
          </p:nvPr>
        </p:nvSpPr>
        <p:spPr/>
        <p:txBody>
          <a:bodyPr/>
          <a:lstStyle/>
          <a:p>
            <a:r>
              <a:rPr lang="de-AT" dirty="0"/>
              <a:t>Aviation Forum Austria 2019 </a:t>
            </a:r>
          </a:p>
        </p:txBody>
      </p:sp>
      <p:sp>
        <p:nvSpPr>
          <p:cNvPr id="4" name="Textplatzhalter 3"/>
          <p:cNvSpPr>
            <a:spLocks noGrp="1"/>
          </p:cNvSpPr>
          <p:nvPr>
            <p:ph type="body" sz="quarter" idx="10"/>
          </p:nvPr>
        </p:nvSpPr>
        <p:spPr/>
        <p:txBody>
          <a:bodyPr/>
          <a:lstStyle/>
          <a:p>
            <a:r>
              <a:rPr lang="de-DE" dirty="0"/>
              <a:t>Theresa Bauer</a:t>
            </a:r>
          </a:p>
          <a:p>
            <a:r>
              <a:rPr lang="de-DE" dirty="0"/>
              <a:t>BMVIT</a:t>
            </a:r>
          </a:p>
          <a:p>
            <a:r>
              <a:rPr lang="de-DE" dirty="0"/>
              <a:t>Wien, 17. Oktober 2019</a:t>
            </a:r>
          </a:p>
        </p:txBody>
      </p:sp>
    </p:spTree>
    <p:extLst>
      <p:ext uri="{BB962C8B-B14F-4D97-AF65-F5344CB8AC3E}">
        <p14:creationId xmlns:p14="http://schemas.microsoft.com/office/powerpoint/2010/main" val="2742458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1" y="1144182"/>
            <a:ext cx="7978525" cy="622091"/>
          </a:xfrm>
        </p:spPr>
        <p:txBody>
          <a:bodyPr/>
          <a:lstStyle/>
          <a:p>
            <a:r>
              <a:rPr lang="de-AT" dirty="0"/>
              <a:t>Zielsetzung </a:t>
            </a:r>
            <a:endParaRPr lang="de-DE" dirty="0"/>
          </a:p>
        </p:txBody>
      </p:sp>
      <p:sp>
        <p:nvSpPr>
          <p:cNvPr id="3" name="Textplatzhalter 2"/>
          <p:cNvSpPr>
            <a:spLocks noGrp="1"/>
          </p:cNvSpPr>
          <p:nvPr>
            <p:ph type="body" sz="quarter" idx="13"/>
          </p:nvPr>
        </p:nvSpPr>
        <p:spPr>
          <a:xfrm>
            <a:off x="540001" y="1709100"/>
            <a:ext cx="7978775" cy="1845932"/>
          </a:xfrm>
        </p:spPr>
        <p:txBody>
          <a:bodyPr/>
          <a:lstStyle/>
          <a:p>
            <a:pPr marL="0" indent="0">
              <a:lnSpc>
                <a:spcPct val="130000"/>
              </a:lnSpc>
              <a:spcAft>
                <a:spcPts val="1800"/>
              </a:spcAft>
              <a:buNone/>
            </a:pPr>
            <a:r>
              <a:rPr lang="de-DE" sz="2400" dirty="0"/>
              <a:t>Zusammenfassende, übersichtliche und verständliche Darstellung der Forschungsergebnisse der österreichischen Luftfahrtindustrie und –</a:t>
            </a:r>
            <a:r>
              <a:rPr lang="de-DE" sz="2400" dirty="0" err="1"/>
              <a:t>forschung</a:t>
            </a:r>
            <a:endParaRPr lang="de-DE" sz="2400" dirty="0"/>
          </a:p>
        </p:txBody>
      </p:sp>
      <p:sp>
        <p:nvSpPr>
          <p:cNvPr id="6" name="Foliennummernplatzhalter 5"/>
          <p:cNvSpPr>
            <a:spLocks noGrp="1"/>
          </p:cNvSpPr>
          <p:nvPr>
            <p:ph type="sldNum" sz="quarter" idx="12"/>
          </p:nvPr>
        </p:nvSpPr>
        <p:spPr/>
        <p:txBody>
          <a:bodyPr/>
          <a:lstStyle/>
          <a:p>
            <a:fld id="{1206269C-C24E-4E80-9A4B-E7E19BB59A67}" type="slidenum">
              <a:rPr lang="de-AT" smtClean="0"/>
              <a:pPr/>
              <a:t>2</a:t>
            </a:fld>
            <a:endParaRPr lang="de-AT" dirty="0"/>
          </a:p>
        </p:txBody>
      </p:sp>
      <p:pic>
        <p:nvPicPr>
          <p:cNvPr id="7" name="Grafik 6"/>
          <p:cNvPicPr>
            <a:picLocks noChangeAspect="1"/>
          </p:cNvPicPr>
          <p:nvPr/>
        </p:nvPicPr>
        <p:blipFill>
          <a:blip r:embed="rId3"/>
          <a:stretch>
            <a:fillRect/>
          </a:stretch>
        </p:blipFill>
        <p:spPr>
          <a:xfrm>
            <a:off x="540001" y="3335732"/>
            <a:ext cx="3573090" cy="1074832"/>
          </a:xfrm>
          <a:prstGeom prst="rect">
            <a:avLst/>
          </a:prstGeom>
        </p:spPr>
      </p:pic>
    </p:spTree>
    <p:extLst>
      <p:ext uri="{BB962C8B-B14F-4D97-AF65-F5344CB8AC3E}">
        <p14:creationId xmlns:p14="http://schemas.microsoft.com/office/powerpoint/2010/main" val="352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Innovationspfade</a:t>
            </a:r>
            <a:endParaRPr lang="de-DE" dirty="0"/>
          </a:p>
        </p:txBody>
      </p:sp>
      <p:sp>
        <p:nvSpPr>
          <p:cNvPr id="3" name="Textplatzhalter 2"/>
          <p:cNvSpPr>
            <a:spLocks noGrp="1"/>
          </p:cNvSpPr>
          <p:nvPr>
            <p:ph type="body" sz="quarter" idx="13"/>
          </p:nvPr>
        </p:nvSpPr>
        <p:spPr>
          <a:xfrm>
            <a:off x="693907" y="1623600"/>
            <a:ext cx="7824620" cy="2983325"/>
          </a:xfrm>
        </p:spPr>
        <p:txBody>
          <a:bodyPr/>
          <a:lstStyle/>
          <a:p>
            <a:pPr>
              <a:lnSpc>
                <a:spcPct val="130000"/>
              </a:lnSpc>
              <a:spcAft>
                <a:spcPts val="600"/>
              </a:spcAft>
            </a:pPr>
            <a:r>
              <a:rPr lang="de-DE" dirty="0"/>
              <a:t>Darstellung der Forschungsergebnisse </a:t>
            </a:r>
          </a:p>
          <a:p>
            <a:pPr>
              <a:lnSpc>
                <a:spcPct val="130000"/>
              </a:lnSpc>
              <a:spcAft>
                <a:spcPts val="600"/>
              </a:spcAft>
            </a:pPr>
            <a:r>
              <a:rPr lang="de-DE" dirty="0"/>
              <a:t>Bis dato 5 Themenschwerpunkte:</a:t>
            </a:r>
          </a:p>
          <a:p>
            <a:pPr marL="628650" lvl="1" indent="-180975">
              <a:lnSpc>
                <a:spcPct val="130000"/>
              </a:lnSpc>
              <a:spcAft>
                <a:spcPts val="600"/>
              </a:spcAft>
            </a:pPr>
            <a:r>
              <a:rPr lang="de-DE" dirty="0"/>
              <a:t>Enteisung</a:t>
            </a:r>
          </a:p>
          <a:p>
            <a:pPr marL="628650" lvl="1" indent="-180975">
              <a:lnSpc>
                <a:spcPct val="130000"/>
              </a:lnSpc>
              <a:spcAft>
                <a:spcPts val="600"/>
              </a:spcAft>
            </a:pPr>
            <a:r>
              <a:rPr lang="de-DE" dirty="0" err="1"/>
              <a:t>Tooling</a:t>
            </a:r>
            <a:endParaRPr lang="de-DE" dirty="0"/>
          </a:p>
          <a:p>
            <a:pPr marL="628650" lvl="1" indent="-180975">
              <a:lnSpc>
                <a:spcPct val="130000"/>
              </a:lnSpc>
              <a:spcAft>
                <a:spcPts val="600"/>
              </a:spcAft>
            </a:pPr>
            <a:r>
              <a:rPr lang="de-DE" dirty="0"/>
              <a:t>ATM &amp; Wetter</a:t>
            </a:r>
          </a:p>
          <a:p>
            <a:pPr marL="628650" lvl="1" indent="-180975">
              <a:lnSpc>
                <a:spcPct val="130000"/>
              </a:lnSpc>
              <a:spcAft>
                <a:spcPts val="600"/>
              </a:spcAft>
            </a:pPr>
            <a:r>
              <a:rPr lang="de-DE" dirty="0">
                <a:solidFill>
                  <a:schemeClr val="tx1"/>
                </a:solidFill>
              </a:rPr>
              <a:t>Bemannte Fluggeräte</a:t>
            </a:r>
          </a:p>
          <a:p>
            <a:pPr marL="628650" lvl="1" indent="-180975">
              <a:lnSpc>
                <a:spcPct val="130000"/>
              </a:lnSpc>
              <a:spcAft>
                <a:spcPts val="600"/>
              </a:spcAft>
            </a:pPr>
            <a:r>
              <a:rPr lang="de-DE" dirty="0">
                <a:solidFill>
                  <a:schemeClr val="tx1"/>
                </a:solidFill>
              </a:rPr>
              <a:t>Unbemannte Fluggeräte</a:t>
            </a:r>
          </a:p>
        </p:txBody>
      </p:sp>
      <p:sp>
        <p:nvSpPr>
          <p:cNvPr id="6" name="Foliennummernplatzhalter 5"/>
          <p:cNvSpPr>
            <a:spLocks noGrp="1"/>
          </p:cNvSpPr>
          <p:nvPr>
            <p:ph type="sldNum" sz="quarter" idx="12"/>
          </p:nvPr>
        </p:nvSpPr>
        <p:spPr/>
        <p:txBody>
          <a:bodyPr/>
          <a:lstStyle/>
          <a:p>
            <a:fld id="{1206269C-C24E-4E80-9A4B-E7E19BB59A67}" type="slidenum">
              <a:rPr lang="de-AT" smtClean="0"/>
              <a:pPr/>
              <a:t>3</a:t>
            </a:fld>
            <a:endParaRPr lang="de-AT" dirty="0"/>
          </a:p>
        </p:txBody>
      </p:sp>
      <p:pic>
        <p:nvPicPr>
          <p:cNvPr id="4" name="Grafik 3"/>
          <p:cNvPicPr>
            <a:picLocks noChangeAspect="1"/>
          </p:cNvPicPr>
          <p:nvPr/>
        </p:nvPicPr>
        <p:blipFill>
          <a:blip r:embed="rId3"/>
          <a:stretch>
            <a:fillRect/>
          </a:stretch>
        </p:blipFill>
        <p:spPr>
          <a:xfrm>
            <a:off x="5130706" y="697961"/>
            <a:ext cx="2015066" cy="4157459"/>
          </a:xfrm>
          <a:prstGeom prst="rect">
            <a:avLst/>
          </a:prstGeom>
        </p:spPr>
      </p:pic>
    </p:spTree>
    <p:extLst>
      <p:ext uri="{BB962C8B-B14F-4D97-AF65-F5344CB8AC3E}">
        <p14:creationId xmlns:p14="http://schemas.microsoft.com/office/powerpoint/2010/main" val="78914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Marktsegmente</a:t>
            </a:r>
            <a:endParaRPr lang="de-DE" dirty="0"/>
          </a:p>
        </p:txBody>
      </p:sp>
      <p:sp>
        <p:nvSpPr>
          <p:cNvPr id="6" name="Foliennummernplatzhalter 5"/>
          <p:cNvSpPr>
            <a:spLocks noGrp="1"/>
          </p:cNvSpPr>
          <p:nvPr>
            <p:ph type="sldNum" sz="quarter" idx="12"/>
          </p:nvPr>
        </p:nvSpPr>
        <p:spPr/>
        <p:txBody>
          <a:bodyPr/>
          <a:lstStyle/>
          <a:p>
            <a:fld id="{1206269C-C24E-4E80-9A4B-E7E19BB59A67}" type="slidenum">
              <a:rPr lang="de-AT" smtClean="0"/>
              <a:pPr/>
              <a:t>4</a:t>
            </a:fld>
            <a:endParaRPr lang="de-AT"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1" y="1530486"/>
            <a:ext cx="3498866" cy="3210938"/>
          </a:xfrm>
          <a:prstGeom prst="rect">
            <a:avLst/>
          </a:prstGeom>
        </p:spPr>
      </p:pic>
      <p:pic>
        <p:nvPicPr>
          <p:cNvPr id="8" name="Grafik 7"/>
          <p:cNvPicPr>
            <a:picLocks noChangeAspect="1"/>
          </p:cNvPicPr>
          <p:nvPr/>
        </p:nvPicPr>
        <p:blipFill>
          <a:blip r:embed="rId4"/>
          <a:stretch>
            <a:fillRect/>
          </a:stretch>
        </p:blipFill>
        <p:spPr>
          <a:xfrm>
            <a:off x="4149521" y="1530486"/>
            <a:ext cx="4258351" cy="2190476"/>
          </a:xfrm>
          <a:prstGeom prst="rect">
            <a:avLst/>
          </a:prstGeom>
        </p:spPr>
      </p:pic>
    </p:spTree>
    <p:extLst>
      <p:ext uri="{BB962C8B-B14F-4D97-AF65-F5344CB8AC3E}">
        <p14:creationId xmlns:p14="http://schemas.microsoft.com/office/powerpoint/2010/main" val="2997971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Portfolio</a:t>
            </a:r>
            <a:endParaRPr lang="de-DE" dirty="0"/>
          </a:p>
        </p:txBody>
      </p:sp>
      <p:sp>
        <p:nvSpPr>
          <p:cNvPr id="3" name="Textplatzhalter 2"/>
          <p:cNvSpPr>
            <a:spLocks noGrp="1"/>
          </p:cNvSpPr>
          <p:nvPr>
            <p:ph type="body" sz="quarter" idx="13"/>
          </p:nvPr>
        </p:nvSpPr>
        <p:spPr>
          <a:xfrm>
            <a:off x="700390" y="1623600"/>
            <a:ext cx="7818135" cy="2983325"/>
          </a:xfrm>
        </p:spPr>
        <p:txBody>
          <a:bodyPr/>
          <a:lstStyle/>
          <a:p>
            <a:pPr>
              <a:spcAft>
                <a:spcPts val="2400"/>
              </a:spcAft>
            </a:pPr>
            <a:r>
              <a:rPr lang="de-DE" dirty="0"/>
              <a:t>Allianzen bilden, Kooperationen ausbauen </a:t>
            </a:r>
          </a:p>
          <a:p>
            <a:pPr lvl="0">
              <a:spcAft>
                <a:spcPts val="2400"/>
              </a:spcAft>
            </a:pPr>
            <a:r>
              <a:rPr lang="de-DE" dirty="0"/>
              <a:t>Kompetenzen aufbauen, Förderinstrumente nutzen</a:t>
            </a:r>
          </a:p>
          <a:p>
            <a:pPr>
              <a:spcAft>
                <a:spcPts val="2400"/>
              </a:spcAft>
            </a:pPr>
            <a:r>
              <a:rPr lang="de-DE" dirty="0"/>
              <a:t>Märkte erschließen, Sichtbarkeit erhöhen</a:t>
            </a:r>
          </a:p>
          <a:p>
            <a:pPr>
              <a:spcAft>
                <a:spcPts val="2400"/>
              </a:spcAft>
            </a:pPr>
            <a:r>
              <a:rPr lang="de-DE" dirty="0"/>
              <a:t>Fachkräfte ausbilden, Nachwuchs fördern</a:t>
            </a:r>
          </a:p>
          <a:p>
            <a:endParaRPr lang="de-DE" dirty="0"/>
          </a:p>
        </p:txBody>
      </p:sp>
      <p:sp>
        <p:nvSpPr>
          <p:cNvPr id="6" name="Foliennummernplatzhalter 5"/>
          <p:cNvSpPr>
            <a:spLocks noGrp="1"/>
          </p:cNvSpPr>
          <p:nvPr>
            <p:ph type="sldNum" sz="quarter" idx="12"/>
          </p:nvPr>
        </p:nvSpPr>
        <p:spPr/>
        <p:txBody>
          <a:bodyPr/>
          <a:lstStyle/>
          <a:p>
            <a:fld id="{1206269C-C24E-4E80-9A4B-E7E19BB59A67}" type="slidenum">
              <a:rPr lang="de-AT" smtClean="0"/>
              <a:pPr/>
              <a:t>5</a:t>
            </a:fld>
            <a:endParaRPr lang="de-AT"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7351" y="1676985"/>
            <a:ext cx="1540387" cy="936000"/>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7353" y="3655755"/>
            <a:ext cx="1540387" cy="936000"/>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542" y="2666370"/>
            <a:ext cx="1540387" cy="93600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9543" y="687600"/>
            <a:ext cx="1540387" cy="936000"/>
          </a:xfrm>
          <a:prstGeom prst="rect">
            <a:avLst/>
          </a:prstGeom>
        </p:spPr>
      </p:pic>
    </p:spTree>
    <p:extLst>
      <p:ext uri="{BB962C8B-B14F-4D97-AF65-F5344CB8AC3E}">
        <p14:creationId xmlns:p14="http://schemas.microsoft.com/office/powerpoint/2010/main" val="372206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Zeitreise </a:t>
            </a:r>
            <a:endParaRPr lang="de-DE" dirty="0"/>
          </a:p>
        </p:txBody>
      </p:sp>
      <p:sp>
        <p:nvSpPr>
          <p:cNvPr id="6" name="Foliennummernplatzhalter 5"/>
          <p:cNvSpPr>
            <a:spLocks noGrp="1"/>
          </p:cNvSpPr>
          <p:nvPr>
            <p:ph type="sldNum" sz="quarter" idx="12"/>
          </p:nvPr>
        </p:nvSpPr>
        <p:spPr/>
        <p:txBody>
          <a:bodyPr/>
          <a:lstStyle/>
          <a:p>
            <a:fld id="{1206269C-C24E-4E80-9A4B-E7E19BB59A67}" type="slidenum">
              <a:rPr lang="de-AT" smtClean="0"/>
              <a:pPr/>
              <a:t>6</a:t>
            </a:fld>
            <a:endParaRPr lang="de-AT" dirty="0"/>
          </a:p>
        </p:txBody>
      </p:sp>
      <p:sp>
        <p:nvSpPr>
          <p:cNvPr id="10" name="Textplatzhalter 2"/>
          <p:cNvSpPr>
            <a:spLocks noGrp="1"/>
          </p:cNvSpPr>
          <p:nvPr>
            <p:ph type="body" sz="quarter" idx="13"/>
          </p:nvPr>
        </p:nvSpPr>
        <p:spPr>
          <a:xfrm>
            <a:off x="643763" y="1449469"/>
            <a:ext cx="6969752" cy="1184450"/>
          </a:xfrm>
        </p:spPr>
        <p:txBody>
          <a:bodyPr/>
          <a:lstStyle/>
          <a:p>
            <a:pPr>
              <a:lnSpc>
                <a:spcPct val="130000"/>
              </a:lnSpc>
              <a:spcAft>
                <a:spcPts val="600"/>
              </a:spcAft>
            </a:pPr>
            <a:r>
              <a:rPr lang="de-DE" dirty="0"/>
              <a:t>Zeitreise der österreichischen Luftfahrtgeschichte</a:t>
            </a:r>
          </a:p>
          <a:p>
            <a:pPr>
              <a:spcAft>
                <a:spcPts val="2400"/>
              </a:spcAft>
            </a:pPr>
            <a:r>
              <a:rPr lang="de-DE" dirty="0"/>
              <a:t>Allgemeine Luftfahrtentwicklung, Entwicklung auf institutioneller Ebene, technologische Entwicklungen, besondere Ereignisse, ...</a:t>
            </a:r>
          </a:p>
        </p:txBody>
      </p:sp>
      <p:pic>
        <p:nvPicPr>
          <p:cNvPr id="11" name="Grafik 10"/>
          <p:cNvPicPr>
            <a:picLocks noChangeAspect="1"/>
          </p:cNvPicPr>
          <p:nvPr/>
        </p:nvPicPr>
        <p:blipFill>
          <a:blip r:embed="rId3"/>
          <a:stretch>
            <a:fillRect/>
          </a:stretch>
        </p:blipFill>
        <p:spPr>
          <a:xfrm>
            <a:off x="0" y="2613184"/>
            <a:ext cx="6214110" cy="2530316"/>
          </a:xfrm>
          <a:prstGeom prst="rect">
            <a:avLst/>
          </a:prstGeom>
        </p:spPr>
      </p:pic>
      <p:pic>
        <p:nvPicPr>
          <p:cNvPr id="12" name="Grafik 11"/>
          <p:cNvPicPr>
            <a:picLocks noChangeAspect="1"/>
          </p:cNvPicPr>
          <p:nvPr/>
        </p:nvPicPr>
        <p:blipFill>
          <a:blip r:embed="rId4"/>
          <a:stretch>
            <a:fillRect/>
          </a:stretch>
        </p:blipFill>
        <p:spPr>
          <a:xfrm>
            <a:off x="6200042" y="2640953"/>
            <a:ext cx="4917281" cy="2523649"/>
          </a:xfrm>
          <a:prstGeom prst="rect">
            <a:avLst/>
          </a:prstGeom>
        </p:spPr>
      </p:pic>
    </p:spTree>
    <p:extLst>
      <p:ext uri="{BB962C8B-B14F-4D97-AF65-F5344CB8AC3E}">
        <p14:creationId xmlns:p14="http://schemas.microsoft.com/office/powerpoint/2010/main" val="65242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a:t>Weitere Inhalte</a:t>
            </a:r>
            <a:endParaRPr lang="de-DE" dirty="0"/>
          </a:p>
        </p:txBody>
      </p:sp>
      <p:sp>
        <p:nvSpPr>
          <p:cNvPr id="3" name="Textplatzhalter 2"/>
          <p:cNvSpPr>
            <a:spLocks noGrp="1"/>
          </p:cNvSpPr>
          <p:nvPr>
            <p:ph type="body" sz="quarter" idx="13"/>
          </p:nvPr>
        </p:nvSpPr>
        <p:spPr>
          <a:xfrm>
            <a:off x="732817" y="1623600"/>
            <a:ext cx="7785709" cy="3166652"/>
          </a:xfrm>
        </p:spPr>
        <p:txBody>
          <a:bodyPr/>
          <a:lstStyle/>
          <a:p>
            <a:pPr>
              <a:spcAft>
                <a:spcPts val="1200"/>
              </a:spcAft>
            </a:pPr>
            <a:r>
              <a:rPr lang="de-DE" dirty="0"/>
              <a:t>Strategien</a:t>
            </a:r>
          </a:p>
          <a:p>
            <a:pPr>
              <a:spcAft>
                <a:spcPts val="1200"/>
              </a:spcAft>
            </a:pPr>
            <a:r>
              <a:rPr lang="de-DE" dirty="0"/>
              <a:t>Projekte</a:t>
            </a:r>
          </a:p>
          <a:p>
            <a:pPr>
              <a:spcAft>
                <a:spcPts val="1200"/>
              </a:spcAft>
            </a:pPr>
            <a:r>
              <a:rPr lang="de-DE" dirty="0"/>
              <a:t>Erfolgsgeschichten</a:t>
            </a:r>
          </a:p>
          <a:p>
            <a:pPr>
              <a:spcAft>
                <a:spcPts val="1200"/>
              </a:spcAft>
            </a:pPr>
            <a:r>
              <a:rPr lang="de-DE" dirty="0"/>
              <a:t>Zukunftsthemen</a:t>
            </a:r>
          </a:p>
          <a:p>
            <a:pPr>
              <a:spcAft>
                <a:spcPts val="1200"/>
              </a:spcAft>
            </a:pPr>
            <a:r>
              <a:rPr lang="de-DE" dirty="0"/>
              <a:t>Publikationen </a:t>
            </a:r>
          </a:p>
          <a:p>
            <a:pPr>
              <a:spcAft>
                <a:spcPts val="1200"/>
              </a:spcAft>
            </a:pPr>
            <a:r>
              <a:rPr lang="de-DE" dirty="0"/>
              <a:t>Veranstaltungen</a:t>
            </a:r>
          </a:p>
          <a:p>
            <a:pPr>
              <a:spcAft>
                <a:spcPts val="1200"/>
              </a:spcAft>
            </a:pPr>
            <a:r>
              <a:rPr lang="de-DE" dirty="0"/>
              <a:t>Team Aviation</a:t>
            </a:r>
          </a:p>
        </p:txBody>
      </p:sp>
      <p:sp>
        <p:nvSpPr>
          <p:cNvPr id="6" name="Foliennummernplatzhalter 5"/>
          <p:cNvSpPr>
            <a:spLocks noGrp="1"/>
          </p:cNvSpPr>
          <p:nvPr>
            <p:ph type="sldNum" sz="quarter" idx="12"/>
          </p:nvPr>
        </p:nvSpPr>
        <p:spPr/>
        <p:txBody>
          <a:bodyPr/>
          <a:lstStyle/>
          <a:p>
            <a:fld id="{1206269C-C24E-4E80-9A4B-E7E19BB59A67}" type="slidenum">
              <a:rPr lang="de-AT" smtClean="0"/>
              <a:pPr/>
              <a:t>7</a:t>
            </a:fld>
            <a:endParaRPr lang="de-AT" dirty="0"/>
          </a:p>
        </p:txBody>
      </p:sp>
    </p:spTree>
    <p:extLst>
      <p:ext uri="{BB962C8B-B14F-4D97-AF65-F5344CB8AC3E}">
        <p14:creationId xmlns:p14="http://schemas.microsoft.com/office/powerpoint/2010/main" val="2412380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539750" y="3278787"/>
            <a:ext cx="5389200" cy="393179"/>
          </a:xfrm>
        </p:spPr>
        <p:txBody>
          <a:bodyPr/>
          <a:lstStyle/>
          <a:p>
            <a:r>
              <a:rPr lang="de-AT" sz="2000" dirty="0"/>
              <a:t>Kontakt</a:t>
            </a:r>
            <a:endParaRPr lang="de-DE" sz="2000" dirty="0"/>
          </a:p>
        </p:txBody>
      </p:sp>
      <p:sp>
        <p:nvSpPr>
          <p:cNvPr id="10" name="Textplatzhalter 9"/>
          <p:cNvSpPr>
            <a:spLocks noGrp="1"/>
          </p:cNvSpPr>
          <p:nvPr>
            <p:ph type="body" sz="quarter" idx="10"/>
          </p:nvPr>
        </p:nvSpPr>
        <p:spPr>
          <a:xfrm>
            <a:off x="539750" y="3644630"/>
            <a:ext cx="3423600" cy="845552"/>
          </a:xfrm>
        </p:spPr>
        <p:txBody>
          <a:bodyPr/>
          <a:lstStyle/>
          <a:p>
            <a:r>
              <a:rPr lang="de-DE" dirty="0"/>
              <a:t>Theresa Bauer </a:t>
            </a:r>
          </a:p>
          <a:p>
            <a:r>
              <a:rPr lang="de-DE" dirty="0"/>
              <a:t>BMVIT</a:t>
            </a:r>
          </a:p>
          <a:p>
            <a:r>
              <a:rPr lang="de-DE" dirty="0">
                <a:hlinkClick r:id="rId3"/>
              </a:rPr>
              <a:t>theresa.bauer@bmvit.gv.at</a:t>
            </a:r>
            <a:r>
              <a:rPr lang="de-DE" dirty="0"/>
              <a:t> </a:t>
            </a:r>
          </a:p>
        </p:txBody>
      </p:sp>
      <p:sp>
        <p:nvSpPr>
          <p:cNvPr id="4" name="Textplatzhalter 9"/>
          <p:cNvSpPr txBox="1">
            <a:spLocks/>
          </p:cNvSpPr>
          <p:nvPr/>
        </p:nvSpPr>
        <p:spPr>
          <a:xfrm>
            <a:off x="2907812" y="3527674"/>
            <a:ext cx="3423600" cy="963216"/>
          </a:xfrm>
          <a:prstGeom prst="rect">
            <a:avLst/>
          </a:prstGeom>
        </p:spPr>
        <p:txBody>
          <a:bodyPr vert="horz" lIns="0" tIns="0" rIns="0" bIns="0" rtlCol="0" anchor="b" anchorCtr="0">
            <a:noAutofit/>
          </a:bodyPr>
          <a:lstStyle>
            <a:lvl1pPr marL="0" marR="0" indent="0" algn="l" defTabSz="914400" rtl="0" eaLnBrk="1" fontAlgn="auto" latinLnBrk="0" hangingPunct="1">
              <a:lnSpc>
                <a:spcPts val="1800"/>
              </a:lnSpc>
              <a:spcBef>
                <a:spcPts val="0"/>
              </a:spcBef>
              <a:spcAft>
                <a:spcPts val="0"/>
              </a:spcAft>
              <a:buClr>
                <a:schemeClr val="tx2"/>
              </a:buClr>
              <a:buSzTx/>
              <a:buFont typeface="Arial" panose="020B0604020202020204" pitchFamily="34" charset="0"/>
              <a:buNone/>
              <a:tabLst/>
              <a:defRPr sz="1400" kern="1200">
                <a:solidFill>
                  <a:schemeClr val="bg1">
                    <a:lumMod val="10000"/>
                  </a:schemeClr>
                </a:solidFill>
                <a:latin typeface="+mn-lt"/>
                <a:ea typeface="+mn-ea"/>
                <a:cs typeface="+mn-cs"/>
              </a:defRPr>
            </a:lvl1pPr>
            <a:lvl2pPr marL="504000" marR="0" indent="-252000" algn="l" defTabSz="914400" rtl="0" eaLnBrk="1" fontAlgn="auto" latinLnBrk="0" hangingPunct="1">
              <a:lnSpc>
                <a:spcPts val="2400"/>
              </a:lnSpc>
              <a:spcBef>
                <a:spcPts val="0"/>
              </a:spcBef>
              <a:spcAft>
                <a:spcPts val="1425"/>
              </a:spcAft>
              <a:buClrTx/>
              <a:buSzTx/>
              <a:buFont typeface="Corbel" panose="020B0503020204020204" pitchFamily="34" charset="0"/>
              <a:buChar char="−"/>
              <a:tabLst/>
              <a:defRPr sz="1800" kern="1200">
                <a:solidFill>
                  <a:schemeClr val="bg1">
                    <a:lumMod val="10000"/>
                  </a:schemeClr>
                </a:solidFill>
                <a:latin typeface="+mn-lt"/>
                <a:ea typeface="+mn-ea"/>
                <a:cs typeface="+mn-cs"/>
              </a:defRPr>
            </a:lvl2pPr>
            <a:lvl3pPr marL="756000" indent="-252000" algn="l" defTabSz="914400" rtl="0" eaLnBrk="1" latinLnBrk="0" hangingPunct="1">
              <a:lnSpc>
                <a:spcPts val="2400"/>
              </a:lnSpc>
              <a:spcBef>
                <a:spcPts val="0"/>
              </a:spcBef>
              <a:spcAft>
                <a:spcPts val="1425"/>
              </a:spcAft>
              <a:buClr>
                <a:schemeClr val="tx2"/>
              </a:buClr>
              <a:buFont typeface="Arial" pitchFamily="34" charset="0"/>
              <a:buChar char="•"/>
              <a:defRPr sz="1800" kern="1200">
                <a:solidFill>
                  <a:schemeClr val="bg1">
                    <a:lumMod val="10000"/>
                  </a:schemeClr>
                </a:solidFill>
                <a:latin typeface="+mn-lt"/>
                <a:ea typeface="+mn-ea"/>
                <a:cs typeface="+mn-cs"/>
              </a:defRPr>
            </a:lvl3pPr>
            <a:lvl4pPr marL="1600200" indent="-228600" algn="l" defTabSz="914400" rtl="0" eaLnBrk="1" latinLnBrk="0" hangingPunct="1">
              <a:lnSpc>
                <a:spcPct val="90000"/>
              </a:lnSpc>
              <a:spcBef>
                <a:spcPts val="600"/>
              </a:spcBef>
              <a:buClr>
                <a:schemeClr val="tx2"/>
              </a:buClr>
              <a:buFont typeface="Arial" pitchFamily="34" charset="0"/>
              <a:buChar char="–"/>
              <a:defRPr sz="1800" kern="1200">
                <a:solidFill>
                  <a:schemeClr val="bg1">
                    <a:lumMod val="10000"/>
                  </a:schemeClr>
                </a:solidFill>
                <a:latin typeface="+mn-lt"/>
                <a:ea typeface="+mn-ea"/>
                <a:cs typeface="+mn-cs"/>
              </a:defRPr>
            </a:lvl4pPr>
            <a:lvl5pPr marL="2057400" indent="-228600" algn="l" defTabSz="914400" rtl="0" eaLnBrk="1" latinLnBrk="0" hangingPunct="1">
              <a:lnSpc>
                <a:spcPct val="90000"/>
              </a:lnSpc>
              <a:spcBef>
                <a:spcPts val="400"/>
              </a:spcBef>
              <a:buClr>
                <a:schemeClr val="tx2"/>
              </a:buClr>
              <a:buFont typeface="Arial" pitchFamily="34" charset="0"/>
              <a:buChar char="»"/>
              <a:defRPr sz="1800" kern="1200">
                <a:solidFill>
                  <a:schemeClr val="bg1">
                    <a:lumMod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dirty="0"/>
              <a:t>Ingrid Kernstock </a:t>
            </a:r>
          </a:p>
          <a:p>
            <a:r>
              <a:rPr lang="de-DE" dirty="0"/>
              <a:t>BMVIT</a:t>
            </a:r>
          </a:p>
          <a:p>
            <a:r>
              <a:rPr lang="de-DE" dirty="0">
                <a:hlinkClick r:id="rId4"/>
              </a:rPr>
              <a:t>ingrid.kernstock@bmvit.gv.at</a:t>
            </a:r>
            <a:r>
              <a:rPr lang="de-DE" dirty="0"/>
              <a:t> </a:t>
            </a:r>
          </a:p>
        </p:txBody>
      </p:sp>
      <p:sp>
        <p:nvSpPr>
          <p:cNvPr id="5" name="Titel 6"/>
          <p:cNvSpPr txBox="1">
            <a:spLocks/>
          </p:cNvSpPr>
          <p:nvPr/>
        </p:nvSpPr>
        <p:spPr>
          <a:xfrm>
            <a:off x="539750" y="1342670"/>
            <a:ext cx="3847424" cy="488742"/>
          </a:xfrm>
          <a:prstGeom prst="rect">
            <a:avLst/>
          </a:prstGeom>
        </p:spPr>
        <p:txBody>
          <a:bodyPr vert="horz" wrap="none" lIns="0" tIns="0" rIns="0" bIns="0" rtlCol="0" anchor="t" anchorCtr="0">
            <a:noAutofit/>
          </a:bodyPr>
          <a:lstStyle>
            <a:lvl1pPr algn="l" defTabSz="914400" rtl="0" eaLnBrk="1" latinLnBrk="0" hangingPunct="1">
              <a:lnSpc>
                <a:spcPts val="4000"/>
              </a:lnSpc>
              <a:spcBef>
                <a:spcPct val="0"/>
              </a:spcBef>
              <a:buNone/>
              <a:defRPr sz="3000" b="0" kern="1200">
                <a:solidFill>
                  <a:schemeClr val="tx1"/>
                </a:solidFill>
                <a:latin typeface="+mj-lt"/>
                <a:ea typeface="+mj-ea"/>
                <a:cs typeface="+mj-cs"/>
              </a:defRPr>
            </a:lvl1pPr>
          </a:lstStyle>
          <a:p>
            <a:r>
              <a:rPr lang="de-AT" sz="2800" dirty="0"/>
              <a:t>www.open4aviation.at</a:t>
            </a:r>
            <a:endParaRPr lang="de-DE" sz="2800" dirty="0"/>
          </a:p>
        </p:txBody>
      </p:sp>
      <p:sp>
        <p:nvSpPr>
          <p:cNvPr id="6" name="Titel 6"/>
          <p:cNvSpPr txBox="1">
            <a:spLocks/>
          </p:cNvSpPr>
          <p:nvPr/>
        </p:nvSpPr>
        <p:spPr>
          <a:xfrm>
            <a:off x="539750" y="1896679"/>
            <a:ext cx="5389200" cy="1500461"/>
          </a:xfrm>
          <a:prstGeom prst="rect">
            <a:avLst/>
          </a:prstGeom>
        </p:spPr>
        <p:txBody>
          <a:bodyPr vert="horz" wrap="none" lIns="0" tIns="0" rIns="0" bIns="0" rtlCol="0" anchor="t" anchorCtr="0">
            <a:noAutofit/>
          </a:bodyPr>
          <a:lstStyle>
            <a:lvl1pPr algn="l" defTabSz="914400" rtl="0" eaLnBrk="1" latinLnBrk="0" hangingPunct="1">
              <a:lnSpc>
                <a:spcPts val="4000"/>
              </a:lnSpc>
              <a:spcBef>
                <a:spcPct val="0"/>
              </a:spcBef>
              <a:buNone/>
              <a:defRPr sz="3000" b="0" kern="1200">
                <a:solidFill>
                  <a:schemeClr val="tx1"/>
                </a:solidFill>
                <a:latin typeface="+mj-lt"/>
                <a:ea typeface="+mj-ea"/>
                <a:cs typeface="+mj-cs"/>
              </a:defRPr>
            </a:lvl1pPr>
          </a:lstStyle>
          <a:p>
            <a:pPr>
              <a:lnSpc>
                <a:spcPct val="130000"/>
              </a:lnSpc>
              <a:spcAft>
                <a:spcPts val="600"/>
              </a:spcAft>
            </a:pPr>
            <a:r>
              <a:rPr lang="de-AT" sz="1600" dirty="0"/>
              <a:t>Inhalte: </a:t>
            </a:r>
            <a:r>
              <a:rPr lang="de-AT" sz="1600" dirty="0" err="1"/>
              <a:t>Brimatech</a:t>
            </a:r>
            <a:r>
              <a:rPr lang="de-AT" sz="1600" dirty="0"/>
              <a:t> Services</a:t>
            </a:r>
          </a:p>
          <a:p>
            <a:pPr>
              <a:lnSpc>
                <a:spcPct val="130000"/>
              </a:lnSpc>
              <a:spcAft>
                <a:spcPts val="600"/>
              </a:spcAft>
            </a:pPr>
            <a:r>
              <a:rPr lang="de-AT" sz="1600" dirty="0"/>
              <a:t>Grafik: </a:t>
            </a:r>
            <a:r>
              <a:rPr lang="de-AT" sz="1600" dirty="0" err="1"/>
              <a:t>ast</a:t>
            </a:r>
            <a:r>
              <a:rPr lang="de-AT" sz="1600" dirty="0"/>
              <a:t> &amp; </a:t>
            </a:r>
            <a:r>
              <a:rPr lang="de-AT" sz="1600" dirty="0" err="1"/>
              <a:t>nebel</a:t>
            </a:r>
            <a:endParaRPr lang="de-AT" sz="1600" dirty="0"/>
          </a:p>
          <a:p>
            <a:pPr>
              <a:lnSpc>
                <a:spcPct val="130000"/>
              </a:lnSpc>
              <a:spcAft>
                <a:spcPts val="600"/>
              </a:spcAft>
            </a:pPr>
            <a:r>
              <a:rPr lang="de-AT" sz="1600" dirty="0"/>
              <a:t>Umsetzung &amp; Betreuung der Website: WIENFLUSS</a:t>
            </a:r>
          </a:p>
          <a:p>
            <a:endParaRPr lang="de-DE" sz="2000" dirty="0"/>
          </a:p>
        </p:txBody>
      </p:sp>
    </p:spTree>
    <p:extLst>
      <p:ext uri="{BB962C8B-B14F-4D97-AF65-F5344CB8AC3E}">
        <p14:creationId xmlns:p14="http://schemas.microsoft.com/office/powerpoint/2010/main" val="2759185842"/>
      </p:ext>
    </p:extLst>
  </p:cSld>
  <p:clrMapOvr>
    <a:masterClrMapping/>
  </p:clrMapOvr>
</p:sld>
</file>

<file path=ppt/theme/theme1.xml><?xml version="1.0" encoding="utf-8"?>
<a:theme xmlns:a="http://schemas.openxmlformats.org/drawingml/2006/main" name="Republik-AT-4x3">
  <a:themeElements>
    <a:clrScheme name="Republik-AT">
      <a:dk1>
        <a:srgbClr val="000000"/>
      </a:dk1>
      <a:lt1>
        <a:srgbClr val="E6EFF3"/>
      </a:lt1>
      <a:dk2>
        <a:srgbClr val="E6320F"/>
      </a:dk2>
      <a:lt2>
        <a:srgbClr val="FFFFFF"/>
      </a:lt2>
      <a:accent1>
        <a:srgbClr val="CA0237"/>
      </a:accent1>
      <a:accent2>
        <a:srgbClr val="5FB564"/>
      </a:accent2>
      <a:accent3>
        <a:srgbClr val="950F53"/>
      </a:accent3>
      <a:accent4>
        <a:srgbClr val="F59C00"/>
      </a:accent4>
      <a:accent5>
        <a:srgbClr val="3BACBE"/>
      </a:accent5>
      <a:accent6>
        <a:srgbClr val="BCCF00"/>
      </a:accent6>
      <a:hlink>
        <a:srgbClr val="1C1C1C"/>
      </a:hlink>
      <a:folHlink>
        <a:srgbClr val="636362"/>
      </a:folHlink>
    </a:clrScheme>
    <a:fontScheme name="BKA2018-Schriften">
      <a:majorFont>
        <a:latin typeface="Corbel"/>
        <a:ea typeface=""/>
        <a:cs typeface=""/>
      </a:majorFont>
      <a:minorFont>
        <a:latin typeface="Corbel"/>
        <a:ea typeface=""/>
        <a:cs typeface=""/>
      </a:minorFont>
    </a:fontScheme>
    <a:fmtScheme name="Klarheit">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PPT_BMVIT_16x9</Template>
  <TotalTime>0</TotalTime>
  <Words>631</Words>
  <Application>Microsoft Office PowerPoint</Application>
  <PresentationFormat>Bildschirmpräsentation (16:9)</PresentationFormat>
  <Paragraphs>103</Paragraphs>
  <Slides>8</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Corbel</vt:lpstr>
      <vt:lpstr>Courier New</vt:lpstr>
      <vt:lpstr>Symbol</vt:lpstr>
      <vt:lpstr>Wingdings</vt:lpstr>
      <vt:lpstr>Republik-AT-4x3</vt:lpstr>
      <vt:lpstr>open4aviation</vt:lpstr>
      <vt:lpstr>Zielsetzung </vt:lpstr>
      <vt:lpstr>Innovationspfade</vt:lpstr>
      <vt:lpstr>Marktsegmente</vt:lpstr>
      <vt:lpstr>Portfolio</vt:lpstr>
      <vt:lpstr>Zeitreise </vt:lpstr>
      <vt:lpstr>Weitere Inhalte</vt:lpstr>
      <vt:lpstr>Kontakt</vt:lpstr>
    </vt:vector>
  </TitlesOfParts>
  <Company>BMVIT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Forum Austria 2019</dc:title>
  <dc:creator>Bauer Theresa</dc:creator>
  <cp:lastModifiedBy>lenovo</cp:lastModifiedBy>
  <cp:revision>30</cp:revision>
  <cp:lastPrinted>2019-10-14T15:11:19Z</cp:lastPrinted>
  <dcterms:created xsi:type="dcterms:W3CDTF">2019-09-26T13:17:22Z</dcterms:created>
  <dcterms:modified xsi:type="dcterms:W3CDTF">2019-10-17T11:07:15Z</dcterms:modified>
</cp:coreProperties>
</file>