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2192000" cy="6858000"/>
  <p:notesSz cx="6858000" cy="9144000"/>
  <p:embeddedFontLst>
    <p:embeddedFont>
      <p:font typeface="Segoe UI" panose="020B0502040204020203" pitchFamily="34" charset="0"/>
      <p:regular r:id="rId6"/>
      <p:bold r:id="rId7"/>
      <p:italic r:id="rId8"/>
      <p:boldItalic r:id="rId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2" d="100"/>
          <a:sy n="102" d="100"/>
        </p:scale>
        <p:origin x="2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B7DA2-926C-9E17-D9C4-F579159DD98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B3345486-4986-24DD-B777-290DCD69EF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8C085E66-F4CA-5087-92FE-6B4E4F24EAD6}"/>
              </a:ext>
            </a:extLst>
          </p:cNvPr>
          <p:cNvSpPr>
            <a:spLocks noGrp="1"/>
          </p:cNvSpPr>
          <p:nvPr>
            <p:ph type="dt" sz="half" idx="10"/>
          </p:nvPr>
        </p:nvSpPr>
        <p:spPr/>
        <p:txBody>
          <a:bodyPr/>
          <a:lstStyle/>
          <a:p>
            <a:fld id="{514518A9-6E28-4EBD-AA1A-D30EFD06F95E}" type="datetimeFigureOut">
              <a:rPr lang="de-AT" smtClean="0"/>
              <a:t>14.05.2024</a:t>
            </a:fld>
            <a:endParaRPr lang="de-AT"/>
          </a:p>
        </p:txBody>
      </p:sp>
      <p:sp>
        <p:nvSpPr>
          <p:cNvPr id="5" name="Fußzeilenplatzhalter 4">
            <a:extLst>
              <a:ext uri="{FF2B5EF4-FFF2-40B4-BE49-F238E27FC236}">
                <a16:creationId xmlns:a16="http://schemas.microsoft.com/office/drawing/2014/main" id="{A18B890D-8AC1-A0E5-00A5-9A312B9400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9537F3E-C6BC-566A-4D49-B0D66693669A}"/>
              </a:ext>
            </a:extLst>
          </p:cNvPr>
          <p:cNvSpPr>
            <a:spLocks noGrp="1"/>
          </p:cNvSpPr>
          <p:nvPr>
            <p:ph type="sldNum" sz="quarter" idx="12"/>
          </p:nvPr>
        </p:nvSpPr>
        <p:spPr/>
        <p:txBody>
          <a:bodyPr/>
          <a:lstStyle/>
          <a:p>
            <a:fld id="{317821CB-9AC4-42B0-9080-473C99536F3C}" type="slidenum">
              <a:rPr lang="de-AT" smtClean="0"/>
              <a:t>‹Nr.›</a:t>
            </a:fld>
            <a:endParaRPr lang="de-AT"/>
          </a:p>
        </p:txBody>
      </p:sp>
    </p:spTree>
    <p:extLst>
      <p:ext uri="{BB962C8B-B14F-4D97-AF65-F5344CB8AC3E}">
        <p14:creationId xmlns:p14="http://schemas.microsoft.com/office/powerpoint/2010/main" val="150074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A757F-4C85-2F8D-67F5-89B316CBEA76}"/>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E5FFBA3C-3C2D-CBCC-1862-88B7DB5F757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E4F6286-34CC-FBBF-6EF0-E677542FF8F8}"/>
              </a:ext>
            </a:extLst>
          </p:cNvPr>
          <p:cNvSpPr>
            <a:spLocks noGrp="1"/>
          </p:cNvSpPr>
          <p:nvPr>
            <p:ph type="dt" sz="half" idx="10"/>
          </p:nvPr>
        </p:nvSpPr>
        <p:spPr/>
        <p:txBody>
          <a:bodyPr/>
          <a:lstStyle/>
          <a:p>
            <a:fld id="{514518A9-6E28-4EBD-AA1A-D30EFD06F95E}" type="datetimeFigureOut">
              <a:rPr lang="de-AT" smtClean="0"/>
              <a:t>14.05.2024</a:t>
            </a:fld>
            <a:endParaRPr lang="de-AT"/>
          </a:p>
        </p:txBody>
      </p:sp>
      <p:sp>
        <p:nvSpPr>
          <p:cNvPr id="5" name="Fußzeilenplatzhalter 4">
            <a:extLst>
              <a:ext uri="{FF2B5EF4-FFF2-40B4-BE49-F238E27FC236}">
                <a16:creationId xmlns:a16="http://schemas.microsoft.com/office/drawing/2014/main" id="{B2A44F6B-BB48-653E-E935-3786812B044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A67692F-4BB9-988C-39B9-6C3C435EC1A0}"/>
              </a:ext>
            </a:extLst>
          </p:cNvPr>
          <p:cNvSpPr>
            <a:spLocks noGrp="1"/>
          </p:cNvSpPr>
          <p:nvPr>
            <p:ph type="sldNum" sz="quarter" idx="12"/>
          </p:nvPr>
        </p:nvSpPr>
        <p:spPr/>
        <p:txBody>
          <a:bodyPr/>
          <a:lstStyle/>
          <a:p>
            <a:fld id="{317821CB-9AC4-42B0-9080-473C99536F3C}" type="slidenum">
              <a:rPr lang="de-AT" smtClean="0"/>
              <a:t>‹Nr.›</a:t>
            </a:fld>
            <a:endParaRPr lang="de-AT"/>
          </a:p>
        </p:txBody>
      </p:sp>
    </p:spTree>
    <p:extLst>
      <p:ext uri="{BB962C8B-B14F-4D97-AF65-F5344CB8AC3E}">
        <p14:creationId xmlns:p14="http://schemas.microsoft.com/office/powerpoint/2010/main" val="64899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1782CE9-E97B-919C-747E-C935246FF38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01E88D26-45F3-5AD2-D51A-43FDC97F294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9248FB1-049D-BC8E-3A74-CD1778AA1011}"/>
              </a:ext>
            </a:extLst>
          </p:cNvPr>
          <p:cNvSpPr>
            <a:spLocks noGrp="1"/>
          </p:cNvSpPr>
          <p:nvPr>
            <p:ph type="dt" sz="half" idx="10"/>
          </p:nvPr>
        </p:nvSpPr>
        <p:spPr/>
        <p:txBody>
          <a:bodyPr/>
          <a:lstStyle/>
          <a:p>
            <a:fld id="{514518A9-6E28-4EBD-AA1A-D30EFD06F95E}" type="datetimeFigureOut">
              <a:rPr lang="de-AT" smtClean="0"/>
              <a:t>14.05.2024</a:t>
            </a:fld>
            <a:endParaRPr lang="de-AT"/>
          </a:p>
        </p:txBody>
      </p:sp>
      <p:sp>
        <p:nvSpPr>
          <p:cNvPr id="5" name="Fußzeilenplatzhalter 4">
            <a:extLst>
              <a:ext uri="{FF2B5EF4-FFF2-40B4-BE49-F238E27FC236}">
                <a16:creationId xmlns:a16="http://schemas.microsoft.com/office/drawing/2014/main" id="{0668A19A-6689-012A-9205-84EE83DBDBD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64958B6-0440-4AB4-1BC2-0286660F5B18}"/>
              </a:ext>
            </a:extLst>
          </p:cNvPr>
          <p:cNvSpPr>
            <a:spLocks noGrp="1"/>
          </p:cNvSpPr>
          <p:nvPr>
            <p:ph type="sldNum" sz="quarter" idx="12"/>
          </p:nvPr>
        </p:nvSpPr>
        <p:spPr/>
        <p:txBody>
          <a:bodyPr/>
          <a:lstStyle/>
          <a:p>
            <a:fld id="{317821CB-9AC4-42B0-9080-473C99536F3C}" type="slidenum">
              <a:rPr lang="de-AT" smtClean="0"/>
              <a:t>‹Nr.›</a:t>
            </a:fld>
            <a:endParaRPr lang="de-AT"/>
          </a:p>
        </p:txBody>
      </p:sp>
    </p:spTree>
    <p:extLst>
      <p:ext uri="{BB962C8B-B14F-4D97-AF65-F5344CB8AC3E}">
        <p14:creationId xmlns:p14="http://schemas.microsoft.com/office/powerpoint/2010/main" val="140928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A15E1-ABBB-F50D-690C-3C08B4EE745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37D027B6-4144-7933-B505-244567AD33B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A9E8153-B21B-4FF0-CE21-659338BE36A3}"/>
              </a:ext>
            </a:extLst>
          </p:cNvPr>
          <p:cNvSpPr>
            <a:spLocks noGrp="1"/>
          </p:cNvSpPr>
          <p:nvPr>
            <p:ph type="dt" sz="half" idx="10"/>
          </p:nvPr>
        </p:nvSpPr>
        <p:spPr/>
        <p:txBody>
          <a:bodyPr/>
          <a:lstStyle/>
          <a:p>
            <a:fld id="{514518A9-6E28-4EBD-AA1A-D30EFD06F95E}" type="datetimeFigureOut">
              <a:rPr lang="de-AT" smtClean="0"/>
              <a:t>14.05.2024</a:t>
            </a:fld>
            <a:endParaRPr lang="de-AT"/>
          </a:p>
        </p:txBody>
      </p:sp>
      <p:sp>
        <p:nvSpPr>
          <p:cNvPr id="5" name="Fußzeilenplatzhalter 4">
            <a:extLst>
              <a:ext uri="{FF2B5EF4-FFF2-40B4-BE49-F238E27FC236}">
                <a16:creationId xmlns:a16="http://schemas.microsoft.com/office/drawing/2014/main" id="{06BD6CF9-D2D5-F255-C144-9714DF7B98D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4B49850-962B-05C1-83C2-0D712115C772}"/>
              </a:ext>
            </a:extLst>
          </p:cNvPr>
          <p:cNvSpPr>
            <a:spLocks noGrp="1"/>
          </p:cNvSpPr>
          <p:nvPr>
            <p:ph type="sldNum" sz="quarter" idx="12"/>
          </p:nvPr>
        </p:nvSpPr>
        <p:spPr/>
        <p:txBody>
          <a:bodyPr/>
          <a:lstStyle/>
          <a:p>
            <a:fld id="{317821CB-9AC4-42B0-9080-473C99536F3C}" type="slidenum">
              <a:rPr lang="de-AT" smtClean="0"/>
              <a:t>‹Nr.›</a:t>
            </a:fld>
            <a:endParaRPr lang="de-AT"/>
          </a:p>
        </p:txBody>
      </p:sp>
    </p:spTree>
    <p:extLst>
      <p:ext uri="{BB962C8B-B14F-4D97-AF65-F5344CB8AC3E}">
        <p14:creationId xmlns:p14="http://schemas.microsoft.com/office/powerpoint/2010/main" val="355968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A613D-9DB9-2554-7854-3B7A7BBD99B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91F8DCDB-CC51-BE67-BC69-B461D55A3A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C81A57-6CB7-E9A6-A7E2-9E9997F256EB}"/>
              </a:ext>
            </a:extLst>
          </p:cNvPr>
          <p:cNvSpPr>
            <a:spLocks noGrp="1"/>
          </p:cNvSpPr>
          <p:nvPr>
            <p:ph type="dt" sz="half" idx="10"/>
          </p:nvPr>
        </p:nvSpPr>
        <p:spPr/>
        <p:txBody>
          <a:bodyPr/>
          <a:lstStyle/>
          <a:p>
            <a:fld id="{514518A9-6E28-4EBD-AA1A-D30EFD06F95E}" type="datetimeFigureOut">
              <a:rPr lang="de-AT" smtClean="0"/>
              <a:t>14.05.2024</a:t>
            </a:fld>
            <a:endParaRPr lang="de-AT"/>
          </a:p>
        </p:txBody>
      </p:sp>
      <p:sp>
        <p:nvSpPr>
          <p:cNvPr id="5" name="Fußzeilenplatzhalter 4">
            <a:extLst>
              <a:ext uri="{FF2B5EF4-FFF2-40B4-BE49-F238E27FC236}">
                <a16:creationId xmlns:a16="http://schemas.microsoft.com/office/drawing/2014/main" id="{F470EE27-8812-5172-C24D-49E974A0FFB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8ACD197-B96D-9342-8C38-1427B1754BF5}"/>
              </a:ext>
            </a:extLst>
          </p:cNvPr>
          <p:cNvSpPr>
            <a:spLocks noGrp="1"/>
          </p:cNvSpPr>
          <p:nvPr>
            <p:ph type="sldNum" sz="quarter" idx="12"/>
          </p:nvPr>
        </p:nvSpPr>
        <p:spPr/>
        <p:txBody>
          <a:bodyPr/>
          <a:lstStyle/>
          <a:p>
            <a:fld id="{317821CB-9AC4-42B0-9080-473C99536F3C}" type="slidenum">
              <a:rPr lang="de-AT" smtClean="0"/>
              <a:t>‹Nr.›</a:t>
            </a:fld>
            <a:endParaRPr lang="de-AT"/>
          </a:p>
        </p:txBody>
      </p:sp>
    </p:spTree>
    <p:extLst>
      <p:ext uri="{BB962C8B-B14F-4D97-AF65-F5344CB8AC3E}">
        <p14:creationId xmlns:p14="http://schemas.microsoft.com/office/powerpoint/2010/main" val="340827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B3539-F744-F6FC-293F-DE237A91F1F1}"/>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48987C2C-15A2-54A3-FED7-525DB9D52FF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A107A5EA-BF75-D0C6-0FC9-7FFB395718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5AD966C1-8AF4-9BA7-15D1-EA608529A92A}"/>
              </a:ext>
            </a:extLst>
          </p:cNvPr>
          <p:cNvSpPr>
            <a:spLocks noGrp="1"/>
          </p:cNvSpPr>
          <p:nvPr>
            <p:ph type="dt" sz="half" idx="10"/>
          </p:nvPr>
        </p:nvSpPr>
        <p:spPr/>
        <p:txBody>
          <a:bodyPr/>
          <a:lstStyle/>
          <a:p>
            <a:fld id="{514518A9-6E28-4EBD-AA1A-D30EFD06F95E}" type="datetimeFigureOut">
              <a:rPr lang="de-AT" smtClean="0"/>
              <a:t>14.05.2024</a:t>
            </a:fld>
            <a:endParaRPr lang="de-AT"/>
          </a:p>
        </p:txBody>
      </p:sp>
      <p:sp>
        <p:nvSpPr>
          <p:cNvPr id="6" name="Fußzeilenplatzhalter 5">
            <a:extLst>
              <a:ext uri="{FF2B5EF4-FFF2-40B4-BE49-F238E27FC236}">
                <a16:creationId xmlns:a16="http://schemas.microsoft.com/office/drawing/2014/main" id="{152C03EC-E2A9-91A8-E63F-71B325DFDCF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68CCEB6-96D6-F668-BC22-AE211D61071F}"/>
              </a:ext>
            </a:extLst>
          </p:cNvPr>
          <p:cNvSpPr>
            <a:spLocks noGrp="1"/>
          </p:cNvSpPr>
          <p:nvPr>
            <p:ph type="sldNum" sz="quarter" idx="12"/>
          </p:nvPr>
        </p:nvSpPr>
        <p:spPr/>
        <p:txBody>
          <a:bodyPr/>
          <a:lstStyle/>
          <a:p>
            <a:fld id="{317821CB-9AC4-42B0-9080-473C99536F3C}" type="slidenum">
              <a:rPr lang="de-AT" smtClean="0"/>
              <a:t>‹Nr.›</a:t>
            </a:fld>
            <a:endParaRPr lang="de-AT"/>
          </a:p>
        </p:txBody>
      </p:sp>
    </p:spTree>
    <p:extLst>
      <p:ext uri="{BB962C8B-B14F-4D97-AF65-F5344CB8AC3E}">
        <p14:creationId xmlns:p14="http://schemas.microsoft.com/office/powerpoint/2010/main" val="314300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58F65-6082-9C45-BAEE-B00D2744F7D9}"/>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E4437AD8-1E80-ADC3-BA02-B1992016E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6D37141-8AA7-1563-3C2F-2E33FCAC0A6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A4D3C42C-935E-45FB-D284-1773D8A2C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1578595-942E-0E1E-04C7-BCC80CC41CC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6B7FB24F-AD4D-5820-D480-B16303C73F9F}"/>
              </a:ext>
            </a:extLst>
          </p:cNvPr>
          <p:cNvSpPr>
            <a:spLocks noGrp="1"/>
          </p:cNvSpPr>
          <p:nvPr>
            <p:ph type="dt" sz="half" idx="10"/>
          </p:nvPr>
        </p:nvSpPr>
        <p:spPr/>
        <p:txBody>
          <a:bodyPr/>
          <a:lstStyle/>
          <a:p>
            <a:fld id="{514518A9-6E28-4EBD-AA1A-D30EFD06F95E}" type="datetimeFigureOut">
              <a:rPr lang="de-AT" smtClean="0"/>
              <a:t>14.05.2024</a:t>
            </a:fld>
            <a:endParaRPr lang="de-AT"/>
          </a:p>
        </p:txBody>
      </p:sp>
      <p:sp>
        <p:nvSpPr>
          <p:cNvPr id="8" name="Fußzeilenplatzhalter 7">
            <a:extLst>
              <a:ext uri="{FF2B5EF4-FFF2-40B4-BE49-F238E27FC236}">
                <a16:creationId xmlns:a16="http://schemas.microsoft.com/office/drawing/2014/main" id="{7D044B91-22E8-3DE3-F33C-072573FE7A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17615141-2439-5921-4BCE-3EFC5EFA42DB}"/>
              </a:ext>
            </a:extLst>
          </p:cNvPr>
          <p:cNvSpPr>
            <a:spLocks noGrp="1"/>
          </p:cNvSpPr>
          <p:nvPr>
            <p:ph type="sldNum" sz="quarter" idx="12"/>
          </p:nvPr>
        </p:nvSpPr>
        <p:spPr/>
        <p:txBody>
          <a:bodyPr/>
          <a:lstStyle/>
          <a:p>
            <a:fld id="{317821CB-9AC4-42B0-9080-473C99536F3C}" type="slidenum">
              <a:rPr lang="de-AT" smtClean="0"/>
              <a:t>‹Nr.›</a:t>
            </a:fld>
            <a:endParaRPr lang="de-AT"/>
          </a:p>
        </p:txBody>
      </p:sp>
    </p:spTree>
    <p:extLst>
      <p:ext uri="{BB962C8B-B14F-4D97-AF65-F5344CB8AC3E}">
        <p14:creationId xmlns:p14="http://schemas.microsoft.com/office/powerpoint/2010/main" val="271827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7DCC0-804D-34C3-9703-6160FB7E9A9C}"/>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CBFF917-56B4-2F06-7014-E730B14779FE}"/>
              </a:ext>
            </a:extLst>
          </p:cNvPr>
          <p:cNvSpPr>
            <a:spLocks noGrp="1"/>
          </p:cNvSpPr>
          <p:nvPr>
            <p:ph type="dt" sz="half" idx="10"/>
          </p:nvPr>
        </p:nvSpPr>
        <p:spPr/>
        <p:txBody>
          <a:bodyPr/>
          <a:lstStyle/>
          <a:p>
            <a:fld id="{514518A9-6E28-4EBD-AA1A-D30EFD06F95E}" type="datetimeFigureOut">
              <a:rPr lang="de-AT" smtClean="0"/>
              <a:t>14.05.2024</a:t>
            </a:fld>
            <a:endParaRPr lang="de-AT"/>
          </a:p>
        </p:txBody>
      </p:sp>
      <p:sp>
        <p:nvSpPr>
          <p:cNvPr id="4" name="Fußzeilenplatzhalter 3">
            <a:extLst>
              <a:ext uri="{FF2B5EF4-FFF2-40B4-BE49-F238E27FC236}">
                <a16:creationId xmlns:a16="http://schemas.microsoft.com/office/drawing/2014/main" id="{851DFC0F-6AF9-FAF2-B630-6FBADF3BDE74}"/>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DE964AF7-12F2-365F-F43A-5CA32B8D78D3}"/>
              </a:ext>
            </a:extLst>
          </p:cNvPr>
          <p:cNvSpPr>
            <a:spLocks noGrp="1"/>
          </p:cNvSpPr>
          <p:nvPr>
            <p:ph type="sldNum" sz="quarter" idx="12"/>
          </p:nvPr>
        </p:nvSpPr>
        <p:spPr/>
        <p:txBody>
          <a:bodyPr/>
          <a:lstStyle/>
          <a:p>
            <a:fld id="{317821CB-9AC4-42B0-9080-473C99536F3C}" type="slidenum">
              <a:rPr lang="de-AT" smtClean="0"/>
              <a:t>‹Nr.›</a:t>
            </a:fld>
            <a:endParaRPr lang="de-AT"/>
          </a:p>
        </p:txBody>
      </p:sp>
    </p:spTree>
    <p:extLst>
      <p:ext uri="{BB962C8B-B14F-4D97-AF65-F5344CB8AC3E}">
        <p14:creationId xmlns:p14="http://schemas.microsoft.com/office/powerpoint/2010/main" val="36791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41B6507-B4DA-C227-05DF-F7A7EBB8A920}"/>
              </a:ext>
            </a:extLst>
          </p:cNvPr>
          <p:cNvSpPr>
            <a:spLocks noGrp="1"/>
          </p:cNvSpPr>
          <p:nvPr>
            <p:ph type="dt" sz="half" idx="10"/>
          </p:nvPr>
        </p:nvSpPr>
        <p:spPr/>
        <p:txBody>
          <a:bodyPr/>
          <a:lstStyle/>
          <a:p>
            <a:fld id="{514518A9-6E28-4EBD-AA1A-D30EFD06F95E}" type="datetimeFigureOut">
              <a:rPr lang="de-AT" smtClean="0"/>
              <a:t>14.05.2024</a:t>
            </a:fld>
            <a:endParaRPr lang="de-AT"/>
          </a:p>
        </p:txBody>
      </p:sp>
      <p:sp>
        <p:nvSpPr>
          <p:cNvPr id="3" name="Fußzeilenplatzhalter 2">
            <a:extLst>
              <a:ext uri="{FF2B5EF4-FFF2-40B4-BE49-F238E27FC236}">
                <a16:creationId xmlns:a16="http://schemas.microsoft.com/office/drawing/2014/main" id="{F1EB9355-758D-65C3-9821-0D070961DEC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8DCBE2A-F672-B083-8438-ADC30D440BE4}"/>
              </a:ext>
            </a:extLst>
          </p:cNvPr>
          <p:cNvSpPr>
            <a:spLocks noGrp="1"/>
          </p:cNvSpPr>
          <p:nvPr>
            <p:ph type="sldNum" sz="quarter" idx="12"/>
          </p:nvPr>
        </p:nvSpPr>
        <p:spPr/>
        <p:txBody>
          <a:bodyPr/>
          <a:lstStyle/>
          <a:p>
            <a:fld id="{317821CB-9AC4-42B0-9080-473C99536F3C}" type="slidenum">
              <a:rPr lang="de-AT" smtClean="0"/>
              <a:t>‹Nr.›</a:t>
            </a:fld>
            <a:endParaRPr lang="de-AT"/>
          </a:p>
        </p:txBody>
      </p:sp>
    </p:spTree>
    <p:extLst>
      <p:ext uri="{BB962C8B-B14F-4D97-AF65-F5344CB8AC3E}">
        <p14:creationId xmlns:p14="http://schemas.microsoft.com/office/powerpoint/2010/main" val="224935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DB0C8-0ED9-022B-D854-6698920075B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FB62B10-8AE8-B599-AAB7-725F5D9D1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792B5A14-C37A-8380-0506-2F0466D50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120EB8-01C3-0C05-BD47-555BF73ED46D}"/>
              </a:ext>
            </a:extLst>
          </p:cNvPr>
          <p:cNvSpPr>
            <a:spLocks noGrp="1"/>
          </p:cNvSpPr>
          <p:nvPr>
            <p:ph type="dt" sz="half" idx="10"/>
          </p:nvPr>
        </p:nvSpPr>
        <p:spPr/>
        <p:txBody>
          <a:bodyPr/>
          <a:lstStyle/>
          <a:p>
            <a:fld id="{514518A9-6E28-4EBD-AA1A-D30EFD06F95E}" type="datetimeFigureOut">
              <a:rPr lang="de-AT" smtClean="0"/>
              <a:t>14.05.2024</a:t>
            </a:fld>
            <a:endParaRPr lang="de-AT"/>
          </a:p>
        </p:txBody>
      </p:sp>
      <p:sp>
        <p:nvSpPr>
          <p:cNvPr id="6" name="Fußzeilenplatzhalter 5">
            <a:extLst>
              <a:ext uri="{FF2B5EF4-FFF2-40B4-BE49-F238E27FC236}">
                <a16:creationId xmlns:a16="http://schemas.microsoft.com/office/drawing/2014/main" id="{C295F71D-F795-6AE4-1ADA-FAAA5BAAC35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605D280-7C7C-9119-98FB-626D19DA1030}"/>
              </a:ext>
            </a:extLst>
          </p:cNvPr>
          <p:cNvSpPr>
            <a:spLocks noGrp="1"/>
          </p:cNvSpPr>
          <p:nvPr>
            <p:ph type="sldNum" sz="quarter" idx="12"/>
          </p:nvPr>
        </p:nvSpPr>
        <p:spPr/>
        <p:txBody>
          <a:bodyPr/>
          <a:lstStyle/>
          <a:p>
            <a:fld id="{317821CB-9AC4-42B0-9080-473C99536F3C}" type="slidenum">
              <a:rPr lang="de-AT" smtClean="0"/>
              <a:t>‹Nr.›</a:t>
            </a:fld>
            <a:endParaRPr lang="de-AT"/>
          </a:p>
        </p:txBody>
      </p:sp>
    </p:spTree>
    <p:extLst>
      <p:ext uri="{BB962C8B-B14F-4D97-AF65-F5344CB8AC3E}">
        <p14:creationId xmlns:p14="http://schemas.microsoft.com/office/powerpoint/2010/main" val="340675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8B8E7-84E5-2A1D-85C2-047C649CE3F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E4FD282C-243C-FE2B-F2FB-253BA3081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03EDA97-1C07-B552-5530-A70E29A76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AF4DDD-8932-ECA6-7A3D-993C8CDF9ECC}"/>
              </a:ext>
            </a:extLst>
          </p:cNvPr>
          <p:cNvSpPr>
            <a:spLocks noGrp="1"/>
          </p:cNvSpPr>
          <p:nvPr>
            <p:ph type="dt" sz="half" idx="10"/>
          </p:nvPr>
        </p:nvSpPr>
        <p:spPr/>
        <p:txBody>
          <a:bodyPr/>
          <a:lstStyle/>
          <a:p>
            <a:fld id="{514518A9-6E28-4EBD-AA1A-D30EFD06F95E}" type="datetimeFigureOut">
              <a:rPr lang="de-AT" smtClean="0"/>
              <a:t>14.05.2024</a:t>
            </a:fld>
            <a:endParaRPr lang="de-AT"/>
          </a:p>
        </p:txBody>
      </p:sp>
      <p:sp>
        <p:nvSpPr>
          <p:cNvPr id="6" name="Fußzeilenplatzhalter 5">
            <a:extLst>
              <a:ext uri="{FF2B5EF4-FFF2-40B4-BE49-F238E27FC236}">
                <a16:creationId xmlns:a16="http://schemas.microsoft.com/office/drawing/2014/main" id="{16FC2CCD-FD95-DE78-5D5A-6093BF4E3E8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FA3E468-1978-8F64-2C9D-51804B281442}"/>
              </a:ext>
            </a:extLst>
          </p:cNvPr>
          <p:cNvSpPr>
            <a:spLocks noGrp="1"/>
          </p:cNvSpPr>
          <p:nvPr>
            <p:ph type="sldNum" sz="quarter" idx="12"/>
          </p:nvPr>
        </p:nvSpPr>
        <p:spPr/>
        <p:txBody>
          <a:bodyPr/>
          <a:lstStyle/>
          <a:p>
            <a:fld id="{317821CB-9AC4-42B0-9080-473C99536F3C}" type="slidenum">
              <a:rPr lang="de-AT" smtClean="0"/>
              <a:t>‹Nr.›</a:t>
            </a:fld>
            <a:endParaRPr lang="de-AT"/>
          </a:p>
        </p:txBody>
      </p:sp>
    </p:spTree>
    <p:extLst>
      <p:ext uri="{BB962C8B-B14F-4D97-AF65-F5344CB8AC3E}">
        <p14:creationId xmlns:p14="http://schemas.microsoft.com/office/powerpoint/2010/main" val="320852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68C4E1A-E8A2-0A65-F94E-8B7F79A1F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5B95180A-8523-52D0-E380-EEC186232D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6597557-03B7-3B43-02C1-D9869B86E9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4518A9-6E28-4EBD-AA1A-D30EFD06F95E}" type="datetimeFigureOut">
              <a:rPr lang="de-AT" smtClean="0"/>
              <a:t>14.05.2024</a:t>
            </a:fld>
            <a:endParaRPr lang="de-AT"/>
          </a:p>
        </p:txBody>
      </p:sp>
      <p:sp>
        <p:nvSpPr>
          <p:cNvPr id="5" name="Fußzeilenplatzhalter 4">
            <a:extLst>
              <a:ext uri="{FF2B5EF4-FFF2-40B4-BE49-F238E27FC236}">
                <a16:creationId xmlns:a16="http://schemas.microsoft.com/office/drawing/2014/main" id="{E6B6C633-3FF3-0A20-B1FB-64CB8D2948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A4DF7414-CDBC-E16B-CC75-2692E3DE1B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7821CB-9AC4-42B0-9080-473C99536F3C}" type="slidenum">
              <a:rPr lang="de-AT" smtClean="0"/>
              <a:t>‹Nr.›</a:t>
            </a:fld>
            <a:endParaRPr lang="de-AT"/>
          </a:p>
        </p:txBody>
      </p:sp>
    </p:spTree>
    <p:extLst>
      <p:ext uri="{BB962C8B-B14F-4D97-AF65-F5344CB8AC3E}">
        <p14:creationId xmlns:p14="http://schemas.microsoft.com/office/powerpoint/2010/main" val="3831604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mailto:Johannes.weninger@bartenbach.com"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599BAF7-A6D2-3F41-67A6-1A8250B9389E}"/>
              </a:ext>
            </a:extLst>
          </p:cNvPr>
          <p:cNvPicPr>
            <a:picLocks noChangeAspect="1"/>
          </p:cNvPicPr>
          <p:nvPr/>
        </p:nvPicPr>
        <p:blipFill rotWithShape="1">
          <a:blip r:embed="rId2">
            <a:extLst>
              <a:ext uri="{28A0092B-C50C-407E-A947-70E740481C1C}">
                <a14:useLocalDpi xmlns:a14="http://schemas.microsoft.com/office/drawing/2010/main" val="0"/>
              </a:ext>
            </a:extLst>
          </a:blip>
          <a:srcRect t="5475" b="9753"/>
          <a:stretch/>
        </p:blipFill>
        <p:spPr>
          <a:xfrm>
            <a:off x="0" y="0"/>
            <a:ext cx="8089900" cy="6858000"/>
          </a:xfrm>
          <a:prstGeom prst="rect">
            <a:avLst/>
          </a:prstGeom>
        </p:spPr>
      </p:pic>
      <p:sp>
        <p:nvSpPr>
          <p:cNvPr id="6" name="Rechteck 5">
            <a:extLst>
              <a:ext uri="{FF2B5EF4-FFF2-40B4-BE49-F238E27FC236}">
                <a16:creationId xmlns:a16="http://schemas.microsoft.com/office/drawing/2014/main" id="{EC5353C4-472E-ADA9-9B70-CE1F3AB516C9}"/>
              </a:ext>
            </a:extLst>
          </p:cNvPr>
          <p:cNvSpPr/>
          <p:nvPr/>
        </p:nvSpPr>
        <p:spPr>
          <a:xfrm>
            <a:off x="7023100" y="0"/>
            <a:ext cx="1917700" cy="6858000"/>
          </a:xfrm>
          <a:custGeom>
            <a:avLst/>
            <a:gdLst>
              <a:gd name="connsiteX0" fmla="*/ 0 w 850900"/>
              <a:gd name="connsiteY0" fmla="*/ 0 h 6858000"/>
              <a:gd name="connsiteX1" fmla="*/ 850900 w 850900"/>
              <a:gd name="connsiteY1" fmla="*/ 0 h 6858000"/>
              <a:gd name="connsiteX2" fmla="*/ 850900 w 850900"/>
              <a:gd name="connsiteY2" fmla="*/ 6858000 h 6858000"/>
              <a:gd name="connsiteX3" fmla="*/ 0 w 850900"/>
              <a:gd name="connsiteY3" fmla="*/ 6858000 h 6858000"/>
              <a:gd name="connsiteX4" fmla="*/ 0 w 850900"/>
              <a:gd name="connsiteY4" fmla="*/ 0 h 6858000"/>
              <a:gd name="connsiteX0" fmla="*/ 1066800 w 1917700"/>
              <a:gd name="connsiteY0" fmla="*/ 0 h 6858000"/>
              <a:gd name="connsiteX1" fmla="*/ 1917700 w 1917700"/>
              <a:gd name="connsiteY1" fmla="*/ 0 h 6858000"/>
              <a:gd name="connsiteX2" fmla="*/ 1917700 w 1917700"/>
              <a:gd name="connsiteY2" fmla="*/ 6858000 h 6858000"/>
              <a:gd name="connsiteX3" fmla="*/ 0 w 1917700"/>
              <a:gd name="connsiteY3" fmla="*/ 6858000 h 6858000"/>
              <a:gd name="connsiteX4" fmla="*/ 1066800 w 19177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700" h="6858000">
                <a:moveTo>
                  <a:pt x="1066800" y="0"/>
                </a:moveTo>
                <a:lnTo>
                  <a:pt x="1917700" y="0"/>
                </a:lnTo>
                <a:lnTo>
                  <a:pt x="1917700" y="6858000"/>
                </a:lnTo>
                <a:lnTo>
                  <a:pt x="0" y="6858000"/>
                </a:lnTo>
                <a:lnTo>
                  <a:pt x="106680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28" name="Picture 4">
            <a:extLst>
              <a:ext uri="{FF2B5EF4-FFF2-40B4-BE49-F238E27FC236}">
                <a16:creationId xmlns:a16="http://schemas.microsoft.com/office/drawing/2014/main" id="{6B52A16B-A6EB-5321-4530-B08557A58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800" y="5224856"/>
            <a:ext cx="2870200" cy="163314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ED160503-B25A-48B9-7FA6-5FE9154A9595}"/>
              </a:ext>
            </a:extLst>
          </p:cNvPr>
          <p:cNvSpPr txBox="1"/>
          <p:nvPr/>
        </p:nvSpPr>
        <p:spPr>
          <a:xfrm>
            <a:off x="301030" y="5167706"/>
            <a:ext cx="2566344" cy="707886"/>
          </a:xfrm>
          <a:prstGeom prst="rect">
            <a:avLst/>
          </a:prstGeom>
          <a:noFill/>
        </p:spPr>
        <p:txBody>
          <a:bodyPr wrap="none" rtlCol="0">
            <a:spAutoFit/>
          </a:bodyPr>
          <a:lstStyle/>
          <a:p>
            <a:r>
              <a:rPr lang="de-DE" sz="4000" b="1" dirty="0">
                <a:solidFill>
                  <a:schemeClr val="bg1"/>
                </a:solidFill>
                <a:latin typeface="Segoe UI" panose="020B0502040204020203" pitchFamily="34" charset="0"/>
                <a:cs typeface="Segoe UI" panose="020B0502040204020203" pitchFamily="34" charset="0"/>
              </a:rPr>
              <a:t>BOREALIS</a:t>
            </a:r>
            <a:endParaRPr lang="de-AT" sz="4000" b="1" dirty="0">
              <a:solidFill>
                <a:schemeClr val="bg1"/>
              </a:solidFill>
              <a:latin typeface="Segoe UI" panose="020B0502040204020203" pitchFamily="34" charset="0"/>
              <a:cs typeface="Segoe UI" panose="020B0502040204020203" pitchFamily="34" charset="0"/>
            </a:endParaRPr>
          </a:p>
        </p:txBody>
      </p:sp>
      <p:sp>
        <p:nvSpPr>
          <p:cNvPr id="10" name="Textfeld 9">
            <a:extLst>
              <a:ext uri="{FF2B5EF4-FFF2-40B4-BE49-F238E27FC236}">
                <a16:creationId xmlns:a16="http://schemas.microsoft.com/office/drawing/2014/main" id="{08893684-D7FA-F0A5-9EC6-64F3BDD287E3}"/>
              </a:ext>
            </a:extLst>
          </p:cNvPr>
          <p:cNvSpPr txBox="1"/>
          <p:nvPr/>
        </p:nvSpPr>
        <p:spPr>
          <a:xfrm>
            <a:off x="301030" y="5763685"/>
            <a:ext cx="5086842" cy="830997"/>
          </a:xfrm>
          <a:prstGeom prst="rect">
            <a:avLst/>
          </a:prstGeom>
          <a:noFill/>
        </p:spPr>
        <p:txBody>
          <a:bodyPr wrap="none" rtlCol="0">
            <a:spAutoFit/>
          </a:bodyPr>
          <a:lstStyle/>
          <a:p>
            <a:r>
              <a:rPr lang="en-US" sz="2400" i="1" dirty="0">
                <a:solidFill>
                  <a:schemeClr val="bg1"/>
                </a:solidFill>
                <a:latin typeface="Segoe UI" panose="020B0502040204020203" pitchFamily="34" charset="0"/>
                <a:cs typeface="Segoe UI" panose="020B0502040204020203" pitchFamily="34" charset="0"/>
              </a:rPr>
              <a:t>Self-learning building controls for a </a:t>
            </a:r>
          </a:p>
          <a:p>
            <a:r>
              <a:rPr lang="en-US" sz="2400" i="1" dirty="0">
                <a:solidFill>
                  <a:schemeClr val="bg1"/>
                </a:solidFill>
                <a:latin typeface="Segoe UI" panose="020B0502040204020203" pitchFamily="34" charset="0"/>
                <a:cs typeface="Segoe UI" panose="020B0502040204020203" pitchFamily="34" charset="0"/>
              </a:rPr>
              <a:t>greener and healthier society</a:t>
            </a:r>
          </a:p>
        </p:txBody>
      </p:sp>
      <p:pic>
        <p:nvPicPr>
          <p:cNvPr id="22" name="Grafik 21" descr="Ein Bild, das Grafiken, Silhouette, Design enthält.&#10;&#10;Automatisch generierte Beschreibung">
            <a:extLst>
              <a:ext uri="{FF2B5EF4-FFF2-40B4-BE49-F238E27FC236}">
                <a16:creationId xmlns:a16="http://schemas.microsoft.com/office/drawing/2014/main" id="{1B12F225-1C7F-ABC7-23FD-813785369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0646" y="116810"/>
            <a:ext cx="852179" cy="738664"/>
          </a:xfrm>
          <a:prstGeom prst="rect">
            <a:avLst/>
          </a:prstGeom>
        </p:spPr>
      </p:pic>
    </p:spTree>
    <p:extLst>
      <p:ext uri="{BB962C8B-B14F-4D97-AF65-F5344CB8AC3E}">
        <p14:creationId xmlns:p14="http://schemas.microsoft.com/office/powerpoint/2010/main" val="175884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Muster, nähen, Stoff, monochrom enthält.&#10;&#10;Automatisch generierte Beschreibung">
            <a:extLst>
              <a:ext uri="{FF2B5EF4-FFF2-40B4-BE49-F238E27FC236}">
                <a16:creationId xmlns:a16="http://schemas.microsoft.com/office/drawing/2014/main" id="{F9C704EE-BE82-8FCA-D15A-40D6644CA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7650" y="4736857"/>
            <a:ext cx="977900" cy="977900"/>
          </a:xfrm>
          <a:prstGeom prst="rect">
            <a:avLst/>
          </a:prstGeom>
        </p:spPr>
      </p:pic>
      <p:sp>
        <p:nvSpPr>
          <p:cNvPr id="12" name="Textfeld 11">
            <a:extLst>
              <a:ext uri="{FF2B5EF4-FFF2-40B4-BE49-F238E27FC236}">
                <a16:creationId xmlns:a16="http://schemas.microsoft.com/office/drawing/2014/main" id="{BB691A2D-FD84-327D-5D6A-181B479E3468}"/>
              </a:ext>
            </a:extLst>
          </p:cNvPr>
          <p:cNvSpPr txBox="1"/>
          <p:nvPr/>
        </p:nvSpPr>
        <p:spPr>
          <a:xfrm>
            <a:off x="8358346" y="4573647"/>
            <a:ext cx="3119508" cy="1815882"/>
          </a:xfrm>
          <a:prstGeom prst="rect">
            <a:avLst/>
          </a:prstGeom>
          <a:noFill/>
        </p:spPr>
        <p:txBody>
          <a:bodyPr wrap="none" rtlCol="0">
            <a:spAutoFit/>
          </a:bodyPr>
          <a:lstStyle/>
          <a:p>
            <a:r>
              <a:rPr lang="de-DE" sz="1400" b="1" dirty="0">
                <a:latin typeface="Segoe UI" panose="020B0502040204020203" pitchFamily="34" charset="0"/>
                <a:cs typeface="Segoe UI" panose="020B0502040204020203" pitchFamily="34" charset="0"/>
              </a:rPr>
              <a:t>Kontakt</a:t>
            </a:r>
          </a:p>
          <a:p>
            <a:endParaRPr lang="de-DE" sz="1400" b="1" dirty="0">
              <a:latin typeface="Segoe UI" panose="020B0502040204020203" pitchFamily="34" charset="0"/>
              <a:cs typeface="Segoe UI" panose="020B0502040204020203" pitchFamily="34" charset="0"/>
            </a:endParaRPr>
          </a:p>
          <a:p>
            <a:r>
              <a:rPr lang="de-DE" sz="1400" dirty="0">
                <a:latin typeface="Segoe UI" panose="020B0502040204020203" pitchFamily="34" charset="0"/>
                <a:cs typeface="Segoe UI" panose="020B0502040204020203" pitchFamily="34" charset="0"/>
              </a:rPr>
              <a:t>Johannes Weninger</a:t>
            </a:r>
          </a:p>
          <a:p>
            <a:r>
              <a:rPr lang="de-DE" sz="1400" dirty="0">
                <a:latin typeface="Segoe UI" panose="020B0502040204020203" pitchFamily="34" charset="0"/>
                <a:cs typeface="Segoe UI" panose="020B0502040204020203" pitchFamily="34" charset="0"/>
              </a:rPr>
              <a:t>Rinner Straße 14</a:t>
            </a:r>
          </a:p>
          <a:p>
            <a:r>
              <a:rPr lang="de-DE" sz="1400" dirty="0">
                <a:latin typeface="Segoe UI" panose="020B0502040204020203" pitchFamily="34" charset="0"/>
                <a:cs typeface="Segoe UI" panose="020B0502040204020203" pitchFamily="34" charset="0"/>
              </a:rPr>
              <a:t>6071 </a:t>
            </a:r>
            <a:r>
              <a:rPr lang="de-DE" sz="1400" dirty="0" err="1">
                <a:latin typeface="Segoe UI" panose="020B0502040204020203" pitchFamily="34" charset="0"/>
                <a:cs typeface="Segoe UI" panose="020B0502040204020203" pitchFamily="34" charset="0"/>
              </a:rPr>
              <a:t>Aldrans</a:t>
            </a:r>
            <a:endParaRPr lang="de-DE" sz="1400" dirty="0">
              <a:latin typeface="Segoe UI" panose="020B0502040204020203" pitchFamily="34" charset="0"/>
              <a:cs typeface="Segoe UI" panose="020B0502040204020203" pitchFamily="34" charset="0"/>
            </a:endParaRPr>
          </a:p>
          <a:p>
            <a:endParaRPr lang="de-DE" sz="1400" dirty="0">
              <a:latin typeface="Segoe UI" panose="020B0502040204020203" pitchFamily="34" charset="0"/>
              <a:cs typeface="Segoe UI" panose="020B0502040204020203" pitchFamily="34" charset="0"/>
            </a:endParaRPr>
          </a:p>
          <a:p>
            <a:r>
              <a:rPr lang="de-DE" sz="14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johannes.weninger@bartenbach.com</a:t>
            </a:r>
            <a:endParaRPr lang="de-DE" sz="1400" dirty="0">
              <a:latin typeface="Segoe UI" panose="020B0502040204020203" pitchFamily="34" charset="0"/>
              <a:cs typeface="Segoe UI" panose="020B0502040204020203" pitchFamily="34" charset="0"/>
            </a:endParaRPr>
          </a:p>
          <a:p>
            <a:r>
              <a:rPr lang="de-DE" sz="1400" dirty="0">
                <a:latin typeface="Segoe UI" panose="020B0502040204020203" pitchFamily="34" charset="0"/>
                <a:cs typeface="Segoe UI" panose="020B0502040204020203" pitchFamily="34" charset="0"/>
              </a:rPr>
              <a:t>+43 676 846 320 237</a:t>
            </a:r>
            <a:endParaRPr lang="de-AT" sz="1400" dirty="0">
              <a:latin typeface="Segoe UI" panose="020B0502040204020203" pitchFamily="34" charset="0"/>
              <a:cs typeface="Segoe UI" panose="020B0502040204020203" pitchFamily="34" charset="0"/>
            </a:endParaRPr>
          </a:p>
        </p:txBody>
      </p:sp>
      <p:grpSp>
        <p:nvGrpSpPr>
          <p:cNvPr id="29" name="Gruppieren 28">
            <a:extLst>
              <a:ext uri="{FF2B5EF4-FFF2-40B4-BE49-F238E27FC236}">
                <a16:creationId xmlns:a16="http://schemas.microsoft.com/office/drawing/2014/main" id="{BA52CB85-4856-5EDD-D317-EC393F918552}"/>
              </a:ext>
            </a:extLst>
          </p:cNvPr>
          <p:cNvGrpSpPr/>
          <p:nvPr/>
        </p:nvGrpSpPr>
        <p:grpSpPr>
          <a:xfrm>
            <a:off x="8239125" y="2381452"/>
            <a:ext cx="3412875" cy="2008746"/>
            <a:chOff x="7531839" y="1473836"/>
            <a:chExt cx="4120161" cy="2425039"/>
          </a:xfrm>
        </p:grpSpPr>
        <p:pic>
          <p:nvPicPr>
            <p:cNvPr id="2051" name="Picture 3" descr="Zumtobel Group">
              <a:extLst>
                <a:ext uri="{FF2B5EF4-FFF2-40B4-BE49-F238E27FC236}">
                  <a16:creationId xmlns:a16="http://schemas.microsoft.com/office/drawing/2014/main" id="{85B4ED9F-B3F2-5B8C-0697-360A8392B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267" y="1995923"/>
              <a:ext cx="2985305" cy="75977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uppieren 19">
              <a:extLst>
                <a:ext uri="{FF2B5EF4-FFF2-40B4-BE49-F238E27FC236}">
                  <a16:creationId xmlns:a16="http://schemas.microsoft.com/office/drawing/2014/main" id="{E870445C-5B5B-6DC3-830B-CCFB5588590A}"/>
                </a:ext>
              </a:extLst>
            </p:cNvPr>
            <p:cNvGrpSpPr/>
            <p:nvPr/>
          </p:nvGrpSpPr>
          <p:grpSpPr>
            <a:xfrm>
              <a:off x="7531839" y="2716490"/>
              <a:ext cx="4120161" cy="1182385"/>
              <a:chOff x="7531839" y="2381452"/>
              <a:chExt cx="4120161" cy="1182385"/>
            </a:xfrm>
          </p:grpSpPr>
          <p:pic>
            <p:nvPicPr>
              <p:cNvPr id="15" name="Grafik 14" descr="Ein Bild, das Text, Schrift, Screenshot, Grafiken enthält.&#10;&#10;Automatisch generierte Beschreibung">
                <a:extLst>
                  <a:ext uri="{FF2B5EF4-FFF2-40B4-BE49-F238E27FC236}">
                    <a16:creationId xmlns:a16="http://schemas.microsoft.com/office/drawing/2014/main" id="{E7D61CF8-93FC-7A6F-C77E-4040659A1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1839" y="2381452"/>
                <a:ext cx="2101623" cy="1036588"/>
              </a:xfrm>
              <a:prstGeom prst="rect">
                <a:avLst/>
              </a:prstGeom>
            </p:spPr>
          </p:pic>
          <p:pic>
            <p:nvPicPr>
              <p:cNvPr id="17" name="Grafik 16" descr="Ein Bild, das Text, Schrift, Screenshot, Logo enthält.&#10;&#10;Automatisch generierte Beschreibung">
                <a:extLst>
                  <a:ext uri="{FF2B5EF4-FFF2-40B4-BE49-F238E27FC236}">
                    <a16:creationId xmlns:a16="http://schemas.microsoft.com/office/drawing/2014/main" id="{425ED0D7-29F4-16D7-F864-D9CAEC5C3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0377" y="2381452"/>
                <a:ext cx="2101623" cy="1182385"/>
              </a:xfrm>
              <a:prstGeom prst="rect">
                <a:avLst/>
              </a:prstGeom>
            </p:spPr>
          </p:pic>
        </p:grpSp>
        <p:pic>
          <p:nvPicPr>
            <p:cNvPr id="2055" name="Picture 7" descr="HELLA Sonnenschutztechnik GmbH">
              <a:extLst>
                <a:ext uri="{FF2B5EF4-FFF2-40B4-BE49-F238E27FC236}">
                  <a16:creationId xmlns:a16="http://schemas.microsoft.com/office/drawing/2014/main" id="{691710F3-52CD-5FF6-5BE7-2A0F4CFEA8F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4195" b="36725"/>
            <a:stretch/>
          </p:blipFill>
          <p:spPr bwMode="auto">
            <a:xfrm>
              <a:off x="9940957" y="1501363"/>
              <a:ext cx="1536897" cy="4469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500477D3-B916-D270-9D20-198D8108E0DB}"/>
                </a:ext>
              </a:extLst>
            </p:cNvPr>
            <p:cNvPicPr>
              <a:picLocks noChangeAspect="1" noChangeArrowheads="1"/>
            </p:cNvPicPr>
            <p:nvPr/>
          </p:nvPicPr>
          <p:blipFill rotWithShape="1">
            <a:blip r:embed="rId8">
              <a:alphaModFix/>
              <a:extLst>
                <a:ext uri="{28A0092B-C50C-407E-A947-70E740481C1C}">
                  <a14:useLocalDpi xmlns:a14="http://schemas.microsoft.com/office/drawing/2010/main" val="0"/>
                </a:ext>
              </a:extLst>
            </a:blip>
            <a:srcRect b="38374"/>
            <a:stretch/>
          </p:blipFill>
          <p:spPr bwMode="auto">
            <a:xfrm>
              <a:off x="7726638" y="1473836"/>
              <a:ext cx="1770195" cy="426837"/>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feld 20">
            <a:extLst>
              <a:ext uri="{FF2B5EF4-FFF2-40B4-BE49-F238E27FC236}">
                <a16:creationId xmlns:a16="http://schemas.microsoft.com/office/drawing/2014/main" id="{5AC004FB-EDED-F812-5FE4-00D29E2A1255}"/>
              </a:ext>
            </a:extLst>
          </p:cNvPr>
          <p:cNvSpPr txBox="1"/>
          <p:nvPr/>
        </p:nvSpPr>
        <p:spPr>
          <a:xfrm>
            <a:off x="301030" y="185142"/>
            <a:ext cx="6646178" cy="738664"/>
          </a:xfrm>
          <a:prstGeom prst="rect">
            <a:avLst/>
          </a:prstGeom>
          <a:noFill/>
          <a:ln>
            <a:noFill/>
          </a:ln>
        </p:spPr>
        <p:txBody>
          <a:bodyPr wrap="none" rtlCol="0">
            <a:spAutoFit/>
          </a:bodyPr>
          <a:lstStyle/>
          <a:p>
            <a:r>
              <a:rPr lang="de-DE" sz="2400" b="1" dirty="0">
                <a:latin typeface="Segoe UI" panose="020B0502040204020203" pitchFamily="34" charset="0"/>
                <a:cs typeface="Segoe UI" panose="020B0502040204020203" pitchFamily="34" charset="0"/>
              </a:rPr>
              <a:t>BOREALIS</a:t>
            </a:r>
            <a:br>
              <a:rPr lang="de-DE" sz="2400" b="1" i="1" dirty="0">
                <a:latin typeface="Segoe UI" panose="020B0502040204020203" pitchFamily="34" charset="0"/>
                <a:cs typeface="Segoe UI" panose="020B0502040204020203" pitchFamily="34" charset="0"/>
              </a:rPr>
            </a:br>
            <a:r>
              <a:rPr lang="en-US" i="1" dirty="0">
                <a:latin typeface="Segoe UI" panose="020B0502040204020203" pitchFamily="34" charset="0"/>
                <a:cs typeface="Segoe UI" panose="020B0502040204020203" pitchFamily="34" charset="0"/>
              </a:rPr>
              <a:t>Self-learning building controls for a greener and healthier society</a:t>
            </a:r>
          </a:p>
        </p:txBody>
      </p:sp>
      <p:sp>
        <p:nvSpPr>
          <p:cNvPr id="23" name="Rectangle 1">
            <a:extLst>
              <a:ext uri="{FF2B5EF4-FFF2-40B4-BE49-F238E27FC236}">
                <a16:creationId xmlns:a16="http://schemas.microsoft.com/office/drawing/2014/main" id="{BD27A88C-D2FA-37D1-5DA7-BFF3F9BC928B}"/>
              </a:ext>
            </a:extLst>
          </p:cNvPr>
          <p:cNvSpPr>
            <a:spLocks noChangeArrowheads="1"/>
          </p:cNvSpPr>
          <p:nvPr/>
        </p:nvSpPr>
        <p:spPr bwMode="auto">
          <a:xfrm>
            <a:off x="301030" y="1461695"/>
            <a:ext cx="90963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1400" b="0" i="1"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Geplante Projektlaufzeit: 01.07.24 – 30.06.27 (36 Monate)</a:t>
            </a:r>
            <a:endParaRPr lang="de-AT" altLang="de-DE" sz="3200" i="1" dirty="0">
              <a:latin typeface="Arial" panose="020B0604020202020204" pitchFamily="34" charset="0"/>
              <a:ea typeface="Times New Roman" panose="02020603050405020304" pitchFamily="18" charset="0"/>
              <a:cs typeface="Segoe UI" panose="020B0502040204020203" pitchFamily="34" charset="0"/>
            </a:endParaRPr>
          </a:p>
        </p:txBody>
      </p:sp>
      <p:sp>
        <p:nvSpPr>
          <p:cNvPr id="28" name="Textfeld 27">
            <a:extLst>
              <a:ext uri="{FF2B5EF4-FFF2-40B4-BE49-F238E27FC236}">
                <a16:creationId xmlns:a16="http://schemas.microsoft.com/office/drawing/2014/main" id="{CC7A1703-B1F4-D539-B496-53E9169E391B}"/>
              </a:ext>
            </a:extLst>
          </p:cNvPr>
          <p:cNvSpPr txBox="1"/>
          <p:nvPr/>
        </p:nvSpPr>
        <p:spPr>
          <a:xfrm>
            <a:off x="301029" y="2381452"/>
            <a:ext cx="6585545" cy="3970318"/>
          </a:xfrm>
          <a:prstGeom prst="rect">
            <a:avLst/>
          </a:prstGeom>
          <a:noFill/>
        </p:spPr>
        <p:txBody>
          <a:bodyPr wrap="square" rtlCol="0">
            <a:spAutoFit/>
          </a:bodyPr>
          <a:lstStyle/>
          <a:p>
            <a:r>
              <a:rPr lang="de-DE" sz="1400" dirty="0">
                <a:latin typeface="Segoe UI" panose="020B0502040204020203" pitchFamily="34" charset="0"/>
                <a:cs typeface="Segoe UI" panose="020B0502040204020203" pitchFamily="34" charset="0"/>
              </a:rPr>
              <a:t>Beleuchtung verbraucht ca. 20 % der weltweiten elektrischen Energie und wirkt maßgeblich auf die menschliche Gesundheit. Optimierte integrale Kunst- und Tageslichtsteuerungen besitzen dabei ein großes Potential zur Verbesserung zugehöriger KPIs von Gebäuden beizutragen. Die hierfür notwendigen Informationen stehen jedoch im Normalfall während der Planungsphase nicht zur Verfügung und aus den substitutiv getroffenen Annahmen resultieren aktuell maßgebliche Performance Gaps.</a:t>
            </a:r>
          </a:p>
          <a:p>
            <a:endParaRPr lang="de-DE" sz="1400" dirty="0">
              <a:latin typeface="Segoe UI" panose="020B0502040204020203" pitchFamily="34" charset="0"/>
              <a:cs typeface="Segoe UI" panose="020B0502040204020203" pitchFamily="34" charset="0"/>
            </a:endParaRPr>
          </a:p>
          <a:p>
            <a:r>
              <a:rPr lang="de-DE" sz="1400" dirty="0">
                <a:latin typeface="Segoe UI" panose="020B0502040204020203" pitchFamily="34" charset="0"/>
                <a:cs typeface="Segoe UI" panose="020B0502040204020203" pitchFamily="34" charset="0"/>
              </a:rPr>
              <a:t>Zur Gewährleistung des optimalen Betriebs von integralen Steuerungssystemen erweisen sich Anpassungen im laufenden Betrieb als unumgänglich. Zudem sollten Systeme auch Nutzungsänderungen (z.B. saisonale Effekte oder bei Nutzerwechsel) effizient abbilden können, um ein langfristiges Abrufen der energetischen und gesundheitlichen Potentiale über die gesamte Lebenszeit des Gebäudes gewährleisten zu können.</a:t>
            </a:r>
          </a:p>
          <a:p>
            <a:endParaRPr lang="de-DE" sz="1400" dirty="0">
              <a:latin typeface="Segoe UI" panose="020B0502040204020203" pitchFamily="34" charset="0"/>
              <a:cs typeface="Segoe UI" panose="020B0502040204020203" pitchFamily="34" charset="0"/>
            </a:endParaRPr>
          </a:p>
          <a:p>
            <a:r>
              <a:rPr lang="de-DE" sz="1400" dirty="0">
                <a:latin typeface="Segoe UI" panose="020B0502040204020203" pitchFamily="34" charset="0"/>
                <a:cs typeface="Segoe UI" panose="020B0502040204020203" pitchFamily="34" charset="0"/>
              </a:rPr>
              <a:t>Da hierfür aktuell jedoch keine anwendbaren Steuerungskonzepte zur Verfügung stehen, adressiert das Projekt </a:t>
            </a:r>
            <a:r>
              <a:rPr lang="de-DE" sz="1400" b="1" dirty="0">
                <a:latin typeface="Segoe UI" panose="020B0502040204020203" pitchFamily="34" charset="0"/>
                <a:cs typeface="Segoe UI" panose="020B0502040204020203" pitchFamily="34" charset="0"/>
              </a:rPr>
              <a:t>BOREALIS</a:t>
            </a:r>
            <a:r>
              <a:rPr lang="de-DE" sz="1400" dirty="0">
                <a:latin typeface="Segoe UI" panose="020B0502040204020203" pitchFamily="34" charset="0"/>
                <a:cs typeface="Segoe UI" panose="020B0502040204020203" pitchFamily="34" charset="0"/>
              </a:rPr>
              <a:t> diese Problemstellung durch die Entwicklung eines auf Reinforcement Learning basierenden Steuerungskerns.</a:t>
            </a:r>
          </a:p>
        </p:txBody>
      </p:sp>
      <p:pic>
        <p:nvPicPr>
          <p:cNvPr id="40" name="Grafik 39" descr="Ein Bild, das Grafiken, Silhouette, Design enthält.&#10;&#10;Automatisch generierte Beschreibung">
            <a:extLst>
              <a:ext uri="{FF2B5EF4-FFF2-40B4-BE49-F238E27FC236}">
                <a16:creationId xmlns:a16="http://schemas.microsoft.com/office/drawing/2014/main" id="{18E96F34-7A2B-673C-C1E1-B066ABA23F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90646" y="116810"/>
            <a:ext cx="852179" cy="738664"/>
          </a:xfrm>
          <a:prstGeom prst="rect">
            <a:avLst/>
          </a:prstGeom>
        </p:spPr>
      </p:pic>
    </p:spTree>
    <p:extLst>
      <p:ext uri="{BB962C8B-B14F-4D97-AF65-F5344CB8AC3E}">
        <p14:creationId xmlns:p14="http://schemas.microsoft.com/office/powerpoint/2010/main" val="154120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Im Haus, Mobiliar, Tisch, Stuhl enthält.&#10;&#10;Automatisch generierte Beschreibung">
            <a:extLst>
              <a:ext uri="{FF2B5EF4-FFF2-40B4-BE49-F238E27FC236}">
                <a16:creationId xmlns:a16="http://schemas.microsoft.com/office/drawing/2014/main" id="{05E002EE-D534-D309-5426-01712E6A5871}"/>
              </a:ext>
            </a:extLst>
          </p:cNvPr>
          <p:cNvPicPr>
            <a:picLocks noChangeAspect="1"/>
          </p:cNvPicPr>
          <p:nvPr/>
        </p:nvPicPr>
        <p:blipFill rotWithShape="1">
          <a:blip r:embed="rId2">
            <a:extLst>
              <a:ext uri="{28A0092B-C50C-407E-A947-70E740481C1C}">
                <a14:useLocalDpi xmlns:a14="http://schemas.microsoft.com/office/drawing/2010/main" val="0"/>
              </a:ext>
            </a:extLst>
          </a:blip>
          <a:srcRect l="18125" r="21875"/>
          <a:stretch/>
        </p:blipFill>
        <p:spPr>
          <a:xfrm>
            <a:off x="6705600" y="0"/>
            <a:ext cx="5486400" cy="6858000"/>
          </a:xfrm>
          <a:prstGeom prst="rect">
            <a:avLst/>
          </a:prstGeom>
        </p:spPr>
      </p:pic>
      <p:pic>
        <p:nvPicPr>
          <p:cNvPr id="16" name="Grafik 15" descr="Ein Bild, das Grafiken, Silhouette, Design enthält.&#10;&#10;Automatisch generierte Beschreibung">
            <a:extLst>
              <a:ext uri="{FF2B5EF4-FFF2-40B4-BE49-F238E27FC236}">
                <a16:creationId xmlns:a16="http://schemas.microsoft.com/office/drawing/2014/main" id="{3D2E09B2-E418-8C0E-B49B-3CBA1AF7A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0646" y="116810"/>
            <a:ext cx="852179" cy="738664"/>
          </a:xfrm>
          <a:prstGeom prst="rect">
            <a:avLst/>
          </a:prstGeom>
        </p:spPr>
      </p:pic>
      <p:sp>
        <p:nvSpPr>
          <p:cNvPr id="21" name="Rechteck 5">
            <a:extLst>
              <a:ext uri="{FF2B5EF4-FFF2-40B4-BE49-F238E27FC236}">
                <a16:creationId xmlns:a16="http://schemas.microsoft.com/office/drawing/2014/main" id="{1ACE4513-ACF2-217B-F2A1-4489790D9B01}"/>
              </a:ext>
            </a:extLst>
          </p:cNvPr>
          <p:cNvSpPr/>
          <p:nvPr/>
        </p:nvSpPr>
        <p:spPr>
          <a:xfrm rot="10800000">
            <a:off x="6172200" y="0"/>
            <a:ext cx="1917700" cy="6858000"/>
          </a:xfrm>
          <a:custGeom>
            <a:avLst/>
            <a:gdLst>
              <a:gd name="connsiteX0" fmla="*/ 0 w 850900"/>
              <a:gd name="connsiteY0" fmla="*/ 0 h 6858000"/>
              <a:gd name="connsiteX1" fmla="*/ 850900 w 850900"/>
              <a:gd name="connsiteY1" fmla="*/ 0 h 6858000"/>
              <a:gd name="connsiteX2" fmla="*/ 850900 w 850900"/>
              <a:gd name="connsiteY2" fmla="*/ 6858000 h 6858000"/>
              <a:gd name="connsiteX3" fmla="*/ 0 w 850900"/>
              <a:gd name="connsiteY3" fmla="*/ 6858000 h 6858000"/>
              <a:gd name="connsiteX4" fmla="*/ 0 w 850900"/>
              <a:gd name="connsiteY4" fmla="*/ 0 h 6858000"/>
              <a:gd name="connsiteX0" fmla="*/ 1066800 w 1917700"/>
              <a:gd name="connsiteY0" fmla="*/ 0 h 6858000"/>
              <a:gd name="connsiteX1" fmla="*/ 1917700 w 1917700"/>
              <a:gd name="connsiteY1" fmla="*/ 0 h 6858000"/>
              <a:gd name="connsiteX2" fmla="*/ 1917700 w 1917700"/>
              <a:gd name="connsiteY2" fmla="*/ 6858000 h 6858000"/>
              <a:gd name="connsiteX3" fmla="*/ 0 w 1917700"/>
              <a:gd name="connsiteY3" fmla="*/ 6858000 h 6858000"/>
              <a:gd name="connsiteX4" fmla="*/ 1066800 w 19177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700" h="6858000">
                <a:moveTo>
                  <a:pt x="1066800" y="0"/>
                </a:moveTo>
                <a:lnTo>
                  <a:pt x="1917700" y="0"/>
                </a:lnTo>
                <a:lnTo>
                  <a:pt x="1917700" y="6858000"/>
                </a:lnTo>
                <a:lnTo>
                  <a:pt x="0" y="6858000"/>
                </a:lnTo>
                <a:lnTo>
                  <a:pt x="106680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feld 5">
            <a:extLst>
              <a:ext uri="{FF2B5EF4-FFF2-40B4-BE49-F238E27FC236}">
                <a16:creationId xmlns:a16="http://schemas.microsoft.com/office/drawing/2014/main" id="{C6AF8997-A0D1-D698-EF08-DA97D4436EE4}"/>
              </a:ext>
            </a:extLst>
          </p:cNvPr>
          <p:cNvSpPr txBox="1"/>
          <p:nvPr/>
        </p:nvSpPr>
        <p:spPr>
          <a:xfrm>
            <a:off x="301030" y="185142"/>
            <a:ext cx="6646178" cy="738664"/>
          </a:xfrm>
          <a:prstGeom prst="rect">
            <a:avLst/>
          </a:prstGeom>
          <a:noFill/>
          <a:ln>
            <a:noFill/>
          </a:ln>
        </p:spPr>
        <p:txBody>
          <a:bodyPr wrap="none" rtlCol="0">
            <a:spAutoFit/>
          </a:bodyPr>
          <a:lstStyle/>
          <a:p>
            <a:r>
              <a:rPr lang="de-DE" sz="2400" b="1" dirty="0">
                <a:latin typeface="Segoe UI" panose="020B0502040204020203" pitchFamily="34" charset="0"/>
                <a:cs typeface="Segoe UI" panose="020B0502040204020203" pitchFamily="34" charset="0"/>
              </a:rPr>
              <a:t>BOREALIS</a:t>
            </a:r>
            <a:br>
              <a:rPr lang="de-DE" sz="2400" b="1" i="1" dirty="0">
                <a:latin typeface="Segoe UI" panose="020B0502040204020203" pitchFamily="34" charset="0"/>
                <a:cs typeface="Segoe UI" panose="020B0502040204020203" pitchFamily="34" charset="0"/>
              </a:rPr>
            </a:br>
            <a:r>
              <a:rPr lang="en-US" i="1" dirty="0">
                <a:latin typeface="Segoe UI" panose="020B0502040204020203" pitchFamily="34" charset="0"/>
                <a:cs typeface="Segoe UI" panose="020B0502040204020203" pitchFamily="34" charset="0"/>
              </a:rPr>
              <a:t>Self-learning building controls for a greener and healthier society</a:t>
            </a:r>
          </a:p>
        </p:txBody>
      </p:sp>
      <p:sp>
        <p:nvSpPr>
          <p:cNvPr id="10" name="Textfeld 9">
            <a:extLst>
              <a:ext uri="{FF2B5EF4-FFF2-40B4-BE49-F238E27FC236}">
                <a16:creationId xmlns:a16="http://schemas.microsoft.com/office/drawing/2014/main" id="{9B96D0C3-2EDB-4368-BBB1-3D73ECA435D0}"/>
              </a:ext>
            </a:extLst>
          </p:cNvPr>
          <p:cNvSpPr txBox="1"/>
          <p:nvPr/>
        </p:nvSpPr>
        <p:spPr>
          <a:xfrm>
            <a:off x="301029" y="1461695"/>
            <a:ext cx="6585545" cy="4616648"/>
          </a:xfrm>
          <a:prstGeom prst="rect">
            <a:avLst/>
          </a:prstGeom>
          <a:noFill/>
        </p:spPr>
        <p:txBody>
          <a:bodyPr wrap="square" rtlCol="0">
            <a:spAutoFit/>
          </a:bodyPr>
          <a:lstStyle/>
          <a:p>
            <a:r>
              <a:rPr lang="de-DE" sz="1400" dirty="0">
                <a:latin typeface="Segoe UI" panose="020B0502040204020203" pitchFamily="34" charset="0"/>
                <a:cs typeface="Segoe UI" panose="020B0502040204020203" pitchFamily="34" charset="0"/>
              </a:rPr>
              <a:t>Integrale Kunst- und Tageslichtsteuerungen unterliegen einem diversen Anforderungsprofil mit teils gegenläufigen Zielkriterien:</a:t>
            </a:r>
          </a:p>
          <a:p>
            <a:pPr marL="742950" lvl="1" indent="-285750">
              <a:buFont typeface="Arial" panose="020B0604020202020204" pitchFamily="34" charset="0"/>
              <a:buChar char="•"/>
            </a:pPr>
            <a:r>
              <a:rPr lang="de-DE" sz="1400" dirty="0">
                <a:latin typeface="Segoe UI" panose="020B0502040204020203" pitchFamily="34" charset="0"/>
                <a:cs typeface="Segoe UI" panose="020B0502040204020203" pitchFamily="34" charset="0"/>
              </a:rPr>
              <a:t>Maximierung von Tageslichteinträgen zur Reduktion der erforderlichen Kunstlichteinschaltzeiten</a:t>
            </a:r>
          </a:p>
          <a:p>
            <a:pPr marL="742950" lvl="1" indent="-285750">
              <a:buFont typeface="Arial" panose="020B0604020202020204" pitchFamily="34" charset="0"/>
              <a:buChar char="•"/>
            </a:pPr>
            <a:r>
              <a:rPr lang="de-DE" sz="1400" dirty="0">
                <a:latin typeface="Segoe UI" panose="020B0502040204020203" pitchFamily="34" charset="0"/>
                <a:cs typeface="Segoe UI" panose="020B0502040204020203" pitchFamily="34" charset="0"/>
              </a:rPr>
              <a:t>Saisonal abhängige Nutzung der solaren Einträge zur Reduktion der erforderlichen Kühl- oder Heizlast</a:t>
            </a:r>
          </a:p>
          <a:p>
            <a:pPr marL="742950" lvl="1" indent="-285750">
              <a:buFont typeface="Arial" panose="020B0604020202020204" pitchFamily="34" charset="0"/>
              <a:buChar char="•"/>
            </a:pPr>
            <a:r>
              <a:rPr lang="de-DE" sz="1400" dirty="0">
                <a:latin typeface="Segoe UI" panose="020B0502040204020203" pitchFamily="34" charset="0"/>
                <a:cs typeface="Segoe UI" panose="020B0502040204020203" pitchFamily="34" charset="0"/>
              </a:rPr>
              <a:t>Vermeidung von durch Tageslicht verursachten Blendungserscheinungen</a:t>
            </a:r>
          </a:p>
          <a:p>
            <a:pPr marL="742950" lvl="1" indent="-285750">
              <a:buFont typeface="Arial" panose="020B0604020202020204" pitchFamily="34" charset="0"/>
              <a:buChar char="•"/>
            </a:pPr>
            <a:r>
              <a:rPr lang="de-DE" sz="1400" dirty="0">
                <a:latin typeface="Segoe UI" panose="020B0502040204020203" pitchFamily="34" charset="0"/>
                <a:cs typeface="Segoe UI" panose="020B0502040204020203" pitchFamily="34" charset="0"/>
              </a:rPr>
              <a:t>Maximierung der Lichtdosis zur positiven Beeinflussung des menschlichen Biorhythmus</a:t>
            </a:r>
          </a:p>
          <a:p>
            <a:pPr marL="742950" lvl="1" indent="-285750">
              <a:buFont typeface="Arial" panose="020B0604020202020204" pitchFamily="34" charset="0"/>
              <a:buChar char="•"/>
            </a:pPr>
            <a:r>
              <a:rPr lang="de-DE" sz="1400" dirty="0">
                <a:latin typeface="Segoe UI" panose="020B0502040204020203" pitchFamily="34" charset="0"/>
                <a:cs typeface="Segoe UI" panose="020B0502040204020203" pitchFamily="34" charset="0"/>
              </a:rPr>
              <a:t>Reduktion nicht notwendiger Kunstlichteinschaltzeiten in Bezug zu Nutzeranwesenheiten bei gleichzeitiger Minimierung fehlerhafter Abwesenheitsdetektionen (Falsch-Aus-Schaltungen)</a:t>
            </a:r>
          </a:p>
          <a:p>
            <a:endParaRPr lang="de-DE" sz="1400" dirty="0">
              <a:latin typeface="Segoe UI" panose="020B0502040204020203" pitchFamily="34" charset="0"/>
              <a:cs typeface="Segoe UI" panose="020B0502040204020203" pitchFamily="34" charset="0"/>
            </a:endParaRPr>
          </a:p>
          <a:p>
            <a:r>
              <a:rPr lang="de-DE" sz="1400" dirty="0">
                <a:latin typeface="Segoe UI" panose="020B0502040204020203" pitchFamily="34" charset="0"/>
                <a:cs typeface="Segoe UI" panose="020B0502040204020203" pitchFamily="34" charset="0"/>
              </a:rPr>
              <a:t>Die Erfüllung des Anforderungsspektrums erfordert eine Pareto-Optimierung, die erst am Tagesende vollständig evaluiert werden kann.</a:t>
            </a:r>
          </a:p>
          <a:p>
            <a:endParaRPr lang="de-DE" sz="1400" dirty="0">
              <a:latin typeface="Segoe UI" panose="020B0502040204020203" pitchFamily="34" charset="0"/>
              <a:cs typeface="Segoe UI" panose="020B0502040204020203" pitchFamily="34" charset="0"/>
            </a:endParaRPr>
          </a:p>
          <a:p>
            <a:r>
              <a:rPr lang="de-DE" sz="1400" dirty="0">
                <a:latin typeface="Segoe UI" panose="020B0502040204020203" pitchFamily="34" charset="0"/>
                <a:cs typeface="Segoe UI" panose="020B0502040204020203" pitchFamily="34" charset="0"/>
              </a:rPr>
              <a:t>Aktuelle Steueransätze (bspw. simulationsbasierte Steuerungen) scheitern dabei oft an fehlerhaften Modellansätzen und der Notwendigkeit im dezidierten Zeitschritt Entscheidungen ohne prospektive Entscheidungsgrundlagen treffen zu müssen.</a:t>
            </a:r>
          </a:p>
        </p:txBody>
      </p:sp>
    </p:spTree>
    <p:extLst>
      <p:ext uri="{BB962C8B-B14F-4D97-AF65-F5344CB8AC3E}">
        <p14:creationId xmlns:p14="http://schemas.microsoft.com/office/powerpoint/2010/main" val="11119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Screenshot, Reihe, Schrift enthält.&#10;&#10;Automatisch generierte Beschreibung">
            <a:extLst>
              <a:ext uri="{FF2B5EF4-FFF2-40B4-BE49-F238E27FC236}">
                <a16:creationId xmlns:a16="http://schemas.microsoft.com/office/drawing/2014/main" id="{34992362-1897-3986-B709-5CBCB77FD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1273971"/>
            <a:ext cx="9629775" cy="5194610"/>
          </a:xfrm>
          <a:prstGeom prst="rect">
            <a:avLst/>
          </a:prstGeom>
        </p:spPr>
      </p:pic>
      <p:sp>
        <p:nvSpPr>
          <p:cNvPr id="9" name="Textfeld 8">
            <a:extLst>
              <a:ext uri="{FF2B5EF4-FFF2-40B4-BE49-F238E27FC236}">
                <a16:creationId xmlns:a16="http://schemas.microsoft.com/office/drawing/2014/main" id="{E5B14CCF-BFCE-A67C-10E5-10722E252438}"/>
              </a:ext>
            </a:extLst>
          </p:cNvPr>
          <p:cNvSpPr txBox="1"/>
          <p:nvPr/>
        </p:nvSpPr>
        <p:spPr>
          <a:xfrm>
            <a:off x="301030" y="185142"/>
            <a:ext cx="6646178" cy="738664"/>
          </a:xfrm>
          <a:prstGeom prst="rect">
            <a:avLst/>
          </a:prstGeom>
          <a:noFill/>
          <a:ln>
            <a:noFill/>
          </a:ln>
        </p:spPr>
        <p:txBody>
          <a:bodyPr wrap="none" rtlCol="0">
            <a:spAutoFit/>
          </a:bodyPr>
          <a:lstStyle/>
          <a:p>
            <a:r>
              <a:rPr lang="de-DE" sz="2400" b="1" dirty="0">
                <a:latin typeface="Segoe UI" panose="020B0502040204020203" pitchFamily="34" charset="0"/>
                <a:cs typeface="Segoe UI" panose="020B0502040204020203" pitchFamily="34" charset="0"/>
              </a:rPr>
              <a:t>BOREALIS</a:t>
            </a:r>
            <a:br>
              <a:rPr lang="de-DE" sz="2400" b="1" i="1" dirty="0">
                <a:latin typeface="Segoe UI" panose="020B0502040204020203" pitchFamily="34" charset="0"/>
                <a:cs typeface="Segoe UI" panose="020B0502040204020203" pitchFamily="34" charset="0"/>
              </a:rPr>
            </a:br>
            <a:r>
              <a:rPr lang="en-US" i="1" dirty="0">
                <a:latin typeface="Segoe UI" panose="020B0502040204020203" pitchFamily="34" charset="0"/>
                <a:cs typeface="Segoe UI" panose="020B0502040204020203" pitchFamily="34" charset="0"/>
              </a:rPr>
              <a:t>Self-learning building controls for a greener and healthier society</a:t>
            </a:r>
          </a:p>
        </p:txBody>
      </p:sp>
      <p:pic>
        <p:nvPicPr>
          <p:cNvPr id="12" name="Grafik 11" descr="Ein Bild, das Grafiken, Silhouette, Design enthält.&#10;&#10;Automatisch generierte Beschreibung">
            <a:extLst>
              <a:ext uri="{FF2B5EF4-FFF2-40B4-BE49-F238E27FC236}">
                <a16:creationId xmlns:a16="http://schemas.microsoft.com/office/drawing/2014/main" id="{74A89F14-9760-BA17-EC11-19F458FE3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0646" y="116810"/>
            <a:ext cx="852179" cy="738664"/>
          </a:xfrm>
          <a:prstGeom prst="rect">
            <a:avLst/>
          </a:prstGeom>
        </p:spPr>
      </p:pic>
    </p:spTree>
    <p:extLst>
      <p:ext uri="{BB962C8B-B14F-4D97-AF65-F5344CB8AC3E}">
        <p14:creationId xmlns:p14="http://schemas.microsoft.com/office/powerpoint/2010/main" val="386553637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Breitbild</PresentationFormat>
  <Paragraphs>30</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Aptos Display</vt:lpstr>
      <vt:lpstr>Segoe UI</vt:lpstr>
      <vt:lpstr>Arial</vt:lpstr>
      <vt:lpstr>Aptos</vt:lpstr>
      <vt:lpstr>Office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Johannes Weninger</dc:creator>
  <cp:lastModifiedBy>Johannes Weninger</cp:lastModifiedBy>
  <cp:revision>9</cp:revision>
  <dcterms:created xsi:type="dcterms:W3CDTF">2024-05-07T11:29:34Z</dcterms:created>
  <dcterms:modified xsi:type="dcterms:W3CDTF">2024-05-14T11:02:30Z</dcterms:modified>
</cp:coreProperties>
</file>