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71" r:id="rId2"/>
    <p:sldMasterId id="2147483674" r:id="rId3"/>
  </p:sldMasterIdLst>
  <p:notesMasterIdLst>
    <p:notesMasterId r:id="rId7"/>
  </p:notesMasterIdLst>
  <p:handoutMasterIdLst>
    <p:handoutMasterId r:id="rId8"/>
  </p:handoutMasterIdLst>
  <p:sldIdLst>
    <p:sldId id="268" r:id="rId4"/>
    <p:sldId id="426" r:id="rId5"/>
    <p:sldId id="427" r:id="rId6"/>
  </p:sldIdLst>
  <p:sldSz cx="9144000" cy="6858000" type="screen4x3"/>
  <p:notesSz cx="7099300" cy="102346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47">
          <p15:clr>
            <a:srgbClr val="A4A3A4"/>
          </p15:clr>
        </p15:guide>
        <p15:guide id="2" orient="horz" pos="890">
          <p15:clr>
            <a:srgbClr val="A4A3A4"/>
          </p15:clr>
        </p15:guide>
        <p15:guide id="3" orient="horz" pos="4020">
          <p15:clr>
            <a:srgbClr val="A4A3A4"/>
          </p15:clr>
        </p15:guide>
        <p15:guide id="4" pos="2880">
          <p15:clr>
            <a:srgbClr val="A4A3A4"/>
          </p15:clr>
        </p15:guide>
        <p15:guide id="5" pos="5542">
          <p15:clr>
            <a:srgbClr val="A4A3A4"/>
          </p15:clr>
        </p15:guide>
        <p15:guide id="6" pos="287">
          <p15:clr>
            <a:srgbClr val="A4A3A4"/>
          </p15:clr>
        </p15:guide>
        <p15:guide id="7" pos="5375" userDrawn="1">
          <p15:clr>
            <a:srgbClr val="A4A3A4"/>
          </p15:clr>
        </p15:guide>
        <p15:guide id="8" pos="1179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9">
          <p15:clr>
            <a:srgbClr val="A4A3A4"/>
          </p15:clr>
        </p15:guide>
        <p15:guide id="2" pos="2140">
          <p15:clr>
            <a:srgbClr val="A4A3A4"/>
          </p15:clr>
        </p15:guide>
        <p15:guide id="3" orient="horz" pos="3224">
          <p15:clr>
            <a:srgbClr val="A4A3A4"/>
          </p15:clr>
        </p15:guide>
        <p15:guide id="4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3C6A"/>
    <a:srgbClr val="FA8006"/>
    <a:srgbClr val="FF9900"/>
    <a:srgbClr val="E3E6E9"/>
    <a:srgbClr val="8B99B9"/>
    <a:srgbClr val="E7EAF1"/>
    <a:srgbClr val="EAF0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ittlere Formatvorlage 3 - Akz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623" autoAdjust="0"/>
    <p:restoredTop sz="89070" autoAdjust="0"/>
  </p:normalViewPr>
  <p:slideViewPr>
    <p:cSldViewPr snapToGrid="0" showGuides="1">
      <p:cViewPr varScale="1">
        <p:scale>
          <a:sx n="76" d="100"/>
          <a:sy n="76" d="100"/>
        </p:scale>
        <p:origin x="1332" y="138"/>
      </p:cViewPr>
      <p:guideLst>
        <p:guide orient="horz" pos="4247"/>
        <p:guide orient="horz" pos="890"/>
        <p:guide orient="horz" pos="4020"/>
        <p:guide pos="2880"/>
        <p:guide pos="5542"/>
        <p:guide pos="287"/>
        <p:guide pos="5375"/>
        <p:guide pos="117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 snapToGrid="0" showGuides="1">
      <p:cViewPr varScale="1">
        <p:scale>
          <a:sx n="58" d="100"/>
          <a:sy n="58" d="100"/>
        </p:scale>
        <p:origin x="3274" y="72"/>
      </p:cViewPr>
      <p:guideLst>
        <p:guide orient="horz" pos="3129"/>
        <p:guide pos="2140"/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3" y="9721107"/>
            <a:ext cx="6158607" cy="511731"/>
          </a:xfrm>
          <a:prstGeom prst="rect">
            <a:avLst/>
          </a:prstGeom>
        </p:spPr>
        <p:txBody>
          <a:bodyPr vert="horz" lIns="94654" tIns="47327" rIns="94654" bIns="47327" rtlCol="0" anchor="b"/>
          <a:lstStyle>
            <a:lvl1pPr algn="l">
              <a:defRPr sz="1200"/>
            </a:lvl1pPr>
          </a:lstStyle>
          <a:p>
            <a:endParaRPr lang="de-AT" sz="90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5860441" y="9721107"/>
            <a:ext cx="1237216" cy="511731"/>
          </a:xfrm>
          <a:prstGeom prst="rect">
            <a:avLst/>
          </a:prstGeom>
        </p:spPr>
        <p:txBody>
          <a:bodyPr vert="horz" lIns="94654" tIns="47327" rIns="94654" bIns="47327" rtlCol="0" anchor="b"/>
          <a:lstStyle>
            <a:lvl1pPr algn="r">
              <a:defRPr sz="1200"/>
            </a:lvl1pPr>
          </a:lstStyle>
          <a:p>
            <a:fld id="{8D9FEF3E-19C6-4988-A052-6887B49426D8}" type="slidenum">
              <a:rPr lang="de-AT" sz="900"/>
              <a:t>‹Nr.›</a:t>
            </a:fld>
            <a:endParaRPr lang="de-AT" sz="900" dirty="0"/>
          </a:p>
        </p:txBody>
      </p:sp>
      <p:sp>
        <p:nvSpPr>
          <p:cNvPr id="6" name="Rechteck 5"/>
          <p:cNvSpPr/>
          <p:nvPr/>
        </p:nvSpPr>
        <p:spPr>
          <a:xfrm>
            <a:off x="1" y="5511"/>
            <a:ext cx="7099300" cy="62512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4654" tIns="47327" rIns="94654" bIns="47327" rtlCol="0" anchor="ctr"/>
          <a:lstStyle/>
          <a:p>
            <a:pPr algn="ctr"/>
            <a:endParaRPr lang="de-AT" dirty="0"/>
          </a:p>
        </p:txBody>
      </p:sp>
      <p:sp>
        <p:nvSpPr>
          <p:cNvPr id="7" name="Rechteck 6"/>
          <p:cNvSpPr/>
          <p:nvPr/>
        </p:nvSpPr>
        <p:spPr>
          <a:xfrm>
            <a:off x="570047" y="-5445"/>
            <a:ext cx="1951819" cy="7395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4654" tIns="47327" rIns="94654" bIns="47327" rtlCol="0" anchor="ctr"/>
          <a:lstStyle/>
          <a:p>
            <a:pPr algn="ctr"/>
            <a:endParaRPr lang="de-AT"/>
          </a:p>
        </p:txBody>
      </p:sp>
      <p:cxnSp>
        <p:nvCxnSpPr>
          <p:cNvPr id="10" name="Gerade Verbindung 9"/>
          <p:cNvCxnSpPr/>
          <p:nvPr/>
        </p:nvCxnSpPr>
        <p:spPr>
          <a:xfrm>
            <a:off x="3" y="9996740"/>
            <a:ext cx="7097656" cy="0"/>
          </a:xfrm>
          <a:prstGeom prst="line">
            <a:avLst/>
          </a:prstGeom>
          <a:ln w="635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Grafi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391" y="37828"/>
            <a:ext cx="1773473" cy="592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51736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3" y="1"/>
            <a:ext cx="3076363" cy="511731"/>
          </a:xfrm>
          <a:prstGeom prst="rect">
            <a:avLst/>
          </a:prstGeom>
        </p:spPr>
        <p:txBody>
          <a:bodyPr vert="horz" lIns="94654" tIns="47327" rIns="94654" bIns="47327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1297" y="1"/>
            <a:ext cx="3076363" cy="511731"/>
          </a:xfrm>
          <a:prstGeom prst="rect">
            <a:avLst/>
          </a:prstGeom>
        </p:spPr>
        <p:txBody>
          <a:bodyPr vert="horz" lIns="94654" tIns="47327" rIns="94654" bIns="47327" rtlCol="0"/>
          <a:lstStyle>
            <a:lvl1pPr algn="r">
              <a:defRPr sz="1200"/>
            </a:lvl1pPr>
          </a:lstStyle>
          <a:p>
            <a:fld id="{C3DF5F69-8928-4F8B-8D6D-79FCF674930F}" type="datetimeFigureOut">
              <a:rPr lang="de-AT" smtClean="0"/>
              <a:t>24.06.2024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9938"/>
            <a:ext cx="5113338" cy="3835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654" tIns="47327" rIns="94654" bIns="47327" rtlCol="0" anchor="ctr"/>
          <a:lstStyle/>
          <a:p>
            <a:endParaRPr lang="de-A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09931" y="4861442"/>
            <a:ext cx="5679440" cy="4605576"/>
          </a:xfrm>
          <a:prstGeom prst="rect">
            <a:avLst/>
          </a:prstGeom>
        </p:spPr>
        <p:txBody>
          <a:bodyPr vert="horz" lIns="94654" tIns="47327" rIns="94654" bIns="47327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3" y="9721107"/>
            <a:ext cx="3076363" cy="511731"/>
          </a:xfrm>
          <a:prstGeom prst="rect">
            <a:avLst/>
          </a:prstGeom>
        </p:spPr>
        <p:txBody>
          <a:bodyPr vert="horz" lIns="94654" tIns="47327" rIns="94654" bIns="47327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1297" y="9721107"/>
            <a:ext cx="3076363" cy="511731"/>
          </a:xfrm>
          <a:prstGeom prst="rect">
            <a:avLst/>
          </a:prstGeom>
        </p:spPr>
        <p:txBody>
          <a:bodyPr vert="horz" lIns="94654" tIns="47327" rIns="94654" bIns="47327" rtlCol="0" anchor="b"/>
          <a:lstStyle>
            <a:lvl1pPr algn="r">
              <a:defRPr sz="1200"/>
            </a:lvl1pPr>
          </a:lstStyle>
          <a:p>
            <a:fld id="{F8AFD8FD-E139-41C7-AAD5-23A52762FA38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0158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AFD8FD-E139-41C7-AAD5-23A52762FA38}" type="slidenum">
              <a:rPr lang="de-AT" smtClean="0"/>
              <a:t>1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2502809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73B0FB-09D6-6A87-B8D2-D1CE88788B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608AC121-3B5F-8E42-FC61-F896A3E0001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8C59F1F9-9C01-F9CF-E658-31823382E43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3CCA225-1340-5674-7AD5-1EECBBF0DB6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AFD8FD-E139-41C7-AAD5-23A52762FA38}" type="slidenum">
              <a:rPr lang="de-AT" smtClean="0">
                <a:solidFill>
                  <a:prstClr val="black"/>
                </a:solidFill>
              </a:rPr>
              <a:pPr/>
              <a:t>2</a:t>
            </a:fld>
            <a:endParaRPr lang="de-A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72128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B67B4E-870D-4364-0F0F-F186E2B583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25531E11-10A5-B0F1-B104-8763049230D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878E177F-7EA8-AE7D-D7A3-DEE16A0CF81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2364362-92A8-D541-CFD4-62C049ED4A9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AFD8FD-E139-41C7-AAD5-23A52762FA38}" type="slidenum">
              <a:rPr lang="de-AT" smtClean="0">
                <a:solidFill>
                  <a:prstClr val="black"/>
                </a:solidFill>
              </a:rPr>
              <a:pPr/>
              <a:t>3</a:t>
            </a:fld>
            <a:endParaRPr lang="de-A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025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svg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9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3.sv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ildplatzhalter 4"/>
          <p:cNvSpPr>
            <a:spLocks noGrp="1"/>
          </p:cNvSpPr>
          <p:nvPr>
            <p:ph type="pic" sz="quarter" idx="10"/>
          </p:nvPr>
        </p:nvSpPr>
        <p:spPr>
          <a:xfrm>
            <a:off x="0" y="3744686"/>
            <a:ext cx="9144000" cy="3113315"/>
          </a:xfrm>
          <a:prstGeom prst="rect">
            <a:avLst/>
          </a:prstGeom>
          <a:noFill/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de-DE"/>
              <a:t>Bild durch Klicken auf Symbol hinzufügen</a:t>
            </a:r>
            <a:endParaRPr lang="de-AT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455613" y="3239259"/>
            <a:ext cx="8325529" cy="504000"/>
          </a:xfrm>
          <a:prstGeom prst="rect">
            <a:avLst/>
          </a:prstGeom>
          <a:noFill/>
        </p:spPr>
        <p:txBody>
          <a:bodyPr lIns="0"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de-AT" dirty="0"/>
          </a:p>
        </p:txBody>
      </p:sp>
      <p:pic>
        <p:nvPicPr>
          <p:cNvPr id="9" name="Grafik 8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192462" y="216756"/>
            <a:ext cx="1605944" cy="528891"/>
          </a:xfrm>
          <a:prstGeom prst="rect">
            <a:avLst/>
          </a:prstGeom>
        </p:spPr>
      </p:pic>
      <p:pic>
        <p:nvPicPr>
          <p:cNvPr id="1027" name="Picture 3" descr="R:\A_Auftraege\2021\2032\D_Unterlagen\97_Praesentationen\20200522_ProgrammKickOff\working\TU_Logo.svg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5918" y="216756"/>
            <a:ext cx="1394877" cy="528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62307B3F-3701-41F6-B53C-32A7E25565C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7568307" y="216756"/>
            <a:ext cx="1212835" cy="532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03265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platzhalter 3"/>
          <p:cNvSpPr txBox="1">
            <a:spLocks/>
          </p:cNvSpPr>
          <p:nvPr userDrawn="1"/>
        </p:nvSpPr>
        <p:spPr>
          <a:xfrm>
            <a:off x="-1" y="1196752"/>
            <a:ext cx="8781143" cy="5305648"/>
          </a:xfrm>
          <a:prstGeom prst="rect">
            <a:avLst/>
          </a:prstGeom>
          <a:solidFill>
            <a:schemeClr val="bg1"/>
          </a:solidFill>
        </p:spPr>
        <p:txBody>
          <a:bodyPr vert="horz" lIns="180000" tIns="10800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de-AT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5613" y="2928976"/>
            <a:ext cx="8093084" cy="810366"/>
          </a:xfrm>
          <a:prstGeom prst="rect">
            <a:avLst/>
          </a:prstGeom>
          <a:noFill/>
        </p:spPr>
        <p:txBody>
          <a:bodyPr lIns="0" anchor="t">
            <a:noAutofit/>
          </a:bodyPr>
          <a:lstStyle>
            <a:lvl1pPr algn="l">
              <a:defRPr sz="3200" b="0" cap="none" baseline="0">
                <a:solidFill>
                  <a:schemeClr val="tx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AT" dirty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/>
          </p:nvPr>
        </p:nvSpPr>
        <p:spPr>
          <a:xfrm>
            <a:off x="-1" y="3744686"/>
            <a:ext cx="9144001" cy="3113314"/>
          </a:xfrm>
          <a:prstGeom prst="rect">
            <a:avLst/>
          </a:prstGeom>
          <a:noFill/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de-DE"/>
              <a:t>Bild durch Klicken auf Symbol hinzufügen</a:t>
            </a:r>
            <a:endParaRPr lang="de-AT" dirty="0"/>
          </a:p>
        </p:txBody>
      </p:sp>
      <p:sp>
        <p:nvSpPr>
          <p:cNvPr id="29" name="Rechteck 28"/>
          <p:cNvSpPr/>
          <p:nvPr userDrawn="1"/>
        </p:nvSpPr>
        <p:spPr>
          <a:xfrm>
            <a:off x="449293" y="2000"/>
            <a:ext cx="2448272" cy="9787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cxnSp>
        <p:nvCxnSpPr>
          <p:cNvPr id="11" name="Gerade Verbindung 10"/>
          <p:cNvCxnSpPr/>
          <p:nvPr userDrawn="1"/>
        </p:nvCxnSpPr>
        <p:spPr>
          <a:xfrm>
            <a:off x="455613" y="2813499"/>
            <a:ext cx="749073" cy="0"/>
          </a:xfrm>
          <a:prstGeom prst="line">
            <a:avLst/>
          </a:prstGeom>
          <a:ln w="381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uppieren 15">
            <a:extLst>
              <a:ext uri="{FF2B5EF4-FFF2-40B4-BE49-F238E27FC236}">
                <a16:creationId xmlns:a16="http://schemas.microsoft.com/office/drawing/2014/main" id="{20109547-6036-4F2B-A886-8AE9FB6FD06F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5659959" y="264333"/>
            <a:ext cx="1172953" cy="720000"/>
            <a:chOff x="6999288" y="5521325"/>
            <a:chExt cx="2363787" cy="1450975"/>
          </a:xfrm>
          <a:solidFill>
            <a:srgbClr val="1A3C6A"/>
          </a:solidFill>
        </p:grpSpPr>
        <p:sp>
          <p:nvSpPr>
            <p:cNvPr id="17" name="Freeform 5">
              <a:extLst>
                <a:ext uri="{FF2B5EF4-FFF2-40B4-BE49-F238E27FC236}">
                  <a16:creationId xmlns:a16="http://schemas.microsoft.com/office/drawing/2014/main" id="{D8D6D01F-97FE-4081-87E3-5955D3FBDE3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924800" y="5981700"/>
              <a:ext cx="700087" cy="990600"/>
            </a:xfrm>
            <a:custGeom>
              <a:avLst/>
              <a:gdLst>
                <a:gd name="T0" fmla="*/ 177 w 200"/>
                <a:gd name="T1" fmla="*/ 225 h 282"/>
                <a:gd name="T2" fmla="*/ 138 w 200"/>
                <a:gd name="T3" fmla="*/ 236 h 282"/>
                <a:gd name="T4" fmla="*/ 52 w 200"/>
                <a:gd name="T5" fmla="*/ 141 h 282"/>
                <a:gd name="T6" fmla="*/ 138 w 200"/>
                <a:gd name="T7" fmla="*/ 46 h 282"/>
                <a:gd name="T8" fmla="*/ 179 w 200"/>
                <a:gd name="T9" fmla="*/ 58 h 282"/>
                <a:gd name="T10" fmla="*/ 192 w 200"/>
                <a:gd name="T11" fmla="*/ 12 h 282"/>
                <a:gd name="T12" fmla="*/ 138 w 200"/>
                <a:gd name="T13" fmla="*/ 0 h 282"/>
                <a:gd name="T14" fmla="*/ 0 w 200"/>
                <a:gd name="T15" fmla="*/ 141 h 282"/>
                <a:gd name="T16" fmla="*/ 138 w 200"/>
                <a:gd name="T17" fmla="*/ 282 h 282"/>
                <a:gd name="T18" fmla="*/ 200 w 200"/>
                <a:gd name="T19" fmla="*/ 267 h 282"/>
                <a:gd name="T20" fmla="*/ 177 w 200"/>
                <a:gd name="T21" fmla="*/ 225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00" h="282">
                  <a:moveTo>
                    <a:pt x="177" y="225"/>
                  </a:moveTo>
                  <a:cubicBezTo>
                    <a:pt x="165" y="232"/>
                    <a:pt x="152" y="236"/>
                    <a:pt x="138" y="236"/>
                  </a:cubicBezTo>
                  <a:cubicBezTo>
                    <a:pt x="90" y="236"/>
                    <a:pt x="52" y="194"/>
                    <a:pt x="52" y="141"/>
                  </a:cubicBezTo>
                  <a:cubicBezTo>
                    <a:pt x="52" y="89"/>
                    <a:pt x="90" y="46"/>
                    <a:pt x="138" y="46"/>
                  </a:cubicBezTo>
                  <a:cubicBezTo>
                    <a:pt x="152" y="46"/>
                    <a:pt x="166" y="51"/>
                    <a:pt x="179" y="58"/>
                  </a:cubicBezTo>
                  <a:cubicBezTo>
                    <a:pt x="192" y="12"/>
                    <a:pt x="192" y="12"/>
                    <a:pt x="192" y="12"/>
                  </a:cubicBezTo>
                  <a:cubicBezTo>
                    <a:pt x="176" y="5"/>
                    <a:pt x="157" y="0"/>
                    <a:pt x="138" y="0"/>
                  </a:cubicBezTo>
                  <a:cubicBezTo>
                    <a:pt x="62" y="0"/>
                    <a:pt x="0" y="63"/>
                    <a:pt x="0" y="141"/>
                  </a:cubicBezTo>
                  <a:cubicBezTo>
                    <a:pt x="0" y="219"/>
                    <a:pt x="62" y="282"/>
                    <a:pt x="138" y="282"/>
                  </a:cubicBezTo>
                  <a:cubicBezTo>
                    <a:pt x="160" y="282"/>
                    <a:pt x="181" y="277"/>
                    <a:pt x="200" y="267"/>
                  </a:cubicBezTo>
                  <a:lnTo>
                    <a:pt x="177" y="22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AT"/>
            </a:p>
          </p:txBody>
        </p:sp>
        <p:sp>
          <p:nvSpPr>
            <p:cNvPr id="18" name="Freeform 6">
              <a:extLst>
                <a:ext uri="{FF2B5EF4-FFF2-40B4-BE49-F238E27FC236}">
                  <a16:creationId xmlns:a16="http://schemas.microsoft.com/office/drawing/2014/main" id="{C4B5A890-102B-44BB-97D2-50516BDE174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999288" y="5521325"/>
              <a:ext cx="1019175" cy="1444625"/>
            </a:xfrm>
            <a:custGeom>
              <a:avLst/>
              <a:gdLst>
                <a:gd name="T0" fmla="*/ 510 w 642"/>
                <a:gd name="T1" fmla="*/ 0 h 910"/>
                <a:gd name="T2" fmla="*/ 274 w 642"/>
                <a:gd name="T3" fmla="*/ 748 h 910"/>
                <a:gd name="T4" fmla="*/ 130 w 642"/>
                <a:gd name="T5" fmla="*/ 295 h 910"/>
                <a:gd name="T6" fmla="*/ 0 w 642"/>
                <a:gd name="T7" fmla="*/ 295 h 910"/>
                <a:gd name="T8" fmla="*/ 194 w 642"/>
                <a:gd name="T9" fmla="*/ 910 h 910"/>
                <a:gd name="T10" fmla="*/ 342 w 642"/>
                <a:gd name="T11" fmla="*/ 910 h 910"/>
                <a:gd name="T12" fmla="*/ 642 w 642"/>
                <a:gd name="T13" fmla="*/ 0 h 910"/>
                <a:gd name="T14" fmla="*/ 510 w 642"/>
                <a:gd name="T15" fmla="*/ 0 h 9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42" h="910">
                  <a:moveTo>
                    <a:pt x="510" y="0"/>
                  </a:moveTo>
                  <a:lnTo>
                    <a:pt x="274" y="748"/>
                  </a:lnTo>
                  <a:lnTo>
                    <a:pt x="130" y="295"/>
                  </a:lnTo>
                  <a:lnTo>
                    <a:pt x="0" y="295"/>
                  </a:lnTo>
                  <a:lnTo>
                    <a:pt x="194" y="910"/>
                  </a:lnTo>
                  <a:lnTo>
                    <a:pt x="342" y="910"/>
                  </a:lnTo>
                  <a:lnTo>
                    <a:pt x="642" y="0"/>
                  </a:lnTo>
                  <a:lnTo>
                    <a:pt x="51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AT"/>
            </a:p>
          </p:txBody>
        </p:sp>
        <p:sp>
          <p:nvSpPr>
            <p:cNvPr id="19" name="Freeform 7">
              <a:extLst>
                <a:ext uri="{FF2B5EF4-FFF2-40B4-BE49-F238E27FC236}">
                  <a16:creationId xmlns:a16="http://schemas.microsoft.com/office/drawing/2014/main" id="{70F965BF-7E27-48FC-B3B2-5FC98C8D61E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785225" y="5995988"/>
              <a:ext cx="577850" cy="969963"/>
            </a:xfrm>
            <a:custGeom>
              <a:avLst/>
              <a:gdLst>
                <a:gd name="T0" fmla="*/ 364 w 364"/>
                <a:gd name="T1" fmla="*/ 100 h 611"/>
                <a:gd name="T2" fmla="*/ 364 w 364"/>
                <a:gd name="T3" fmla="*/ 0 h 611"/>
                <a:gd name="T4" fmla="*/ 0 w 364"/>
                <a:gd name="T5" fmla="*/ 0 h 611"/>
                <a:gd name="T6" fmla="*/ 0 w 364"/>
                <a:gd name="T7" fmla="*/ 611 h 611"/>
                <a:gd name="T8" fmla="*/ 364 w 364"/>
                <a:gd name="T9" fmla="*/ 611 h 611"/>
                <a:gd name="T10" fmla="*/ 364 w 364"/>
                <a:gd name="T11" fmla="*/ 511 h 611"/>
                <a:gd name="T12" fmla="*/ 128 w 364"/>
                <a:gd name="T13" fmla="*/ 511 h 611"/>
                <a:gd name="T14" fmla="*/ 128 w 364"/>
                <a:gd name="T15" fmla="*/ 356 h 611"/>
                <a:gd name="T16" fmla="*/ 360 w 364"/>
                <a:gd name="T17" fmla="*/ 356 h 611"/>
                <a:gd name="T18" fmla="*/ 360 w 364"/>
                <a:gd name="T19" fmla="*/ 254 h 611"/>
                <a:gd name="T20" fmla="*/ 128 w 364"/>
                <a:gd name="T21" fmla="*/ 254 h 611"/>
                <a:gd name="T22" fmla="*/ 128 w 364"/>
                <a:gd name="T23" fmla="*/ 100 h 611"/>
                <a:gd name="T24" fmla="*/ 364 w 364"/>
                <a:gd name="T25" fmla="*/ 100 h 6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64" h="611">
                  <a:moveTo>
                    <a:pt x="364" y="100"/>
                  </a:moveTo>
                  <a:lnTo>
                    <a:pt x="364" y="0"/>
                  </a:lnTo>
                  <a:lnTo>
                    <a:pt x="0" y="0"/>
                  </a:lnTo>
                  <a:lnTo>
                    <a:pt x="0" y="611"/>
                  </a:lnTo>
                  <a:lnTo>
                    <a:pt x="364" y="611"/>
                  </a:lnTo>
                  <a:lnTo>
                    <a:pt x="364" y="511"/>
                  </a:lnTo>
                  <a:lnTo>
                    <a:pt x="128" y="511"/>
                  </a:lnTo>
                  <a:lnTo>
                    <a:pt x="128" y="356"/>
                  </a:lnTo>
                  <a:lnTo>
                    <a:pt x="360" y="356"/>
                  </a:lnTo>
                  <a:lnTo>
                    <a:pt x="360" y="254"/>
                  </a:lnTo>
                  <a:lnTo>
                    <a:pt x="128" y="254"/>
                  </a:lnTo>
                  <a:lnTo>
                    <a:pt x="128" y="100"/>
                  </a:lnTo>
                  <a:lnTo>
                    <a:pt x="364" y="1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AT"/>
            </a:p>
          </p:txBody>
        </p:sp>
      </p:grpSp>
      <p:pic>
        <p:nvPicPr>
          <p:cNvPr id="20" name="Picture 2" descr="R:\A_Auftraege\2021\2032\D_Unterlagen\97_Praesentationen\20200522_ProgrammKickOff\working\TUWienlogo.png">
            <a:extLst>
              <a:ext uri="{FF2B5EF4-FFF2-40B4-BE49-F238E27FC236}">
                <a16:creationId xmlns:a16="http://schemas.microsoft.com/office/drawing/2014/main" id="{ED363129-CE8D-453D-B46B-00F8EB4ACB2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2128" y="260727"/>
            <a:ext cx="720000" cy="7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Grafik 20">
            <a:extLst>
              <a:ext uri="{FF2B5EF4-FFF2-40B4-BE49-F238E27FC236}">
                <a16:creationId xmlns:a16="http://schemas.microsoft.com/office/drawing/2014/main" id="{4B9794A3-9051-4C28-AD19-0F61AD91CB0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rcRect r="58341"/>
          <a:stretch/>
        </p:blipFill>
        <p:spPr>
          <a:xfrm>
            <a:off x="8011344" y="245586"/>
            <a:ext cx="683363" cy="720000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25E4493F-2656-17AC-BDEC-047DF09786D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09" t="23083" r="8811" b="22205"/>
          <a:stretch/>
        </p:blipFill>
        <p:spPr>
          <a:xfrm>
            <a:off x="7348999" y="6200723"/>
            <a:ext cx="1642843" cy="648000"/>
          </a:xfrm>
          <a:prstGeom prst="rect">
            <a:avLst/>
          </a:prstGeom>
        </p:spPr>
      </p:pic>
      <p:pic>
        <p:nvPicPr>
          <p:cNvPr id="4" name="Grafik 3" descr="Ein Bild, das Schrift, Typografie, Grafiken, Text enthält.&#10;&#10;Automatisch generierte Beschreibung">
            <a:extLst>
              <a:ext uri="{FF2B5EF4-FFF2-40B4-BE49-F238E27FC236}">
                <a16:creationId xmlns:a16="http://schemas.microsoft.com/office/drawing/2014/main" id="{09C3F8B7-EC3E-419A-320E-CF6504BF1F8D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3000" y="6308723"/>
            <a:ext cx="3455999" cy="432000"/>
          </a:xfrm>
          <a:prstGeom prst="rect">
            <a:avLst/>
          </a:prstGeom>
        </p:spPr>
      </p:pic>
      <p:pic>
        <p:nvPicPr>
          <p:cNvPr id="6" name="Grafik 5" descr="Ein Bild, das Text, Schrift, Logo, Symbol enthält.&#10;&#10;Automatisch generierte Beschreibung">
            <a:extLst>
              <a:ext uri="{FF2B5EF4-FFF2-40B4-BE49-F238E27FC236}">
                <a16:creationId xmlns:a16="http://schemas.microsoft.com/office/drawing/2014/main" id="{EABBBB60-2EB9-CA4C-6A3F-05CDD001861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500" b="37222"/>
          <a:stretch/>
        </p:blipFill>
        <p:spPr>
          <a:xfrm>
            <a:off x="1756736" y="6200723"/>
            <a:ext cx="2136264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9357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84160"/>
            <a:ext cx="8229600" cy="935039"/>
          </a:xfrm>
          <a:prstGeom prst="rect">
            <a:avLst/>
          </a:prstGeom>
        </p:spPr>
        <p:txBody>
          <a:bodyPr lIns="0" anchor="t">
            <a:normAutofit/>
          </a:bodyPr>
          <a:lstStyle>
            <a:lvl1pPr algn="l">
              <a:defRPr sz="2800">
                <a:solidFill>
                  <a:schemeClr val="tx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12138" cy="4968552"/>
          </a:xfrm>
          <a:prstGeom prst="rect">
            <a:avLst/>
          </a:prstGeom>
          <a:noFill/>
        </p:spPr>
        <p:txBody>
          <a:bodyPr lIns="0" tIns="0"/>
          <a:lstStyle>
            <a:lvl1pPr marL="342900" indent="-342900">
              <a:buClr>
                <a:schemeClr val="tx1"/>
              </a:buClr>
              <a:buSzPct val="100000"/>
              <a:buFont typeface="Wingdings 3" panose="05040102010807070707" pitchFamily="18" charset="2"/>
              <a:buChar char=""/>
              <a:defRPr sz="2400"/>
            </a:lvl1pPr>
            <a:lvl2pPr marL="804863" indent="-347663">
              <a:buClr>
                <a:schemeClr val="tx1"/>
              </a:buClr>
              <a:buSzPct val="90000"/>
              <a:buFont typeface="Wingdings 3" panose="05040102010807070707" pitchFamily="18" charset="2"/>
              <a:buChar char=""/>
              <a:defRPr sz="2200"/>
            </a:lvl2pPr>
            <a:lvl3pPr marL="1143000" indent="-228600">
              <a:buClr>
                <a:schemeClr val="tx1"/>
              </a:buClr>
              <a:buSzPct val="100000"/>
              <a:buFont typeface="Arial" pitchFamily="34" charset="0"/>
              <a:buChar char="›"/>
              <a:defRPr sz="2000"/>
            </a:lvl3pPr>
            <a:lvl4pPr marL="1600200" indent="-228600">
              <a:buClrTx/>
              <a:buSzPct val="100000"/>
              <a:buFont typeface="Arial" panose="020B0604020202020204" pitchFamily="34" charset="0"/>
              <a:buChar char="›"/>
              <a:defRPr sz="1800"/>
            </a:lvl4pPr>
            <a:lvl5pPr marL="2057400" indent="-228600">
              <a:buClrTx/>
              <a:buSzPct val="100000"/>
              <a:buFont typeface="Arial" panose="020B0604020202020204" pitchFamily="34" charset="0"/>
              <a:buChar char="›"/>
              <a:defRPr/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AT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566056" y="6510019"/>
            <a:ext cx="6382207" cy="347981"/>
          </a:xfrm>
          <a:prstGeom prst="rect">
            <a:avLst/>
          </a:prstGeom>
        </p:spPr>
        <p:txBody>
          <a:bodyPr lIns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AT" dirty="0"/>
              <a:t>19.02.2024</a:t>
            </a:r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-1" y="6509656"/>
            <a:ext cx="558801" cy="348343"/>
          </a:xfrm>
          <a:prstGeom prst="rect">
            <a:avLst/>
          </a:prstGeom>
        </p:spPr>
        <p:txBody>
          <a:bodyPr anchor="ctr"/>
          <a:lstStyle>
            <a:lvl1pPr algn="r">
              <a:defRPr sz="1000" b="0">
                <a:solidFill>
                  <a:schemeClr val="tx1"/>
                </a:solidFill>
              </a:defRPr>
            </a:lvl1pPr>
          </a:lstStyle>
          <a:p>
            <a:fld id="{3CBB9F68-47F0-47D5-AD76-1FC6EF037112}" type="slidenum">
              <a:rPr lang="de-AT" smtClean="0"/>
              <a:pPr/>
              <a:t>‹Nr.›</a:t>
            </a:fld>
            <a:r>
              <a:rPr lang="de-AT" dirty="0"/>
              <a:t>  |</a:t>
            </a:r>
          </a:p>
        </p:txBody>
      </p:sp>
    </p:spTree>
    <p:extLst>
      <p:ext uri="{BB962C8B-B14F-4D97-AF65-F5344CB8AC3E}">
        <p14:creationId xmlns:p14="http://schemas.microsoft.com/office/powerpoint/2010/main" val="568841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84160"/>
            <a:ext cx="8229600" cy="936000"/>
          </a:xfrm>
          <a:prstGeom prst="rect">
            <a:avLst/>
          </a:prstGeom>
        </p:spPr>
        <p:txBody>
          <a:bodyPr lIns="0" anchor="t">
            <a:normAutofit/>
          </a:bodyPr>
          <a:lstStyle>
            <a:lvl1pPr algn="l">
              <a:defRPr sz="2800">
                <a:solidFill>
                  <a:schemeClr val="tx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AT" dirty="0"/>
          </a:p>
        </p:txBody>
      </p:sp>
      <p:sp>
        <p:nvSpPr>
          <p:cNvPr id="11" name="Textplatzhalter 2"/>
          <p:cNvSpPr>
            <a:spLocks noGrp="1"/>
          </p:cNvSpPr>
          <p:nvPr>
            <p:ph type="body" sz="quarter" idx="21"/>
          </p:nvPr>
        </p:nvSpPr>
        <p:spPr>
          <a:xfrm>
            <a:off x="457200" y="3890112"/>
            <a:ext cx="8212138" cy="2498726"/>
          </a:xfrm>
          <a:prstGeom prst="rect">
            <a:avLst/>
          </a:prstGeom>
          <a:noFill/>
        </p:spPr>
        <p:txBody>
          <a:bodyPr lIns="0" tIns="72000">
            <a:normAutofit/>
          </a:bodyPr>
          <a:lstStyle>
            <a:lvl1pPr marL="0" indent="0" algn="l">
              <a:spcBef>
                <a:spcPts val="0"/>
              </a:spcBef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12" name="Textplatzhalter 4"/>
          <p:cNvSpPr>
            <a:spLocks noGrp="1"/>
          </p:cNvSpPr>
          <p:nvPr>
            <p:ph type="body" sz="quarter" idx="3"/>
          </p:nvPr>
        </p:nvSpPr>
        <p:spPr>
          <a:xfrm>
            <a:off x="2032000" y="1412970"/>
            <a:ext cx="6640286" cy="459373"/>
          </a:xfrm>
          <a:prstGeom prst="rect">
            <a:avLst/>
          </a:prstGeom>
          <a:noFill/>
        </p:spPr>
        <p:txBody>
          <a:bodyPr l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8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13" name="Inhaltsplatzhalter 5"/>
          <p:cNvSpPr>
            <a:spLocks noGrp="1"/>
          </p:cNvSpPr>
          <p:nvPr>
            <p:ph sz="quarter" idx="4"/>
          </p:nvPr>
        </p:nvSpPr>
        <p:spPr>
          <a:xfrm>
            <a:off x="2032000" y="1952171"/>
            <a:ext cx="6640286" cy="1808056"/>
          </a:xfrm>
          <a:prstGeom prst="rect">
            <a:avLst/>
          </a:prstGeom>
          <a:noFill/>
        </p:spPr>
        <p:txBody>
          <a:bodyPr lIns="0" tIns="72000">
            <a:normAutofit/>
          </a:bodyPr>
          <a:lstStyle>
            <a:lvl1pPr marL="0" indent="0" algn="l">
              <a:buNone/>
              <a:tabLst>
                <a:tab pos="1973263" algn="l"/>
              </a:tabLst>
              <a:defRPr sz="1400" b="0"/>
            </a:lvl1pPr>
            <a:lvl2pPr marL="457200" indent="0" algn="l">
              <a:buNone/>
              <a:defRPr sz="1400" b="0"/>
            </a:lvl2pPr>
            <a:lvl3pPr marL="914400" indent="0" algn="l">
              <a:buNone/>
              <a:defRPr sz="1400" b="0"/>
            </a:lvl3pPr>
            <a:lvl4pPr marL="1371600" indent="0" algn="l">
              <a:buNone/>
              <a:defRPr sz="1400" b="0"/>
            </a:lvl4pPr>
            <a:lvl5pPr marL="1828800" indent="0" algn="l">
              <a:buNone/>
              <a:defRPr sz="1400" b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14" name="Bildplatzhalter 2"/>
          <p:cNvSpPr>
            <a:spLocks noGrp="1"/>
          </p:cNvSpPr>
          <p:nvPr>
            <p:ph type="pic" sz="quarter" idx="22"/>
          </p:nvPr>
        </p:nvSpPr>
        <p:spPr>
          <a:xfrm>
            <a:off x="0" y="1412970"/>
            <a:ext cx="1860550" cy="2340000"/>
          </a:xfrm>
          <a:prstGeom prst="rect">
            <a:avLst/>
          </a:prstGeom>
          <a:noFill/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de-DE"/>
              <a:t>Bild durch Klicken auf Symbol hinzufügen</a:t>
            </a:r>
            <a:endParaRPr lang="de-AT" dirty="0"/>
          </a:p>
        </p:txBody>
      </p:sp>
      <p:sp>
        <p:nvSpPr>
          <p:cNvPr id="17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566056" y="6510019"/>
            <a:ext cx="6382207" cy="347981"/>
          </a:xfrm>
          <a:prstGeom prst="rect">
            <a:avLst/>
          </a:prstGeom>
        </p:spPr>
        <p:txBody>
          <a:bodyPr lIns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de-AT" dirty="0"/>
          </a:p>
        </p:txBody>
      </p:sp>
      <p:sp>
        <p:nvSpPr>
          <p:cNvPr id="18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-1" y="6509656"/>
            <a:ext cx="558801" cy="348343"/>
          </a:xfrm>
          <a:prstGeom prst="rect">
            <a:avLst/>
          </a:prstGeom>
        </p:spPr>
        <p:txBody>
          <a:bodyPr anchor="ctr"/>
          <a:lstStyle>
            <a:lvl1pPr algn="r">
              <a:defRPr sz="1000" b="0">
                <a:solidFill>
                  <a:schemeClr val="tx1"/>
                </a:solidFill>
              </a:defRPr>
            </a:lvl1pPr>
          </a:lstStyle>
          <a:p>
            <a:fld id="{3CBB9F68-47F0-47D5-AD76-1FC6EF037112}" type="slidenum">
              <a:rPr lang="de-AT" smtClean="0"/>
              <a:pPr/>
              <a:t>‹Nr.›</a:t>
            </a:fld>
            <a:r>
              <a:rPr lang="de-AT" dirty="0"/>
              <a:t>  |</a:t>
            </a:r>
          </a:p>
        </p:txBody>
      </p:sp>
    </p:spTree>
    <p:extLst>
      <p:ext uri="{BB962C8B-B14F-4D97-AF65-F5344CB8AC3E}">
        <p14:creationId xmlns:p14="http://schemas.microsoft.com/office/powerpoint/2010/main" val="1655328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412776"/>
            <a:ext cx="4038600" cy="4968552"/>
          </a:xfrm>
          <a:prstGeom prst="rect">
            <a:avLst/>
          </a:prstGeom>
          <a:noFill/>
        </p:spPr>
        <p:txBody>
          <a:bodyPr lIns="0" tIns="0"/>
          <a:lstStyle>
            <a:lvl1pPr marL="342900" indent="-342900">
              <a:buClr>
                <a:schemeClr val="tx1"/>
              </a:buClr>
              <a:buFont typeface="Wingdings 3" panose="05040102010807070707" pitchFamily="18" charset="2"/>
              <a:buChar char=""/>
              <a:defRPr sz="2400"/>
            </a:lvl1pPr>
            <a:lvl2pPr marL="804863" indent="-347663">
              <a:buClr>
                <a:schemeClr val="tx1"/>
              </a:buClr>
              <a:buFont typeface="Wingdings 3" panose="05040102010807070707" pitchFamily="18" charset="2"/>
              <a:buChar char=""/>
              <a:defRPr sz="2200"/>
            </a:lvl2pPr>
            <a:lvl3pPr marL="1143000" indent="-228600">
              <a:buClr>
                <a:schemeClr val="tx1"/>
              </a:buClr>
              <a:buFont typeface="Arial" pitchFamily="34" charset="0"/>
              <a:buChar char="›"/>
              <a:defRPr sz="2000"/>
            </a:lvl3pPr>
            <a:lvl4pPr marL="1600200" indent="-228600">
              <a:buClr>
                <a:schemeClr val="tx1"/>
              </a:buClr>
              <a:buFont typeface="Arial" pitchFamily="34" charset="0"/>
              <a:buChar char="›"/>
              <a:defRPr sz="1800"/>
            </a:lvl4pPr>
            <a:lvl5pPr marL="2057400" indent="-228600">
              <a:buClr>
                <a:schemeClr val="tx1"/>
              </a:buClr>
              <a:buFont typeface="Arial" pitchFamily="34" charset="0"/>
              <a:buChar char="›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412776"/>
            <a:ext cx="4038600" cy="4968552"/>
          </a:xfrm>
          <a:prstGeom prst="rect">
            <a:avLst/>
          </a:prstGeom>
          <a:noFill/>
        </p:spPr>
        <p:txBody>
          <a:bodyPr lIns="0" tIns="0"/>
          <a:lstStyle>
            <a:lvl1pPr marL="342900" indent="-342900">
              <a:buClr>
                <a:schemeClr val="tx1"/>
              </a:buClr>
              <a:buFont typeface="Wingdings 3" panose="05040102010807070707" pitchFamily="18" charset="2"/>
              <a:buChar char=""/>
              <a:defRPr sz="2400"/>
            </a:lvl1pPr>
            <a:lvl2pPr marL="804863" indent="-347663">
              <a:buClr>
                <a:schemeClr val="tx1"/>
              </a:buClr>
              <a:buFont typeface="Wingdings 3" panose="05040102010807070707" pitchFamily="18" charset="2"/>
              <a:buChar char=""/>
              <a:defRPr sz="2200"/>
            </a:lvl2pPr>
            <a:lvl3pPr marL="1143000" indent="-228600">
              <a:buClr>
                <a:schemeClr val="tx1"/>
              </a:buClr>
              <a:buFont typeface="Arial" pitchFamily="34" charset="0"/>
              <a:buChar char="›"/>
              <a:defRPr sz="2000"/>
            </a:lvl3pPr>
            <a:lvl4pPr marL="1600200" indent="-228600">
              <a:buClr>
                <a:schemeClr val="tx1"/>
              </a:buClr>
              <a:buFont typeface="Arial" pitchFamily="34" charset="0"/>
              <a:buChar char="›"/>
              <a:defRPr sz="1800"/>
            </a:lvl4pPr>
            <a:lvl5pPr marL="2057400" indent="-228600">
              <a:buClr>
                <a:schemeClr val="tx1"/>
              </a:buClr>
              <a:buFont typeface="Arial" pitchFamily="34" charset="0"/>
              <a:buChar char="›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 dirty="0"/>
          </a:p>
        </p:txBody>
      </p:sp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457200" y="284160"/>
            <a:ext cx="8229600" cy="936000"/>
          </a:xfrm>
          <a:prstGeom prst="rect">
            <a:avLst/>
          </a:prstGeom>
        </p:spPr>
        <p:txBody>
          <a:bodyPr lIns="0" anchor="t">
            <a:normAutofit/>
          </a:bodyPr>
          <a:lstStyle>
            <a:lvl1pPr algn="l">
              <a:defRPr sz="2800">
                <a:solidFill>
                  <a:schemeClr val="tx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AT" dirty="0"/>
          </a:p>
        </p:txBody>
      </p:sp>
      <p:sp>
        <p:nvSpPr>
          <p:cNvPr id="10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566056" y="6510019"/>
            <a:ext cx="6382207" cy="347981"/>
          </a:xfrm>
          <a:prstGeom prst="rect">
            <a:avLst/>
          </a:prstGeom>
        </p:spPr>
        <p:txBody>
          <a:bodyPr lIns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de-AT" dirty="0"/>
          </a:p>
        </p:txBody>
      </p:sp>
      <p:sp>
        <p:nvSpPr>
          <p:cNvPr id="11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-1" y="6509656"/>
            <a:ext cx="558801" cy="348343"/>
          </a:xfrm>
          <a:prstGeom prst="rect">
            <a:avLst/>
          </a:prstGeom>
        </p:spPr>
        <p:txBody>
          <a:bodyPr anchor="ctr"/>
          <a:lstStyle>
            <a:lvl1pPr algn="r">
              <a:defRPr sz="1000" b="0">
                <a:solidFill>
                  <a:schemeClr val="tx1"/>
                </a:solidFill>
              </a:defRPr>
            </a:lvl1pPr>
          </a:lstStyle>
          <a:p>
            <a:fld id="{3CBB9F68-47F0-47D5-AD76-1FC6EF037112}" type="slidenum">
              <a:rPr lang="de-AT" smtClean="0"/>
              <a:pPr/>
              <a:t>‹Nr.›</a:t>
            </a:fld>
            <a:r>
              <a:rPr lang="de-AT" dirty="0"/>
              <a:t>  |</a:t>
            </a:r>
          </a:p>
        </p:txBody>
      </p:sp>
    </p:spTree>
    <p:extLst>
      <p:ext uri="{BB962C8B-B14F-4D97-AF65-F5344CB8AC3E}">
        <p14:creationId xmlns:p14="http://schemas.microsoft.com/office/powerpoint/2010/main" val="741783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/>
          <p:cNvSpPr>
            <a:spLocks noGrp="1"/>
          </p:cNvSpPr>
          <p:nvPr>
            <p:ph type="title"/>
          </p:nvPr>
        </p:nvSpPr>
        <p:spPr>
          <a:xfrm>
            <a:off x="457200" y="284160"/>
            <a:ext cx="8229600" cy="936000"/>
          </a:xfrm>
          <a:prstGeom prst="rect">
            <a:avLst/>
          </a:prstGeom>
        </p:spPr>
        <p:txBody>
          <a:bodyPr lIns="0" anchor="t">
            <a:normAutofit/>
          </a:bodyPr>
          <a:lstStyle>
            <a:lvl1pPr algn="l">
              <a:defRPr sz="2800">
                <a:solidFill>
                  <a:schemeClr val="tx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AT" dirty="0"/>
          </a:p>
        </p:txBody>
      </p:sp>
      <p:sp>
        <p:nvSpPr>
          <p:cNvPr id="8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566056" y="6510019"/>
            <a:ext cx="6382207" cy="347981"/>
          </a:xfrm>
          <a:prstGeom prst="rect">
            <a:avLst/>
          </a:prstGeom>
        </p:spPr>
        <p:txBody>
          <a:bodyPr lIns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de-AT" dirty="0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-1" y="6509656"/>
            <a:ext cx="558801" cy="348343"/>
          </a:xfrm>
          <a:prstGeom prst="rect">
            <a:avLst/>
          </a:prstGeom>
        </p:spPr>
        <p:txBody>
          <a:bodyPr anchor="ctr"/>
          <a:lstStyle>
            <a:lvl1pPr algn="r">
              <a:defRPr sz="1000" b="0">
                <a:solidFill>
                  <a:schemeClr val="tx1"/>
                </a:solidFill>
              </a:defRPr>
            </a:lvl1pPr>
          </a:lstStyle>
          <a:p>
            <a:fld id="{3CBB9F68-47F0-47D5-AD76-1FC6EF037112}" type="slidenum">
              <a:rPr lang="de-AT" smtClean="0"/>
              <a:pPr/>
              <a:t>‹Nr.›</a:t>
            </a:fld>
            <a:r>
              <a:rPr lang="de-AT" dirty="0"/>
              <a:t>  |</a:t>
            </a:r>
          </a:p>
        </p:txBody>
      </p:sp>
    </p:spTree>
    <p:extLst>
      <p:ext uri="{BB962C8B-B14F-4D97-AF65-F5344CB8AC3E}">
        <p14:creationId xmlns:p14="http://schemas.microsoft.com/office/powerpoint/2010/main" val="160041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pieren 4"/>
          <p:cNvGrpSpPr/>
          <p:nvPr userDrawn="1"/>
        </p:nvGrpSpPr>
        <p:grpSpPr>
          <a:xfrm>
            <a:off x="6883174" y="5521325"/>
            <a:ext cx="2363787" cy="1450975"/>
            <a:chOff x="6999288" y="5521325"/>
            <a:chExt cx="2363787" cy="1450975"/>
          </a:xfrm>
          <a:solidFill>
            <a:srgbClr val="8B99B9">
              <a:alpha val="81961"/>
            </a:srgbClr>
          </a:solidFill>
        </p:grpSpPr>
        <p:sp>
          <p:nvSpPr>
            <p:cNvPr id="6" name="Freeform 5"/>
            <p:cNvSpPr>
              <a:spLocks/>
            </p:cNvSpPr>
            <p:nvPr userDrawn="1"/>
          </p:nvSpPr>
          <p:spPr bwMode="auto">
            <a:xfrm>
              <a:off x="7924800" y="5981700"/>
              <a:ext cx="700087" cy="990600"/>
            </a:xfrm>
            <a:custGeom>
              <a:avLst/>
              <a:gdLst>
                <a:gd name="T0" fmla="*/ 177 w 200"/>
                <a:gd name="T1" fmla="*/ 225 h 282"/>
                <a:gd name="T2" fmla="*/ 138 w 200"/>
                <a:gd name="T3" fmla="*/ 236 h 282"/>
                <a:gd name="T4" fmla="*/ 52 w 200"/>
                <a:gd name="T5" fmla="*/ 141 h 282"/>
                <a:gd name="T6" fmla="*/ 138 w 200"/>
                <a:gd name="T7" fmla="*/ 46 h 282"/>
                <a:gd name="T8" fmla="*/ 179 w 200"/>
                <a:gd name="T9" fmla="*/ 58 h 282"/>
                <a:gd name="T10" fmla="*/ 192 w 200"/>
                <a:gd name="T11" fmla="*/ 12 h 282"/>
                <a:gd name="T12" fmla="*/ 138 w 200"/>
                <a:gd name="T13" fmla="*/ 0 h 282"/>
                <a:gd name="T14" fmla="*/ 0 w 200"/>
                <a:gd name="T15" fmla="*/ 141 h 282"/>
                <a:gd name="T16" fmla="*/ 138 w 200"/>
                <a:gd name="T17" fmla="*/ 282 h 282"/>
                <a:gd name="T18" fmla="*/ 200 w 200"/>
                <a:gd name="T19" fmla="*/ 267 h 282"/>
                <a:gd name="T20" fmla="*/ 177 w 200"/>
                <a:gd name="T21" fmla="*/ 225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00" h="282">
                  <a:moveTo>
                    <a:pt x="177" y="225"/>
                  </a:moveTo>
                  <a:cubicBezTo>
                    <a:pt x="165" y="232"/>
                    <a:pt x="152" y="236"/>
                    <a:pt x="138" y="236"/>
                  </a:cubicBezTo>
                  <a:cubicBezTo>
                    <a:pt x="90" y="236"/>
                    <a:pt x="52" y="194"/>
                    <a:pt x="52" y="141"/>
                  </a:cubicBezTo>
                  <a:cubicBezTo>
                    <a:pt x="52" y="89"/>
                    <a:pt x="90" y="46"/>
                    <a:pt x="138" y="46"/>
                  </a:cubicBezTo>
                  <a:cubicBezTo>
                    <a:pt x="152" y="46"/>
                    <a:pt x="166" y="51"/>
                    <a:pt x="179" y="58"/>
                  </a:cubicBezTo>
                  <a:cubicBezTo>
                    <a:pt x="192" y="12"/>
                    <a:pt x="192" y="12"/>
                    <a:pt x="192" y="12"/>
                  </a:cubicBezTo>
                  <a:cubicBezTo>
                    <a:pt x="176" y="5"/>
                    <a:pt x="157" y="0"/>
                    <a:pt x="138" y="0"/>
                  </a:cubicBezTo>
                  <a:cubicBezTo>
                    <a:pt x="62" y="0"/>
                    <a:pt x="0" y="63"/>
                    <a:pt x="0" y="141"/>
                  </a:cubicBezTo>
                  <a:cubicBezTo>
                    <a:pt x="0" y="219"/>
                    <a:pt x="62" y="282"/>
                    <a:pt x="138" y="282"/>
                  </a:cubicBezTo>
                  <a:cubicBezTo>
                    <a:pt x="160" y="282"/>
                    <a:pt x="181" y="277"/>
                    <a:pt x="200" y="267"/>
                  </a:cubicBezTo>
                  <a:lnTo>
                    <a:pt x="177" y="22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AT"/>
            </a:p>
          </p:txBody>
        </p:sp>
        <p:sp>
          <p:nvSpPr>
            <p:cNvPr id="7" name="Freeform 6"/>
            <p:cNvSpPr>
              <a:spLocks/>
            </p:cNvSpPr>
            <p:nvPr userDrawn="1"/>
          </p:nvSpPr>
          <p:spPr bwMode="auto">
            <a:xfrm>
              <a:off x="6999288" y="5521325"/>
              <a:ext cx="1019175" cy="1444625"/>
            </a:xfrm>
            <a:custGeom>
              <a:avLst/>
              <a:gdLst>
                <a:gd name="T0" fmla="*/ 510 w 642"/>
                <a:gd name="T1" fmla="*/ 0 h 910"/>
                <a:gd name="T2" fmla="*/ 274 w 642"/>
                <a:gd name="T3" fmla="*/ 748 h 910"/>
                <a:gd name="T4" fmla="*/ 130 w 642"/>
                <a:gd name="T5" fmla="*/ 295 h 910"/>
                <a:gd name="T6" fmla="*/ 0 w 642"/>
                <a:gd name="T7" fmla="*/ 295 h 910"/>
                <a:gd name="T8" fmla="*/ 194 w 642"/>
                <a:gd name="T9" fmla="*/ 910 h 910"/>
                <a:gd name="T10" fmla="*/ 342 w 642"/>
                <a:gd name="T11" fmla="*/ 910 h 910"/>
                <a:gd name="T12" fmla="*/ 642 w 642"/>
                <a:gd name="T13" fmla="*/ 0 h 910"/>
                <a:gd name="T14" fmla="*/ 510 w 642"/>
                <a:gd name="T15" fmla="*/ 0 h 9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42" h="910">
                  <a:moveTo>
                    <a:pt x="510" y="0"/>
                  </a:moveTo>
                  <a:lnTo>
                    <a:pt x="274" y="748"/>
                  </a:lnTo>
                  <a:lnTo>
                    <a:pt x="130" y="295"/>
                  </a:lnTo>
                  <a:lnTo>
                    <a:pt x="0" y="295"/>
                  </a:lnTo>
                  <a:lnTo>
                    <a:pt x="194" y="910"/>
                  </a:lnTo>
                  <a:lnTo>
                    <a:pt x="342" y="910"/>
                  </a:lnTo>
                  <a:lnTo>
                    <a:pt x="642" y="0"/>
                  </a:lnTo>
                  <a:lnTo>
                    <a:pt x="51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AT"/>
            </a:p>
          </p:txBody>
        </p:sp>
        <p:sp>
          <p:nvSpPr>
            <p:cNvPr id="8" name="Freeform 7"/>
            <p:cNvSpPr>
              <a:spLocks/>
            </p:cNvSpPr>
            <p:nvPr userDrawn="1"/>
          </p:nvSpPr>
          <p:spPr bwMode="auto">
            <a:xfrm>
              <a:off x="8785225" y="5995988"/>
              <a:ext cx="577850" cy="969963"/>
            </a:xfrm>
            <a:custGeom>
              <a:avLst/>
              <a:gdLst>
                <a:gd name="T0" fmla="*/ 364 w 364"/>
                <a:gd name="T1" fmla="*/ 100 h 611"/>
                <a:gd name="T2" fmla="*/ 364 w 364"/>
                <a:gd name="T3" fmla="*/ 0 h 611"/>
                <a:gd name="T4" fmla="*/ 0 w 364"/>
                <a:gd name="T5" fmla="*/ 0 h 611"/>
                <a:gd name="T6" fmla="*/ 0 w 364"/>
                <a:gd name="T7" fmla="*/ 611 h 611"/>
                <a:gd name="T8" fmla="*/ 364 w 364"/>
                <a:gd name="T9" fmla="*/ 611 h 611"/>
                <a:gd name="T10" fmla="*/ 364 w 364"/>
                <a:gd name="T11" fmla="*/ 511 h 611"/>
                <a:gd name="T12" fmla="*/ 128 w 364"/>
                <a:gd name="T13" fmla="*/ 511 h 611"/>
                <a:gd name="T14" fmla="*/ 128 w 364"/>
                <a:gd name="T15" fmla="*/ 356 h 611"/>
                <a:gd name="T16" fmla="*/ 360 w 364"/>
                <a:gd name="T17" fmla="*/ 356 h 611"/>
                <a:gd name="T18" fmla="*/ 360 w 364"/>
                <a:gd name="T19" fmla="*/ 254 h 611"/>
                <a:gd name="T20" fmla="*/ 128 w 364"/>
                <a:gd name="T21" fmla="*/ 254 h 611"/>
                <a:gd name="T22" fmla="*/ 128 w 364"/>
                <a:gd name="T23" fmla="*/ 100 h 611"/>
                <a:gd name="T24" fmla="*/ 364 w 364"/>
                <a:gd name="T25" fmla="*/ 100 h 6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64" h="611">
                  <a:moveTo>
                    <a:pt x="364" y="100"/>
                  </a:moveTo>
                  <a:lnTo>
                    <a:pt x="364" y="0"/>
                  </a:lnTo>
                  <a:lnTo>
                    <a:pt x="0" y="0"/>
                  </a:lnTo>
                  <a:lnTo>
                    <a:pt x="0" y="611"/>
                  </a:lnTo>
                  <a:lnTo>
                    <a:pt x="364" y="611"/>
                  </a:lnTo>
                  <a:lnTo>
                    <a:pt x="364" y="511"/>
                  </a:lnTo>
                  <a:lnTo>
                    <a:pt x="128" y="511"/>
                  </a:lnTo>
                  <a:lnTo>
                    <a:pt x="128" y="356"/>
                  </a:lnTo>
                  <a:lnTo>
                    <a:pt x="360" y="356"/>
                  </a:lnTo>
                  <a:lnTo>
                    <a:pt x="360" y="254"/>
                  </a:lnTo>
                  <a:lnTo>
                    <a:pt x="128" y="254"/>
                  </a:lnTo>
                  <a:lnTo>
                    <a:pt x="128" y="100"/>
                  </a:lnTo>
                  <a:lnTo>
                    <a:pt x="364" y="1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AT"/>
            </a:p>
          </p:txBody>
        </p:sp>
      </p:grpSp>
      <p:sp>
        <p:nvSpPr>
          <p:cNvPr id="10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566056" y="6510019"/>
            <a:ext cx="6382207" cy="347981"/>
          </a:xfrm>
          <a:prstGeom prst="rect">
            <a:avLst/>
          </a:prstGeom>
        </p:spPr>
        <p:txBody>
          <a:bodyPr lIns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de-AT" dirty="0"/>
          </a:p>
        </p:txBody>
      </p:sp>
      <p:sp>
        <p:nvSpPr>
          <p:cNvPr id="11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-1" y="6509656"/>
            <a:ext cx="558801" cy="348343"/>
          </a:xfrm>
          <a:prstGeom prst="rect">
            <a:avLst/>
          </a:prstGeom>
        </p:spPr>
        <p:txBody>
          <a:bodyPr anchor="ctr"/>
          <a:lstStyle>
            <a:lvl1pPr algn="r">
              <a:defRPr sz="1000" b="0">
                <a:solidFill>
                  <a:schemeClr val="tx1"/>
                </a:solidFill>
              </a:defRPr>
            </a:lvl1pPr>
          </a:lstStyle>
          <a:p>
            <a:fld id="{3CBB9F68-47F0-47D5-AD76-1FC6EF037112}" type="slidenum">
              <a:rPr lang="de-AT" smtClean="0"/>
              <a:pPr/>
              <a:t>‹Nr.›</a:t>
            </a:fld>
            <a:r>
              <a:rPr lang="de-AT" dirty="0"/>
              <a:t>  |</a:t>
            </a:r>
          </a:p>
        </p:txBody>
      </p:sp>
    </p:spTree>
    <p:extLst>
      <p:ext uri="{BB962C8B-B14F-4D97-AF65-F5344CB8AC3E}">
        <p14:creationId xmlns:p14="http://schemas.microsoft.com/office/powerpoint/2010/main" val="3711236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rojektbla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/>
          <p:cNvSpPr>
            <a:spLocks noGrp="1"/>
          </p:cNvSpPr>
          <p:nvPr>
            <p:ph type="title"/>
          </p:nvPr>
        </p:nvSpPr>
        <p:spPr>
          <a:xfrm>
            <a:off x="457200" y="284160"/>
            <a:ext cx="8229600" cy="936000"/>
          </a:xfrm>
          <a:prstGeom prst="rect">
            <a:avLst/>
          </a:prstGeom>
        </p:spPr>
        <p:txBody>
          <a:bodyPr lIns="0" anchor="t">
            <a:normAutofit/>
          </a:bodyPr>
          <a:lstStyle>
            <a:lvl1pPr algn="l">
              <a:defRPr sz="2800">
                <a:solidFill>
                  <a:schemeClr val="tx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AT" dirty="0"/>
          </a:p>
        </p:txBody>
      </p:sp>
      <p:sp>
        <p:nvSpPr>
          <p:cNvPr id="6" name="Inhaltsplatzhalter 2"/>
          <p:cNvSpPr>
            <a:spLocks noGrp="1"/>
          </p:cNvSpPr>
          <p:nvPr>
            <p:ph idx="1"/>
          </p:nvPr>
        </p:nvSpPr>
        <p:spPr>
          <a:xfrm>
            <a:off x="0" y="1190171"/>
            <a:ext cx="9144000" cy="5667829"/>
          </a:xfrm>
          <a:prstGeom prst="rect">
            <a:avLst/>
          </a:prstGeom>
          <a:noFill/>
        </p:spPr>
        <p:txBody>
          <a:bodyPr lIns="0" tIns="0"/>
          <a:lstStyle>
            <a:lvl1pPr marL="342900" indent="-342900">
              <a:buClr>
                <a:schemeClr val="tx1"/>
              </a:buClr>
              <a:buSzPct val="100000"/>
              <a:buFont typeface="Wingdings 3" panose="05040102010807070707" pitchFamily="18" charset="2"/>
              <a:buChar char=""/>
              <a:defRPr sz="2400"/>
            </a:lvl1pPr>
            <a:lvl2pPr marL="804863" indent="-347663">
              <a:buClr>
                <a:schemeClr val="tx1"/>
              </a:buClr>
              <a:buSzPct val="90000"/>
              <a:buFont typeface="Wingdings 3" panose="05040102010807070707" pitchFamily="18" charset="2"/>
              <a:buChar char=""/>
              <a:defRPr sz="2200"/>
            </a:lvl2pPr>
            <a:lvl3pPr marL="1143000" indent="-228600">
              <a:buClr>
                <a:schemeClr val="tx1"/>
              </a:buClr>
              <a:buSzPct val="100000"/>
              <a:buFont typeface="Arial" pitchFamily="34" charset="0"/>
              <a:buChar char="›"/>
              <a:defRPr sz="2000"/>
            </a:lvl3pPr>
            <a:lvl4pPr marL="1600200" indent="-228600">
              <a:buClrTx/>
              <a:buSzPct val="100000"/>
              <a:buFont typeface="Arial" panose="020B0604020202020204" pitchFamily="34" charset="0"/>
              <a:buChar char="›"/>
              <a:defRPr sz="1800"/>
            </a:lvl4pPr>
            <a:lvl5pPr marL="2057400" indent="-228600">
              <a:buClrTx/>
              <a:buSzPct val="100000"/>
              <a:buFont typeface="Arial" panose="020B0604020202020204" pitchFamily="34" charset="0"/>
              <a:buChar char="›"/>
              <a:defRPr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 dirty="0"/>
          </a:p>
        </p:txBody>
      </p:sp>
      <p:sp>
        <p:nvSpPr>
          <p:cNvPr id="14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566056" y="6510019"/>
            <a:ext cx="6382207" cy="347981"/>
          </a:xfrm>
          <a:prstGeom prst="rect">
            <a:avLst/>
          </a:prstGeom>
        </p:spPr>
        <p:txBody>
          <a:bodyPr lIns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de-AT" dirty="0"/>
          </a:p>
        </p:txBody>
      </p:sp>
      <p:sp>
        <p:nvSpPr>
          <p:cNvPr id="15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-1" y="6509656"/>
            <a:ext cx="558801" cy="348343"/>
          </a:xfrm>
          <a:prstGeom prst="rect">
            <a:avLst/>
          </a:prstGeom>
        </p:spPr>
        <p:txBody>
          <a:bodyPr anchor="ctr"/>
          <a:lstStyle>
            <a:lvl1pPr algn="r">
              <a:defRPr sz="1000" b="0">
                <a:solidFill>
                  <a:schemeClr val="tx1"/>
                </a:solidFill>
              </a:defRPr>
            </a:lvl1pPr>
          </a:lstStyle>
          <a:p>
            <a:fld id="{3CBB9F68-47F0-47D5-AD76-1FC6EF037112}" type="slidenum">
              <a:rPr lang="de-AT" smtClean="0"/>
              <a:pPr/>
              <a:t>‹Nr.›</a:t>
            </a:fld>
            <a:r>
              <a:rPr lang="de-AT" dirty="0"/>
              <a:t>  |</a:t>
            </a:r>
          </a:p>
        </p:txBody>
      </p:sp>
      <p:grpSp>
        <p:nvGrpSpPr>
          <p:cNvPr id="8" name="Gruppieren 7"/>
          <p:cNvGrpSpPr/>
          <p:nvPr userDrawn="1"/>
        </p:nvGrpSpPr>
        <p:grpSpPr>
          <a:xfrm>
            <a:off x="8186057" y="2562"/>
            <a:ext cx="821289" cy="504136"/>
            <a:chOff x="6999288" y="5521325"/>
            <a:chExt cx="2363787" cy="1450975"/>
          </a:xfrm>
          <a:solidFill>
            <a:srgbClr val="1A3C6A"/>
          </a:solidFill>
        </p:grpSpPr>
        <p:sp>
          <p:nvSpPr>
            <p:cNvPr id="9" name="Freeform 5"/>
            <p:cNvSpPr>
              <a:spLocks/>
            </p:cNvSpPr>
            <p:nvPr userDrawn="1"/>
          </p:nvSpPr>
          <p:spPr bwMode="auto">
            <a:xfrm>
              <a:off x="7924800" y="5981700"/>
              <a:ext cx="700087" cy="990600"/>
            </a:xfrm>
            <a:custGeom>
              <a:avLst/>
              <a:gdLst>
                <a:gd name="T0" fmla="*/ 177 w 200"/>
                <a:gd name="T1" fmla="*/ 225 h 282"/>
                <a:gd name="T2" fmla="*/ 138 w 200"/>
                <a:gd name="T3" fmla="*/ 236 h 282"/>
                <a:gd name="T4" fmla="*/ 52 w 200"/>
                <a:gd name="T5" fmla="*/ 141 h 282"/>
                <a:gd name="T6" fmla="*/ 138 w 200"/>
                <a:gd name="T7" fmla="*/ 46 h 282"/>
                <a:gd name="T8" fmla="*/ 179 w 200"/>
                <a:gd name="T9" fmla="*/ 58 h 282"/>
                <a:gd name="T10" fmla="*/ 192 w 200"/>
                <a:gd name="T11" fmla="*/ 12 h 282"/>
                <a:gd name="T12" fmla="*/ 138 w 200"/>
                <a:gd name="T13" fmla="*/ 0 h 282"/>
                <a:gd name="T14" fmla="*/ 0 w 200"/>
                <a:gd name="T15" fmla="*/ 141 h 282"/>
                <a:gd name="T16" fmla="*/ 138 w 200"/>
                <a:gd name="T17" fmla="*/ 282 h 282"/>
                <a:gd name="T18" fmla="*/ 200 w 200"/>
                <a:gd name="T19" fmla="*/ 267 h 282"/>
                <a:gd name="T20" fmla="*/ 177 w 200"/>
                <a:gd name="T21" fmla="*/ 225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00" h="282">
                  <a:moveTo>
                    <a:pt x="177" y="225"/>
                  </a:moveTo>
                  <a:cubicBezTo>
                    <a:pt x="165" y="232"/>
                    <a:pt x="152" y="236"/>
                    <a:pt x="138" y="236"/>
                  </a:cubicBezTo>
                  <a:cubicBezTo>
                    <a:pt x="90" y="236"/>
                    <a:pt x="52" y="194"/>
                    <a:pt x="52" y="141"/>
                  </a:cubicBezTo>
                  <a:cubicBezTo>
                    <a:pt x="52" y="89"/>
                    <a:pt x="90" y="46"/>
                    <a:pt x="138" y="46"/>
                  </a:cubicBezTo>
                  <a:cubicBezTo>
                    <a:pt x="152" y="46"/>
                    <a:pt x="166" y="51"/>
                    <a:pt x="179" y="58"/>
                  </a:cubicBezTo>
                  <a:cubicBezTo>
                    <a:pt x="192" y="12"/>
                    <a:pt x="192" y="12"/>
                    <a:pt x="192" y="12"/>
                  </a:cubicBezTo>
                  <a:cubicBezTo>
                    <a:pt x="176" y="5"/>
                    <a:pt x="157" y="0"/>
                    <a:pt x="138" y="0"/>
                  </a:cubicBezTo>
                  <a:cubicBezTo>
                    <a:pt x="62" y="0"/>
                    <a:pt x="0" y="63"/>
                    <a:pt x="0" y="141"/>
                  </a:cubicBezTo>
                  <a:cubicBezTo>
                    <a:pt x="0" y="219"/>
                    <a:pt x="62" y="282"/>
                    <a:pt x="138" y="282"/>
                  </a:cubicBezTo>
                  <a:cubicBezTo>
                    <a:pt x="160" y="282"/>
                    <a:pt x="181" y="277"/>
                    <a:pt x="200" y="267"/>
                  </a:cubicBezTo>
                  <a:lnTo>
                    <a:pt x="177" y="22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AT"/>
            </a:p>
          </p:txBody>
        </p:sp>
        <p:sp>
          <p:nvSpPr>
            <p:cNvPr id="10" name="Freeform 6"/>
            <p:cNvSpPr>
              <a:spLocks/>
            </p:cNvSpPr>
            <p:nvPr userDrawn="1"/>
          </p:nvSpPr>
          <p:spPr bwMode="auto">
            <a:xfrm>
              <a:off x="6999288" y="5521325"/>
              <a:ext cx="1019175" cy="1444625"/>
            </a:xfrm>
            <a:custGeom>
              <a:avLst/>
              <a:gdLst>
                <a:gd name="T0" fmla="*/ 510 w 642"/>
                <a:gd name="T1" fmla="*/ 0 h 910"/>
                <a:gd name="T2" fmla="*/ 274 w 642"/>
                <a:gd name="T3" fmla="*/ 748 h 910"/>
                <a:gd name="T4" fmla="*/ 130 w 642"/>
                <a:gd name="T5" fmla="*/ 295 h 910"/>
                <a:gd name="T6" fmla="*/ 0 w 642"/>
                <a:gd name="T7" fmla="*/ 295 h 910"/>
                <a:gd name="T8" fmla="*/ 194 w 642"/>
                <a:gd name="T9" fmla="*/ 910 h 910"/>
                <a:gd name="T10" fmla="*/ 342 w 642"/>
                <a:gd name="T11" fmla="*/ 910 h 910"/>
                <a:gd name="T12" fmla="*/ 642 w 642"/>
                <a:gd name="T13" fmla="*/ 0 h 910"/>
                <a:gd name="T14" fmla="*/ 510 w 642"/>
                <a:gd name="T15" fmla="*/ 0 h 9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42" h="910">
                  <a:moveTo>
                    <a:pt x="510" y="0"/>
                  </a:moveTo>
                  <a:lnTo>
                    <a:pt x="274" y="748"/>
                  </a:lnTo>
                  <a:lnTo>
                    <a:pt x="130" y="295"/>
                  </a:lnTo>
                  <a:lnTo>
                    <a:pt x="0" y="295"/>
                  </a:lnTo>
                  <a:lnTo>
                    <a:pt x="194" y="910"/>
                  </a:lnTo>
                  <a:lnTo>
                    <a:pt x="342" y="910"/>
                  </a:lnTo>
                  <a:lnTo>
                    <a:pt x="642" y="0"/>
                  </a:lnTo>
                  <a:lnTo>
                    <a:pt x="51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AT"/>
            </a:p>
          </p:txBody>
        </p:sp>
        <p:sp>
          <p:nvSpPr>
            <p:cNvPr id="11" name="Freeform 7"/>
            <p:cNvSpPr>
              <a:spLocks/>
            </p:cNvSpPr>
            <p:nvPr userDrawn="1"/>
          </p:nvSpPr>
          <p:spPr bwMode="auto">
            <a:xfrm>
              <a:off x="8785225" y="5995988"/>
              <a:ext cx="577850" cy="969963"/>
            </a:xfrm>
            <a:custGeom>
              <a:avLst/>
              <a:gdLst>
                <a:gd name="T0" fmla="*/ 364 w 364"/>
                <a:gd name="T1" fmla="*/ 100 h 611"/>
                <a:gd name="T2" fmla="*/ 364 w 364"/>
                <a:gd name="T3" fmla="*/ 0 h 611"/>
                <a:gd name="T4" fmla="*/ 0 w 364"/>
                <a:gd name="T5" fmla="*/ 0 h 611"/>
                <a:gd name="T6" fmla="*/ 0 w 364"/>
                <a:gd name="T7" fmla="*/ 611 h 611"/>
                <a:gd name="T8" fmla="*/ 364 w 364"/>
                <a:gd name="T9" fmla="*/ 611 h 611"/>
                <a:gd name="T10" fmla="*/ 364 w 364"/>
                <a:gd name="T11" fmla="*/ 511 h 611"/>
                <a:gd name="T12" fmla="*/ 128 w 364"/>
                <a:gd name="T13" fmla="*/ 511 h 611"/>
                <a:gd name="T14" fmla="*/ 128 w 364"/>
                <a:gd name="T15" fmla="*/ 356 h 611"/>
                <a:gd name="T16" fmla="*/ 360 w 364"/>
                <a:gd name="T17" fmla="*/ 356 h 611"/>
                <a:gd name="T18" fmla="*/ 360 w 364"/>
                <a:gd name="T19" fmla="*/ 254 h 611"/>
                <a:gd name="T20" fmla="*/ 128 w 364"/>
                <a:gd name="T21" fmla="*/ 254 h 611"/>
                <a:gd name="T22" fmla="*/ 128 w 364"/>
                <a:gd name="T23" fmla="*/ 100 h 611"/>
                <a:gd name="T24" fmla="*/ 364 w 364"/>
                <a:gd name="T25" fmla="*/ 100 h 6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64" h="611">
                  <a:moveTo>
                    <a:pt x="364" y="100"/>
                  </a:moveTo>
                  <a:lnTo>
                    <a:pt x="364" y="0"/>
                  </a:lnTo>
                  <a:lnTo>
                    <a:pt x="0" y="0"/>
                  </a:lnTo>
                  <a:lnTo>
                    <a:pt x="0" y="611"/>
                  </a:lnTo>
                  <a:lnTo>
                    <a:pt x="364" y="611"/>
                  </a:lnTo>
                  <a:lnTo>
                    <a:pt x="364" y="511"/>
                  </a:lnTo>
                  <a:lnTo>
                    <a:pt x="128" y="511"/>
                  </a:lnTo>
                  <a:lnTo>
                    <a:pt x="128" y="356"/>
                  </a:lnTo>
                  <a:lnTo>
                    <a:pt x="360" y="356"/>
                  </a:lnTo>
                  <a:lnTo>
                    <a:pt x="360" y="254"/>
                  </a:lnTo>
                  <a:lnTo>
                    <a:pt x="128" y="254"/>
                  </a:lnTo>
                  <a:lnTo>
                    <a:pt x="128" y="100"/>
                  </a:lnTo>
                  <a:lnTo>
                    <a:pt x="364" y="1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AT"/>
            </a:p>
          </p:txBody>
        </p:sp>
      </p:grpSp>
      <p:cxnSp>
        <p:nvCxnSpPr>
          <p:cNvPr id="12" name="Gerade Verbindung 11"/>
          <p:cNvCxnSpPr/>
          <p:nvPr userDrawn="1"/>
        </p:nvCxnSpPr>
        <p:spPr>
          <a:xfrm>
            <a:off x="455613" y="255132"/>
            <a:ext cx="749073" cy="0"/>
          </a:xfrm>
          <a:prstGeom prst="line">
            <a:avLst/>
          </a:prstGeom>
          <a:ln w="381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370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Inhalt blauer Rahmen ein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11"/>
          <p:cNvSpPr txBox="1">
            <a:spLocks noChangeArrowheads="1"/>
          </p:cNvSpPr>
          <p:nvPr userDrawn="1"/>
        </p:nvSpPr>
        <p:spPr bwMode="auto">
          <a:xfrm>
            <a:off x="111125" y="6542088"/>
            <a:ext cx="7340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de-AT" altLang="en-US" sz="1200" i="1" dirty="0">
                <a:solidFill>
                  <a:srgbClr val="7F7F7F"/>
                </a:solidFill>
              </a:rPr>
              <a:t>Entsorgungstechnik,9. VU, 20-05-2021,  Johann</a:t>
            </a:r>
            <a:r>
              <a:rPr lang="de-AT" altLang="en-US" sz="1200" i="1" baseline="0" dirty="0">
                <a:solidFill>
                  <a:srgbClr val="7F7F7F"/>
                </a:solidFill>
              </a:rPr>
              <a:t> Fellner</a:t>
            </a:r>
            <a:endParaRPr lang="de-AT" altLang="en-US" sz="1200" i="1" dirty="0">
              <a:solidFill>
                <a:srgbClr val="7F7F7F"/>
              </a:solidFill>
            </a:endParaRPr>
          </a:p>
        </p:txBody>
      </p:sp>
      <p:sp>
        <p:nvSpPr>
          <p:cNvPr id="5" name="Textfeld 12"/>
          <p:cNvSpPr txBox="1">
            <a:spLocks noChangeArrowheads="1"/>
          </p:cNvSpPr>
          <p:nvPr userDrawn="1"/>
        </p:nvSpPr>
        <p:spPr bwMode="auto">
          <a:xfrm>
            <a:off x="7923213" y="6542088"/>
            <a:ext cx="69993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E5513EB2-CAA9-4535-9125-BDE01055B731}" type="slidenum">
              <a:rPr lang="de-AT" altLang="en-US" sz="1200" i="1">
                <a:solidFill>
                  <a:srgbClr val="7F7F7F"/>
                </a:solidFill>
              </a:rPr>
              <a:pPr eaLnBrk="1" hangingPunct="1"/>
              <a:t>‹Nr.›</a:t>
            </a:fld>
            <a:r>
              <a:rPr lang="de-AT" altLang="en-US" sz="1200" i="1" dirty="0">
                <a:solidFill>
                  <a:srgbClr val="7F7F7F"/>
                </a:solidFill>
              </a:rPr>
              <a:t>/42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57224" y="197674"/>
            <a:ext cx="8286776" cy="621676"/>
          </a:xfrm>
          <a:prstGeom prst="rect">
            <a:avLst/>
          </a:prstGeom>
        </p:spPr>
        <p:txBody>
          <a:bodyPr/>
          <a:lstStyle>
            <a:lvl1pPr>
              <a:defRPr sz="2400" b="1">
                <a:solidFill>
                  <a:srgbClr val="006699"/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57224" y="1142984"/>
            <a:ext cx="7429552" cy="4983179"/>
          </a:xfrm>
          <a:prstGeom prst="rect">
            <a:avLst/>
          </a:prstGeom>
        </p:spPr>
        <p:txBody>
          <a:bodyPr/>
          <a:lstStyle>
            <a:lvl1pPr>
              <a:buNone/>
              <a:defRPr sz="2000"/>
            </a:lvl1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</p:txBody>
      </p:sp>
    </p:spTree>
    <p:extLst>
      <p:ext uri="{BB962C8B-B14F-4D97-AF65-F5344CB8AC3E}">
        <p14:creationId xmlns:p14="http://schemas.microsoft.com/office/powerpoint/2010/main" val="1788568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3.sv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1.emf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457200" y="1412876"/>
            <a:ext cx="8248650" cy="4968874"/>
          </a:xfrm>
          <a:prstGeom prst="rect">
            <a:avLst/>
          </a:prstGeom>
          <a:noFill/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AT" dirty="0"/>
          </a:p>
        </p:txBody>
      </p:sp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457200" y="284161"/>
            <a:ext cx="8323942" cy="941619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/>
          <a:p>
            <a:r>
              <a:rPr lang="de-DE" dirty="0"/>
              <a:t>Titelmasterformat durch Klicken bearbeiten</a:t>
            </a:r>
            <a:endParaRPr lang="de-AT" dirty="0"/>
          </a:p>
        </p:txBody>
      </p:sp>
      <p:grpSp>
        <p:nvGrpSpPr>
          <p:cNvPr id="10" name="Gruppieren 9"/>
          <p:cNvGrpSpPr/>
          <p:nvPr/>
        </p:nvGrpSpPr>
        <p:grpSpPr>
          <a:xfrm>
            <a:off x="6936348" y="40662"/>
            <a:ext cx="821289" cy="504136"/>
            <a:chOff x="6999288" y="5521325"/>
            <a:chExt cx="2363787" cy="1450975"/>
          </a:xfrm>
          <a:solidFill>
            <a:srgbClr val="1A3C6A"/>
          </a:solidFill>
        </p:grpSpPr>
        <p:sp>
          <p:nvSpPr>
            <p:cNvPr id="16" name="Freeform 5"/>
            <p:cNvSpPr>
              <a:spLocks/>
            </p:cNvSpPr>
            <p:nvPr userDrawn="1"/>
          </p:nvSpPr>
          <p:spPr bwMode="auto">
            <a:xfrm>
              <a:off x="7924800" y="5981700"/>
              <a:ext cx="700087" cy="990600"/>
            </a:xfrm>
            <a:custGeom>
              <a:avLst/>
              <a:gdLst>
                <a:gd name="T0" fmla="*/ 177 w 200"/>
                <a:gd name="T1" fmla="*/ 225 h 282"/>
                <a:gd name="T2" fmla="*/ 138 w 200"/>
                <a:gd name="T3" fmla="*/ 236 h 282"/>
                <a:gd name="T4" fmla="*/ 52 w 200"/>
                <a:gd name="T5" fmla="*/ 141 h 282"/>
                <a:gd name="T6" fmla="*/ 138 w 200"/>
                <a:gd name="T7" fmla="*/ 46 h 282"/>
                <a:gd name="T8" fmla="*/ 179 w 200"/>
                <a:gd name="T9" fmla="*/ 58 h 282"/>
                <a:gd name="T10" fmla="*/ 192 w 200"/>
                <a:gd name="T11" fmla="*/ 12 h 282"/>
                <a:gd name="T12" fmla="*/ 138 w 200"/>
                <a:gd name="T13" fmla="*/ 0 h 282"/>
                <a:gd name="T14" fmla="*/ 0 w 200"/>
                <a:gd name="T15" fmla="*/ 141 h 282"/>
                <a:gd name="T16" fmla="*/ 138 w 200"/>
                <a:gd name="T17" fmla="*/ 282 h 282"/>
                <a:gd name="T18" fmla="*/ 200 w 200"/>
                <a:gd name="T19" fmla="*/ 267 h 282"/>
                <a:gd name="T20" fmla="*/ 177 w 200"/>
                <a:gd name="T21" fmla="*/ 225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00" h="282">
                  <a:moveTo>
                    <a:pt x="177" y="225"/>
                  </a:moveTo>
                  <a:cubicBezTo>
                    <a:pt x="165" y="232"/>
                    <a:pt x="152" y="236"/>
                    <a:pt x="138" y="236"/>
                  </a:cubicBezTo>
                  <a:cubicBezTo>
                    <a:pt x="90" y="236"/>
                    <a:pt x="52" y="194"/>
                    <a:pt x="52" y="141"/>
                  </a:cubicBezTo>
                  <a:cubicBezTo>
                    <a:pt x="52" y="89"/>
                    <a:pt x="90" y="46"/>
                    <a:pt x="138" y="46"/>
                  </a:cubicBezTo>
                  <a:cubicBezTo>
                    <a:pt x="152" y="46"/>
                    <a:pt x="166" y="51"/>
                    <a:pt x="179" y="58"/>
                  </a:cubicBezTo>
                  <a:cubicBezTo>
                    <a:pt x="192" y="12"/>
                    <a:pt x="192" y="12"/>
                    <a:pt x="192" y="12"/>
                  </a:cubicBezTo>
                  <a:cubicBezTo>
                    <a:pt x="176" y="5"/>
                    <a:pt x="157" y="0"/>
                    <a:pt x="138" y="0"/>
                  </a:cubicBezTo>
                  <a:cubicBezTo>
                    <a:pt x="62" y="0"/>
                    <a:pt x="0" y="63"/>
                    <a:pt x="0" y="141"/>
                  </a:cubicBezTo>
                  <a:cubicBezTo>
                    <a:pt x="0" y="219"/>
                    <a:pt x="62" y="282"/>
                    <a:pt x="138" y="282"/>
                  </a:cubicBezTo>
                  <a:cubicBezTo>
                    <a:pt x="160" y="282"/>
                    <a:pt x="181" y="277"/>
                    <a:pt x="200" y="267"/>
                  </a:cubicBezTo>
                  <a:lnTo>
                    <a:pt x="177" y="22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AT"/>
            </a:p>
          </p:txBody>
        </p:sp>
        <p:sp>
          <p:nvSpPr>
            <p:cNvPr id="17" name="Freeform 6"/>
            <p:cNvSpPr>
              <a:spLocks/>
            </p:cNvSpPr>
            <p:nvPr userDrawn="1"/>
          </p:nvSpPr>
          <p:spPr bwMode="auto">
            <a:xfrm>
              <a:off x="6999288" y="5521325"/>
              <a:ext cx="1019175" cy="1444625"/>
            </a:xfrm>
            <a:custGeom>
              <a:avLst/>
              <a:gdLst>
                <a:gd name="T0" fmla="*/ 510 w 642"/>
                <a:gd name="T1" fmla="*/ 0 h 910"/>
                <a:gd name="T2" fmla="*/ 274 w 642"/>
                <a:gd name="T3" fmla="*/ 748 h 910"/>
                <a:gd name="T4" fmla="*/ 130 w 642"/>
                <a:gd name="T5" fmla="*/ 295 h 910"/>
                <a:gd name="T6" fmla="*/ 0 w 642"/>
                <a:gd name="T7" fmla="*/ 295 h 910"/>
                <a:gd name="T8" fmla="*/ 194 w 642"/>
                <a:gd name="T9" fmla="*/ 910 h 910"/>
                <a:gd name="T10" fmla="*/ 342 w 642"/>
                <a:gd name="T11" fmla="*/ 910 h 910"/>
                <a:gd name="T12" fmla="*/ 642 w 642"/>
                <a:gd name="T13" fmla="*/ 0 h 910"/>
                <a:gd name="T14" fmla="*/ 510 w 642"/>
                <a:gd name="T15" fmla="*/ 0 h 9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42" h="910">
                  <a:moveTo>
                    <a:pt x="510" y="0"/>
                  </a:moveTo>
                  <a:lnTo>
                    <a:pt x="274" y="748"/>
                  </a:lnTo>
                  <a:lnTo>
                    <a:pt x="130" y="295"/>
                  </a:lnTo>
                  <a:lnTo>
                    <a:pt x="0" y="295"/>
                  </a:lnTo>
                  <a:lnTo>
                    <a:pt x="194" y="910"/>
                  </a:lnTo>
                  <a:lnTo>
                    <a:pt x="342" y="910"/>
                  </a:lnTo>
                  <a:lnTo>
                    <a:pt x="642" y="0"/>
                  </a:lnTo>
                  <a:lnTo>
                    <a:pt x="51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AT"/>
            </a:p>
          </p:txBody>
        </p:sp>
        <p:sp>
          <p:nvSpPr>
            <p:cNvPr id="18" name="Freeform 7"/>
            <p:cNvSpPr>
              <a:spLocks/>
            </p:cNvSpPr>
            <p:nvPr userDrawn="1"/>
          </p:nvSpPr>
          <p:spPr bwMode="auto">
            <a:xfrm>
              <a:off x="8785225" y="5995988"/>
              <a:ext cx="577850" cy="969963"/>
            </a:xfrm>
            <a:custGeom>
              <a:avLst/>
              <a:gdLst>
                <a:gd name="T0" fmla="*/ 364 w 364"/>
                <a:gd name="T1" fmla="*/ 100 h 611"/>
                <a:gd name="T2" fmla="*/ 364 w 364"/>
                <a:gd name="T3" fmla="*/ 0 h 611"/>
                <a:gd name="T4" fmla="*/ 0 w 364"/>
                <a:gd name="T5" fmla="*/ 0 h 611"/>
                <a:gd name="T6" fmla="*/ 0 w 364"/>
                <a:gd name="T7" fmla="*/ 611 h 611"/>
                <a:gd name="T8" fmla="*/ 364 w 364"/>
                <a:gd name="T9" fmla="*/ 611 h 611"/>
                <a:gd name="T10" fmla="*/ 364 w 364"/>
                <a:gd name="T11" fmla="*/ 511 h 611"/>
                <a:gd name="T12" fmla="*/ 128 w 364"/>
                <a:gd name="T13" fmla="*/ 511 h 611"/>
                <a:gd name="T14" fmla="*/ 128 w 364"/>
                <a:gd name="T15" fmla="*/ 356 h 611"/>
                <a:gd name="T16" fmla="*/ 360 w 364"/>
                <a:gd name="T17" fmla="*/ 356 h 611"/>
                <a:gd name="T18" fmla="*/ 360 w 364"/>
                <a:gd name="T19" fmla="*/ 254 h 611"/>
                <a:gd name="T20" fmla="*/ 128 w 364"/>
                <a:gd name="T21" fmla="*/ 254 h 611"/>
                <a:gd name="T22" fmla="*/ 128 w 364"/>
                <a:gd name="T23" fmla="*/ 100 h 611"/>
                <a:gd name="T24" fmla="*/ 364 w 364"/>
                <a:gd name="T25" fmla="*/ 100 h 6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64" h="611">
                  <a:moveTo>
                    <a:pt x="364" y="100"/>
                  </a:moveTo>
                  <a:lnTo>
                    <a:pt x="364" y="0"/>
                  </a:lnTo>
                  <a:lnTo>
                    <a:pt x="0" y="0"/>
                  </a:lnTo>
                  <a:lnTo>
                    <a:pt x="0" y="611"/>
                  </a:lnTo>
                  <a:lnTo>
                    <a:pt x="364" y="611"/>
                  </a:lnTo>
                  <a:lnTo>
                    <a:pt x="364" y="511"/>
                  </a:lnTo>
                  <a:lnTo>
                    <a:pt x="128" y="511"/>
                  </a:lnTo>
                  <a:lnTo>
                    <a:pt x="128" y="356"/>
                  </a:lnTo>
                  <a:lnTo>
                    <a:pt x="360" y="356"/>
                  </a:lnTo>
                  <a:lnTo>
                    <a:pt x="360" y="254"/>
                  </a:lnTo>
                  <a:lnTo>
                    <a:pt x="128" y="254"/>
                  </a:lnTo>
                  <a:lnTo>
                    <a:pt x="128" y="100"/>
                  </a:lnTo>
                  <a:lnTo>
                    <a:pt x="364" y="1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AT"/>
            </a:p>
          </p:txBody>
        </p:sp>
      </p:grpSp>
      <p:pic>
        <p:nvPicPr>
          <p:cNvPr id="15" name="Picture 2" descr="R:\A_Auftraege\2021\2032\D_Unterlagen\97_Praesentationen\20200522_ProgrammKickOff\working\TUWienlogo.png"/>
          <p:cNvPicPr>
            <a:picLocks noChangeAspect="1" noChangeArrowheads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5436" y="111399"/>
            <a:ext cx="451427" cy="4514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7CB37C9B-1BF5-45A2-AFD2-0778D484DBC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2"/>
              </a:ext>
            </a:extLst>
          </a:blip>
          <a:srcRect r="58341"/>
          <a:stretch/>
        </p:blipFill>
        <p:spPr>
          <a:xfrm>
            <a:off x="8515457" y="83645"/>
            <a:ext cx="476385" cy="501925"/>
          </a:xfrm>
          <a:prstGeom prst="rect">
            <a:avLst/>
          </a:prstGeom>
        </p:spPr>
      </p:pic>
      <p:sp>
        <p:nvSpPr>
          <p:cNvPr id="2" name="Fußzeilenplatzhalter 4">
            <a:extLst>
              <a:ext uri="{FF2B5EF4-FFF2-40B4-BE49-F238E27FC236}">
                <a16:creationId xmlns:a16="http://schemas.microsoft.com/office/drawing/2014/main" id="{4D39B401-B97B-FA7F-68AE-87C8F8F89D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66056" y="6510019"/>
            <a:ext cx="6382207" cy="347981"/>
          </a:xfrm>
          <a:prstGeom prst="rect">
            <a:avLst/>
          </a:prstGeom>
        </p:spPr>
        <p:txBody>
          <a:bodyPr lIns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AT" dirty="0"/>
              <a:t>24.05.2023</a:t>
            </a:r>
          </a:p>
        </p:txBody>
      </p:sp>
    </p:spTree>
    <p:extLst>
      <p:ext uri="{BB962C8B-B14F-4D97-AF65-F5344CB8AC3E}">
        <p14:creationId xmlns:p14="http://schemas.microsoft.com/office/powerpoint/2010/main" val="3670362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2" r:id="rId3"/>
    <p:sldLayoutId id="2147483669" r:id="rId4"/>
    <p:sldLayoutId id="2147483664" r:id="rId5"/>
    <p:sldLayoutId id="2147483666" r:id="rId6"/>
    <p:sldLayoutId id="2147483667" r:id="rId7"/>
    <p:sldLayoutId id="2147483670" r:id="rId8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tx1"/>
        </a:buClr>
        <a:buFont typeface="Wingdings 3" panose="05040102010807070707" pitchFamily="18" charset="2"/>
        <a:buChar char="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804863" indent="-347663" algn="l" defTabSz="914400" rtl="0" eaLnBrk="1" latinLnBrk="0" hangingPunct="1">
        <a:spcBef>
          <a:spcPct val="20000"/>
        </a:spcBef>
        <a:buClr>
          <a:schemeClr val="tx1"/>
        </a:buClr>
        <a:buSzPct val="90000"/>
        <a:buFont typeface="Wingdings 3" panose="05040102010807070707" pitchFamily="18" charset="2"/>
        <a:buChar char="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1"/>
        </a:buClr>
        <a:buFont typeface="Arial" pitchFamily="34" charset="0"/>
        <a:buChar char="›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Tx/>
        <a:buFont typeface="Arial" pitchFamily="34" charset="0"/>
        <a:buChar char="›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Tx/>
        <a:buFont typeface="Arial" pitchFamily="34" charset="0"/>
        <a:buChar char="›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DEE7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73E6AFB-430C-44EA-B255-87342E8951FF}" type="datetimeFigureOut">
              <a:rPr lang="de-DE"/>
              <a:pPr>
                <a:defRPr/>
              </a:pPr>
              <a:t>24.06.2024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grpSp>
        <p:nvGrpSpPr>
          <p:cNvPr id="2" name="Gruppieren 11"/>
          <p:cNvGrpSpPr/>
          <p:nvPr/>
        </p:nvGrpSpPr>
        <p:grpSpPr>
          <a:xfrm>
            <a:off x="0" y="857232"/>
            <a:ext cx="8642400" cy="6000768"/>
            <a:chOff x="0" y="1214422"/>
            <a:chExt cx="8642400" cy="5643578"/>
          </a:xfrm>
          <a:solidFill>
            <a:schemeClr val="bg1"/>
          </a:solidFill>
        </p:grpSpPr>
        <p:sp>
          <p:nvSpPr>
            <p:cNvPr id="9" name="Rectangle 12"/>
            <p:cNvSpPr>
              <a:spLocks noChangeArrowheads="1"/>
            </p:cNvSpPr>
            <p:nvPr/>
          </p:nvSpPr>
          <p:spPr bwMode="auto">
            <a:xfrm>
              <a:off x="0" y="1214422"/>
              <a:ext cx="8143900" cy="564357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 dirty="0">
                <a:latin typeface="+mn-lt"/>
                <a:cs typeface="+mn-cs"/>
              </a:endParaRPr>
            </a:p>
          </p:txBody>
        </p:sp>
        <p:sp>
          <p:nvSpPr>
            <p:cNvPr id="10" name="Oval 14"/>
            <p:cNvSpPr>
              <a:spLocks noChangeArrowheads="1"/>
            </p:cNvSpPr>
            <p:nvPr/>
          </p:nvSpPr>
          <p:spPr bwMode="auto">
            <a:xfrm>
              <a:off x="7628400" y="1215215"/>
              <a:ext cx="1011966" cy="1193993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>
                <a:latin typeface="+mn-lt"/>
                <a:cs typeface="+mn-cs"/>
              </a:endParaRPr>
            </a:p>
          </p:txBody>
        </p:sp>
        <p:sp>
          <p:nvSpPr>
            <p:cNvPr id="11" name="Rectangle 15"/>
            <p:cNvSpPr>
              <a:spLocks noChangeArrowheads="1"/>
            </p:cNvSpPr>
            <p:nvPr/>
          </p:nvSpPr>
          <p:spPr bwMode="auto">
            <a:xfrm>
              <a:off x="4895586" y="1798926"/>
              <a:ext cx="3746814" cy="505907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>
                <a:latin typeface="+mn-lt"/>
                <a:cs typeface="+mn-cs"/>
              </a:endParaRPr>
            </a:p>
          </p:txBody>
        </p:sp>
      </p:grpSp>
      <p:pic>
        <p:nvPicPr>
          <p:cNvPr id="1029" name="Grafik 12" descr="TU_Logo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215900"/>
            <a:ext cx="3952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Grafik 5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 rot="16200000">
            <a:off x="8432296" y="6124100"/>
            <a:ext cx="945000" cy="249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2577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itchFamily="34" charset="0"/>
          <a:cs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itchFamily="34" charset="0"/>
          <a:cs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itchFamily="34" charset="0"/>
          <a:cs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itchFamily="34" charset="0"/>
          <a:cs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itchFamily="34" charset="0"/>
          <a:cs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itchFamily="34" charset="0"/>
          <a:cs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itchFamily="34" charset="0"/>
          <a:cs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6699"/>
        </a:buClr>
        <a:buSzPct val="110000"/>
        <a:buFont typeface="Wingdings" pitchFamily="2" charset="2"/>
        <a:buChar char="§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6699"/>
        </a:buClr>
        <a:buSzPct val="120000"/>
        <a:buFont typeface="Arial" charset="0"/>
        <a:buChar char="•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6699"/>
        </a:buClr>
        <a:buSzPct val="120000"/>
        <a:buFont typeface="Symbol" pitchFamily="18" charset="2"/>
        <a:buChar char="-"/>
        <a:defRPr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37494" y="758757"/>
            <a:ext cx="8266331" cy="93193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432599" y="6356351"/>
            <a:ext cx="118800" cy="365124"/>
          </a:xfrm>
          <a:prstGeom prst="rect">
            <a:avLst/>
          </a:prstGeom>
        </p:spPr>
        <p:txBody>
          <a:bodyPr vert="horz" wrap="none" lIns="0" tIns="0" rIns="0" bIns="0" rtlCol="0" anchor="ctr"/>
          <a:lstStyle>
            <a:lvl1pPr algn="r">
              <a:defRPr sz="800" baseline="0">
                <a:solidFill>
                  <a:schemeClr val="tx1">
                    <a:tint val="7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liennummernplatzhalter 5"/>
          <p:cNvSpPr txBox="1">
            <a:spLocks/>
          </p:cNvSpPr>
          <p:nvPr userDrawn="1"/>
        </p:nvSpPr>
        <p:spPr>
          <a:xfrm>
            <a:off x="580456" y="6356351"/>
            <a:ext cx="102392" cy="365124"/>
          </a:xfrm>
          <a:prstGeom prst="rect">
            <a:avLst/>
          </a:prstGeom>
        </p:spPr>
        <p:txBody>
          <a:bodyPr vert="horz" wrap="none" lIns="0" tIns="0" rIns="0" bIns="0" rtlCol="0" anchor="ctr"/>
          <a:lstStyle>
            <a:defPPr>
              <a:defRPr lang="de-DE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e-DE" sz="1200" dirty="0">
                <a:solidFill>
                  <a:prstClr val="black">
                    <a:tint val="75000"/>
                  </a:prstClr>
                </a:solidFill>
              </a:rPr>
              <a:t>|</a:t>
            </a:r>
          </a:p>
        </p:txBody>
      </p:sp>
      <p:pic>
        <p:nvPicPr>
          <p:cNvPr id="7" name="Picture 2" descr="C:\Users\Manu\Desktop\aktuelle Arbeiten\1 UBA\00_Heimarbeit\01_CorporateDesign_neu_2009\Logo\Umweltbundesamt_RGB_TL-links_dt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503168" y="6363663"/>
            <a:ext cx="2200656" cy="2377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8798063"/>
      </p:ext>
    </p:extLst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defTabSz="685800" rtl="0" eaLnBrk="1" latinLnBrk="0" hangingPunct="1">
        <a:lnSpc>
          <a:spcPct val="100000"/>
        </a:lnSpc>
        <a:spcBef>
          <a:spcPct val="0"/>
        </a:spcBef>
        <a:buNone/>
        <a:defRPr sz="2400" b="0" i="0" kern="1200">
          <a:solidFill>
            <a:schemeClr val="tx2"/>
          </a:solidFill>
          <a:latin typeface="Arial" charset="0"/>
          <a:ea typeface="Arial" charset="0"/>
          <a:cs typeface="Arial" charset="0"/>
        </a:defRPr>
      </a:lvl1pPr>
    </p:titleStyle>
    <p:bodyStyle>
      <a:lvl1pPr marL="171450" indent="-189000" algn="l" defTabSz="685800" rtl="0" eaLnBrk="1" latinLnBrk="0" hangingPunct="1">
        <a:lnSpc>
          <a:spcPct val="100000"/>
        </a:lnSpc>
        <a:spcBef>
          <a:spcPts val="750"/>
        </a:spcBef>
        <a:buClr>
          <a:schemeClr val="tx2"/>
        </a:buClr>
        <a:buSzPct val="85000"/>
        <a:buFont typeface="Wingdings" panose="05000000000000000000" pitchFamily="2" charset="2"/>
        <a:buChar char="l"/>
        <a:defRPr sz="15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  <a:lvl2pPr marL="514350" indent="-189000" algn="l" defTabSz="685800" rtl="0" eaLnBrk="1" latinLnBrk="0" hangingPunct="1">
        <a:lnSpc>
          <a:spcPct val="100000"/>
        </a:lnSpc>
        <a:spcBef>
          <a:spcPts val="375"/>
        </a:spcBef>
        <a:buClr>
          <a:schemeClr val="tx2"/>
        </a:buClr>
        <a:buSzPct val="85000"/>
        <a:buFont typeface="Wingdings" panose="05000000000000000000" pitchFamily="2" charset="2"/>
        <a:buChar char="l"/>
        <a:defRPr sz="12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2pPr>
      <a:lvl3pPr marL="857250" indent="-189000" algn="l" defTabSz="685800" rtl="0" eaLnBrk="1" latinLnBrk="0" hangingPunct="1">
        <a:lnSpc>
          <a:spcPct val="100000"/>
        </a:lnSpc>
        <a:spcBef>
          <a:spcPts val="375"/>
        </a:spcBef>
        <a:buClr>
          <a:schemeClr val="tx2"/>
        </a:buClr>
        <a:buSzPct val="85000"/>
        <a:buFont typeface="Wingdings" panose="05000000000000000000" pitchFamily="2" charset="2"/>
        <a:buChar char="l"/>
        <a:defRPr sz="9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3pPr>
      <a:lvl4pPr marL="1200150" indent="-189000" algn="l" defTabSz="685800" rtl="0" eaLnBrk="1" latinLnBrk="0" hangingPunct="1">
        <a:lnSpc>
          <a:spcPct val="100000"/>
        </a:lnSpc>
        <a:spcBef>
          <a:spcPts val="375"/>
        </a:spcBef>
        <a:buClr>
          <a:schemeClr val="tx2"/>
        </a:buClr>
        <a:buSzPct val="85000"/>
        <a:buFont typeface="Wingdings" panose="05000000000000000000" pitchFamily="2" charset="2"/>
        <a:buChar char="l"/>
        <a:defRPr sz="9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4pPr>
      <a:lvl5pPr marL="1543050" indent="-189000" algn="l" defTabSz="685800" rtl="0" eaLnBrk="1" latinLnBrk="0" hangingPunct="1">
        <a:lnSpc>
          <a:spcPct val="100000"/>
        </a:lnSpc>
        <a:spcBef>
          <a:spcPts val="375"/>
        </a:spcBef>
        <a:buClr>
          <a:schemeClr val="tx2"/>
        </a:buClr>
        <a:buSzPct val="85000"/>
        <a:buFont typeface="Wingdings" panose="05000000000000000000" pitchFamily="2" charset="2"/>
        <a:buChar char="l"/>
        <a:defRPr sz="9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70">
          <p15:clr>
            <a:srgbClr val="F26B43"/>
          </p15:clr>
        </p15:guide>
        <p15:guide id="2" pos="7310">
          <p15:clr>
            <a:srgbClr val="F26B43"/>
          </p15:clr>
        </p15:guide>
        <p15:guide id="3" orient="horz" pos="3838">
          <p15:clr>
            <a:srgbClr val="F26B43"/>
          </p15:clr>
        </p15:guide>
        <p15:guide id="4" orient="horz" pos="48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ctrTitle" idx="4294967295"/>
          </p:nvPr>
        </p:nvSpPr>
        <p:spPr>
          <a:xfrm>
            <a:off x="487008" y="306341"/>
            <a:ext cx="8320642" cy="1106534"/>
          </a:xfrm>
        </p:spPr>
        <p:txBody>
          <a:bodyPr>
            <a:noAutofit/>
          </a:bodyPr>
          <a:lstStyle/>
          <a:p>
            <a:r>
              <a:rPr lang="de-DE" b="1" dirty="0" err="1">
                <a:solidFill>
                  <a:srgbClr val="1A3C6A"/>
                </a:solidFill>
              </a:rPr>
              <a:t>BrAIn</a:t>
            </a:r>
            <a:r>
              <a:rPr lang="de-DE" b="1" dirty="0">
                <a:solidFill>
                  <a:srgbClr val="1A3C6A"/>
                </a:solidFill>
              </a:rPr>
              <a:t/>
            </a:r>
            <a:br>
              <a:rPr lang="de-DE" b="1" dirty="0">
                <a:solidFill>
                  <a:srgbClr val="1A3C6A"/>
                </a:solidFill>
              </a:rPr>
            </a:br>
            <a:r>
              <a:rPr lang="en-US" sz="2400" b="1" dirty="0">
                <a:solidFill>
                  <a:srgbClr val="1A3C6A"/>
                </a:solidFill>
              </a:rPr>
              <a:t>Br</a:t>
            </a:r>
            <a:r>
              <a:rPr lang="en-US" sz="2400" b="1" dirty="0">
                <a:solidFill>
                  <a:schemeClr val="bg1">
                    <a:lumMod val="65000"/>
                  </a:schemeClr>
                </a:solidFill>
              </a:rPr>
              <a:t>idge management</a:t>
            </a:r>
            <a:r>
              <a:rPr lang="en-US" sz="2400" b="1" dirty="0">
                <a:solidFill>
                  <a:schemeClr val="tx2"/>
                </a:solidFill>
              </a:rPr>
              <a:t> </a:t>
            </a:r>
            <a:r>
              <a:rPr lang="en-US" sz="2400" b="1" dirty="0">
                <a:solidFill>
                  <a:schemeClr val="bg1">
                    <a:lumMod val="65000"/>
                  </a:schemeClr>
                </a:solidFill>
              </a:rPr>
              <a:t>with</a:t>
            </a:r>
            <a:r>
              <a:rPr lang="en-US" sz="2400" b="1" dirty="0">
                <a:solidFill>
                  <a:schemeClr val="tx2"/>
                </a:solidFill>
              </a:rPr>
              <a:t> </a:t>
            </a:r>
            <a:r>
              <a:rPr lang="en-US" sz="2400" b="1" dirty="0">
                <a:solidFill>
                  <a:srgbClr val="1A3C6A"/>
                </a:solidFill>
              </a:rPr>
              <a:t>AI </a:t>
            </a:r>
            <a:r>
              <a:rPr lang="en-US" sz="2400" b="1" dirty="0">
                <a:solidFill>
                  <a:schemeClr val="bg1">
                    <a:lumMod val="65000"/>
                  </a:schemeClr>
                </a:solidFill>
              </a:rPr>
              <a:t>for sustai</a:t>
            </a:r>
            <a:r>
              <a:rPr lang="en-US" sz="2400" b="1" dirty="0">
                <a:solidFill>
                  <a:srgbClr val="1A3C6A"/>
                </a:solidFill>
              </a:rPr>
              <a:t>n</a:t>
            </a:r>
            <a:r>
              <a:rPr lang="en-US" sz="2400" b="1" dirty="0">
                <a:solidFill>
                  <a:schemeClr val="bg1">
                    <a:lumMod val="65000"/>
                  </a:schemeClr>
                </a:solidFill>
              </a:rPr>
              <a:t>able engineering</a:t>
            </a:r>
            <a:r>
              <a:rPr lang="de-DE" sz="3000" b="1" cap="all" dirty="0">
                <a:solidFill>
                  <a:srgbClr val="EB6456"/>
                </a:solidFill>
              </a:rPr>
              <a:t/>
            </a:r>
            <a:br>
              <a:rPr lang="de-DE" sz="3000" b="1" cap="all" dirty="0">
                <a:solidFill>
                  <a:srgbClr val="EB6456"/>
                </a:solidFill>
              </a:rPr>
            </a:br>
            <a:r>
              <a:rPr lang="de-DE" sz="1600" cap="all" dirty="0">
                <a:solidFill>
                  <a:schemeClr val="bg1">
                    <a:lumMod val="65000"/>
                  </a:schemeClr>
                </a:solidFill>
              </a:rPr>
              <a:t>AI </a:t>
            </a:r>
            <a:r>
              <a:rPr lang="de-DE" sz="1600" cap="all" dirty="0" err="1">
                <a:solidFill>
                  <a:schemeClr val="bg1">
                    <a:lumMod val="65000"/>
                  </a:schemeClr>
                </a:solidFill>
              </a:rPr>
              <a:t>for</a:t>
            </a:r>
            <a:r>
              <a:rPr lang="de-DE" sz="1600" cap="all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de-DE" sz="1600" cap="all" dirty="0" err="1">
                <a:solidFill>
                  <a:schemeClr val="bg1">
                    <a:lumMod val="65000"/>
                  </a:schemeClr>
                </a:solidFill>
              </a:rPr>
              <a:t>green</a:t>
            </a:r>
            <a:r>
              <a:rPr lang="de-DE" sz="1600" cap="all" dirty="0">
                <a:solidFill>
                  <a:schemeClr val="bg1">
                    <a:lumMod val="65000"/>
                  </a:schemeClr>
                </a:solidFill>
              </a:rPr>
              <a:t> 2023 (FFG) (FFG Projekt-Nr. </a:t>
            </a:r>
            <a:r>
              <a:rPr lang="de-DE" sz="1600" cap="all" dirty="0">
                <a:solidFill>
                  <a:schemeClr val="bg1">
                    <a:lumMod val="65000"/>
                  </a:schemeClr>
                </a:solidFill>
              </a:rPr>
              <a:t>910272)</a:t>
            </a:r>
            <a:endParaRPr lang="de-AT" sz="1600" i="1" dirty="0">
              <a:solidFill>
                <a:schemeClr val="bg1">
                  <a:lumMod val="65000"/>
                </a:schemeClr>
              </a:solidFill>
            </a:endParaRPr>
          </a:p>
        </p:txBody>
      </p:sp>
      <p:graphicFrame>
        <p:nvGraphicFramePr>
          <p:cNvPr id="2" name="Tabelle 1">
            <a:extLst>
              <a:ext uri="{FF2B5EF4-FFF2-40B4-BE49-F238E27FC236}">
                <a16:creationId xmlns:a16="http://schemas.microsoft.com/office/drawing/2014/main" id="{3D00BA88-8AD5-EBC2-69E5-71B2B4E678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6915819"/>
              </p:ext>
            </p:extLst>
          </p:nvPr>
        </p:nvGraphicFramePr>
        <p:xfrm>
          <a:off x="455614" y="4315806"/>
          <a:ext cx="8352036" cy="242630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36191">
                  <a:extLst>
                    <a:ext uri="{9D8B030D-6E8A-4147-A177-3AD203B41FA5}">
                      <a16:colId xmlns:a16="http://schemas.microsoft.com/office/drawing/2014/main" val="853283219"/>
                    </a:ext>
                  </a:extLst>
                </a:gridCol>
                <a:gridCol w="6315845">
                  <a:extLst>
                    <a:ext uri="{9D8B030D-6E8A-4147-A177-3AD203B41FA5}">
                      <a16:colId xmlns:a16="http://schemas.microsoft.com/office/drawing/2014/main" val="3425570340"/>
                    </a:ext>
                  </a:extLst>
                </a:gridCol>
              </a:tblGrid>
              <a:tr h="298511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3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Kategorie</a:t>
                      </a:r>
                      <a:endParaRPr kumimoji="0" lang="de-DE" sz="13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MS PGothic" charset="0"/>
                        <a:cs typeface="MS PGothic" charset="0"/>
                      </a:endParaRPr>
                    </a:p>
                  </a:txBody>
                  <a:tcPr marL="91424" marR="91424" marT="45689" marB="45689" horzOverflow="overflow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3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</a:rPr>
                        <a:t>Anmerkungen</a:t>
                      </a:r>
                      <a:endParaRPr kumimoji="0" lang="de-DE" sz="13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MS PGothic" charset="0"/>
                        <a:cs typeface="MS PGothic" charset="0"/>
                      </a:endParaRPr>
                    </a:p>
                  </a:txBody>
                  <a:tcPr marL="91424" marR="91424" marT="45689" marB="45689" horzOverflow="overflow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6141088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3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</a:rPr>
                        <a:t>Projektkoordinator &amp;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3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</a:rPr>
                        <a:t>Projektpartner</a:t>
                      </a:r>
                      <a:endParaRPr kumimoji="0" lang="de-DE" sz="13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  <a:ea typeface="MS PGothic" charset="0"/>
                        <a:cs typeface="MS PGothic" charset="0"/>
                      </a:endParaRPr>
                    </a:p>
                  </a:txBody>
                  <a:tcPr marL="91424" marR="91424" marT="45689" marB="45689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3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</a:rPr>
                        <a:t>VCE – Vienna Consulting Engineers ZT GmbH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MS PGothic" charset="0"/>
                          <a:cs typeface="MS PGothic" charset="0"/>
                        </a:rPr>
                        <a:t>kracanovic@vce.at</a:t>
                      </a:r>
                      <a:endParaRPr kumimoji="0" lang="de-DE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  <a:ea typeface="MS PGothic" charset="0"/>
                        <a:cs typeface="MS PGothic" charset="0"/>
                      </a:endParaRPr>
                    </a:p>
                  </a:txBody>
                  <a:tcPr marL="91424" marR="91424" marT="45689" marB="45689" anchor="ctr" horzOverflow="overflow"/>
                </a:tc>
                <a:extLst>
                  <a:ext uri="{0D108BD9-81ED-4DB2-BD59-A6C34878D82A}">
                    <a16:rowId xmlns:a16="http://schemas.microsoft.com/office/drawing/2014/main" val="2215794876"/>
                  </a:ext>
                </a:extLst>
              </a:tr>
              <a:tr h="640089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3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</a:rPr>
                        <a:t>Projektpartner</a:t>
                      </a:r>
                      <a:endParaRPr kumimoji="0" lang="de-DE" sz="13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  <a:ea typeface="MS PGothic" charset="0"/>
                        <a:cs typeface="MS PGothic" charset="0"/>
                      </a:endParaRPr>
                    </a:p>
                  </a:txBody>
                  <a:tcPr marL="91424" marR="91424" marT="45689" marB="45689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de-DE" sz="13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</a:rPr>
                        <a:t>FH Campus Wien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de-DE" sz="13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</a:rPr>
                        <a:t>TU-Wien Institute </a:t>
                      </a:r>
                      <a:r>
                        <a:rPr kumimoji="0" lang="de-DE" sz="1300" b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</a:rPr>
                        <a:t>for</a:t>
                      </a:r>
                      <a:r>
                        <a:rPr kumimoji="0" lang="de-DE" sz="13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</a:rPr>
                        <a:t> Information Systems Engineering</a:t>
                      </a:r>
                      <a:endParaRPr kumimoji="0" lang="en-GB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  <a:ea typeface="MS PGothic" charset="0"/>
                        <a:cs typeface="MS PGothic" charset="0"/>
                      </a:endParaRPr>
                    </a:p>
                  </a:txBody>
                  <a:tcPr marL="91424" marR="91424" marT="45689" marB="45689" anchor="ctr" horzOverflow="overflow"/>
                </a:tc>
                <a:extLst>
                  <a:ext uri="{0D108BD9-81ED-4DB2-BD59-A6C34878D82A}">
                    <a16:rowId xmlns:a16="http://schemas.microsoft.com/office/drawing/2014/main" val="2428102984"/>
                  </a:ext>
                </a:extLst>
              </a:tr>
              <a:tr h="640089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MS PGothic" charset="0"/>
                          <a:cs typeface="MS PGothic" charset="0"/>
                        </a:rPr>
                        <a:t>Stakeholder</a:t>
                      </a:r>
                    </a:p>
                  </a:txBody>
                  <a:tcPr marL="91424" marR="91424" marT="45689" marB="45689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en-GB" sz="13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MS PGothic" charset="0"/>
                          <a:cs typeface="MS PGothic" charset="0"/>
                        </a:rPr>
                        <a:t>ASFiNAG</a:t>
                      </a:r>
                      <a:endParaRPr kumimoji="0" lang="en-GB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  <a:ea typeface="MS PGothic" charset="0"/>
                        <a:cs typeface="MS PGothic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en-GB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ea typeface="MS PGothic" charset="0"/>
                          <a:cs typeface="MS PGothic" charset="0"/>
                        </a:rPr>
                        <a:t>MA 29</a:t>
                      </a:r>
                    </a:p>
                  </a:txBody>
                  <a:tcPr marL="91424" marR="91424" marT="45689" marB="45689" anchor="ctr" horzOverflow="overflow"/>
                </a:tc>
                <a:extLst>
                  <a:ext uri="{0D108BD9-81ED-4DB2-BD59-A6C34878D82A}">
                    <a16:rowId xmlns:a16="http://schemas.microsoft.com/office/drawing/2014/main" val="3319428329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3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</a:rPr>
                        <a:t>Projektdauer</a:t>
                      </a:r>
                      <a:endParaRPr kumimoji="0" lang="de-DE" sz="13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  <a:ea typeface="MS PGothic" charset="0"/>
                        <a:cs typeface="MS PGothic" charset="0"/>
                      </a:endParaRPr>
                    </a:p>
                  </a:txBody>
                  <a:tcPr marL="91424" marR="91424" marT="45689" marB="45689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3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</a:rPr>
                        <a:t>36 Monate (Laufzeit: 02/2024 – 02/2027)</a:t>
                      </a:r>
                      <a:endParaRPr kumimoji="0" lang="de-DE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  <a:ea typeface="MS PGothic" charset="0"/>
                        <a:cs typeface="MS PGothic" charset="0"/>
                      </a:endParaRPr>
                    </a:p>
                  </a:txBody>
                  <a:tcPr marL="91424" marR="91424" marT="45689" marB="45689" anchor="ctr" horzOverflow="overflow"/>
                </a:tc>
                <a:extLst>
                  <a:ext uri="{0D108BD9-81ED-4DB2-BD59-A6C34878D82A}">
                    <a16:rowId xmlns:a16="http://schemas.microsoft.com/office/drawing/2014/main" val="2226939247"/>
                  </a:ext>
                </a:extLst>
              </a:tr>
            </a:tbl>
          </a:graphicData>
        </a:graphic>
      </p:graphicFrame>
      <p:sp>
        <p:nvSpPr>
          <p:cNvPr id="8" name="Titel 3">
            <a:extLst>
              <a:ext uri="{FF2B5EF4-FFF2-40B4-BE49-F238E27FC236}">
                <a16:creationId xmlns:a16="http://schemas.microsoft.com/office/drawing/2014/main" id="{439C83F3-075D-9CDF-0A85-D137066D5170}"/>
              </a:ext>
            </a:extLst>
          </p:cNvPr>
          <p:cNvSpPr txBox="1">
            <a:spLocks/>
          </p:cNvSpPr>
          <p:nvPr/>
        </p:nvSpPr>
        <p:spPr>
          <a:xfrm>
            <a:off x="455614" y="1550127"/>
            <a:ext cx="8320642" cy="1878874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de-DE" sz="1300" dirty="0">
                <a:solidFill>
                  <a:schemeClr val="tx2"/>
                </a:solidFill>
              </a:rPr>
              <a:t>Die </a:t>
            </a:r>
            <a:r>
              <a:rPr lang="de-DE" sz="1300" b="1" dirty="0">
                <a:solidFill>
                  <a:schemeClr val="tx2"/>
                </a:solidFill>
              </a:rPr>
              <a:t>Baubranche</a:t>
            </a:r>
            <a:r>
              <a:rPr lang="de-DE" sz="1300" dirty="0">
                <a:solidFill>
                  <a:schemeClr val="tx2"/>
                </a:solidFill>
              </a:rPr>
              <a:t>, die für </a:t>
            </a:r>
            <a:r>
              <a:rPr lang="de-DE" sz="1300" b="1" dirty="0">
                <a:solidFill>
                  <a:schemeClr val="tx2"/>
                </a:solidFill>
              </a:rPr>
              <a:t>bis zu 50 % der weltweiten CO2-Emissionen </a:t>
            </a:r>
            <a:r>
              <a:rPr lang="de-DE" sz="1300" dirty="0">
                <a:solidFill>
                  <a:schemeClr val="tx2"/>
                </a:solidFill>
              </a:rPr>
              <a:t>verantwortlich ist, bietet ein erhebliches </a:t>
            </a:r>
            <a:r>
              <a:rPr lang="de-DE" sz="1300" b="1" dirty="0">
                <a:solidFill>
                  <a:schemeClr val="tx2"/>
                </a:solidFill>
              </a:rPr>
              <a:t>Potenzial zur Optimierung der Nachhaltigkeit</a:t>
            </a:r>
            <a:r>
              <a:rPr lang="de-DE" sz="1300" dirty="0">
                <a:solidFill>
                  <a:schemeClr val="tx2"/>
                </a:solidFill>
              </a:rPr>
              <a:t>. Das </a:t>
            </a:r>
            <a:r>
              <a:rPr lang="de-DE" sz="1300" b="1" dirty="0">
                <a:solidFill>
                  <a:schemeClr val="tx2"/>
                </a:solidFill>
              </a:rPr>
              <a:t>derzeitige Brücken-Asset-Management </a:t>
            </a:r>
            <a:r>
              <a:rPr lang="de-DE" sz="1300" dirty="0">
                <a:solidFill>
                  <a:schemeClr val="tx2"/>
                </a:solidFill>
              </a:rPr>
              <a:t>basiert vorwiegend auf einer Planung der </a:t>
            </a:r>
            <a:r>
              <a:rPr lang="de-DE" sz="1300" b="1" dirty="0">
                <a:solidFill>
                  <a:schemeClr val="tx2"/>
                </a:solidFill>
              </a:rPr>
              <a:t>baulichen Lebenszykluskosten </a:t>
            </a:r>
            <a:r>
              <a:rPr lang="de-DE" sz="1300" dirty="0">
                <a:solidFill>
                  <a:schemeClr val="tx2"/>
                </a:solidFill>
              </a:rPr>
              <a:t>und einer tendenziell reaktiven Instandhaltungsstrategie. </a:t>
            </a:r>
            <a:r>
              <a:rPr lang="de-DE" sz="1300" dirty="0" err="1">
                <a:solidFill>
                  <a:schemeClr val="tx2"/>
                </a:solidFill>
              </a:rPr>
              <a:t>BrAIn</a:t>
            </a:r>
            <a:r>
              <a:rPr lang="de-DE" sz="1300" dirty="0">
                <a:solidFill>
                  <a:schemeClr val="tx2"/>
                </a:solidFill>
              </a:rPr>
              <a:t> verfolgt die </a:t>
            </a:r>
            <a:r>
              <a:rPr lang="de-DE" sz="1300" b="1" dirty="0">
                <a:solidFill>
                  <a:schemeClr val="tx2"/>
                </a:solidFill>
              </a:rPr>
              <a:t>Transformation</a:t>
            </a:r>
            <a:r>
              <a:rPr lang="de-DE" sz="1300" dirty="0">
                <a:solidFill>
                  <a:schemeClr val="tx2"/>
                </a:solidFill>
              </a:rPr>
              <a:t> von einem </a:t>
            </a:r>
            <a:r>
              <a:rPr lang="de-DE" sz="1300" b="1" dirty="0">
                <a:solidFill>
                  <a:schemeClr val="tx2"/>
                </a:solidFill>
              </a:rPr>
              <a:t>reaktiven Asset-Management</a:t>
            </a:r>
            <a:r>
              <a:rPr lang="de-DE" sz="1300" dirty="0">
                <a:solidFill>
                  <a:schemeClr val="tx2"/>
                </a:solidFill>
              </a:rPr>
              <a:t> hin </a:t>
            </a:r>
            <a:r>
              <a:rPr lang="de-DE" sz="1300" b="1" dirty="0">
                <a:solidFill>
                  <a:schemeClr val="tx2"/>
                </a:solidFill>
              </a:rPr>
              <a:t>zu einem präventiven, nachhaltigen Asset-Management </a:t>
            </a:r>
            <a:r>
              <a:rPr lang="de-DE" sz="1300" dirty="0">
                <a:solidFill>
                  <a:schemeClr val="tx2"/>
                </a:solidFill>
              </a:rPr>
              <a:t>über den gesamten Lebenszyklus. Forschung und Entwicklung im Bereich der </a:t>
            </a:r>
            <a:r>
              <a:rPr lang="de-DE" sz="1300" b="1" dirty="0">
                <a:solidFill>
                  <a:schemeClr val="tx2"/>
                </a:solidFill>
              </a:rPr>
              <a:t>Künstlichen Intelligenz (KI) </a:t>
            </a:r>
            <a:r>
              <a:rPr lang="de-DE" sz="1300" dirty="0">
                <a:solidFill>
                  <a:schemeClr val="tx2"/>
                </a:solidFill>
              </a:rPr>
              <a:t>tragen zum Umwelt- und Klimaschutz bei, indem sie verbesserte und datenbasierte </a:t>
            </a:r>
            <a:r>
              <a:rPr lang="de-DE" sz="1300" b="1" dirty="0">
                <a:solidFill>
                  <a:schemeClr val="tx2"/>
                </a:solidFill>
              </a:rPr>
              <a:t>Entscheidungsgrundlagen</a:t>
            </a:r>
            <a:r>
              <a:rPr lang="de-DE" sz="1300" dirty="0">
                <a:solidFill>
                  <a:schemeClr val="tx2"/>
                </a:solidFill>
              </a:rPr>
              <a:t> für die </a:t>
            </a:r>
            <a:r>
              <a:rPr lang="de-DE" sz="1300" dirty="0" err="1">
                <a:solidFill>
                  <a:schemeClr val="tx2"/>
                </a:solidFill>
              </a:rPr>
              <a:t>Expert:innen</a:t>
            </a:r>
            <a:r>
              <a:rPr lang="de-DE" sz="1300" dirty="0">
                <a:solidFill>
                  <a:schemeClr val="tx2"/>
                </a:solidFill>
              </a:rPr>
              <a:t> bieten. Ziel von </a:t>
            </a:r>
            <a:r>
              <a:rPr lang="de-DE" sz="1300" dirty="0" err="1">
                <a:solidFill>
                  <a:schemeClr val="tx2"/>
                </a:solidFill>
              </a:rPr>
              <a:t>BrAIn</a:t>
            </a:r>
            <a:r>
              <a:rPr lang="de-DE" sz="1300" dirty="0">
                <a:solidFill>
                  <a:schemeClr val="tx2"/>
                </a:solidFill>
              </a:rPr>
              <a:t> ist die </a:t>
            </a:r>
            <a:r>
              <a:rPr lang="de-DE" sz="1300" b="1" dirty="0">
                <a:solidFill>
                  <a:schemeClr val="tx2"/>
                </a:solidFill>
              </a:rPr>
              <a:t>Entwicklung eines adaptiven Systems</a:t>
            </a:r>
            <a:r>
              <a:rPr lang="de-DE" sz="1300" dirty="0">
                <a:solidFill>
                  <a:schemeClr val="tx2"/>
                </a:solidFill>
              </a:rPr>
              <a:t>, das lediglich geringfügige Anpassungen an die unterschiedlichen rechtlichen Rahmenbedingungen der Europäischen Länder und deren Asset-Management-System erfordert. </a:t>
            </a:r>
            <a:r>
              <a:rPr lang="de-DE" sz="1300" b="1" dirty="0">
                <a:solidFill>
                  <a:schemeClr val="tx2"/>
                </a:solidFill>
              </a:rPr>
              <a:t>Bewertung und Quantifizierung </a:t>
            </a:r>
            <a:r>
              <a:rPr lang="de-DE" sz="1300" dirty="0">
                <a:solidFill>
                  <a:schemeClr val="tx2"/>
                </a:solidFill>
              </a:rPr>
              <a:t>der Auswirkungen </a:t>
            </a:r>
            <a:r>
              <a:rPr lang="de-DE" sz="1300" b="1" dirty="0">
                <a:solidFill>
                  <a:schemeClr val="tx2"/>
                </a:solidFill>
              </a:rPr>
              <a:t>historischer Instandhaltungsstrategien </a:t>
            </a:r>
            <a:r>
              <a:rPr lang="de-DE" sz="1300" dirty="0">
                <a:solidFill>
                  <a:schemeClr val="tx2"/>
                </a:solidFill>
              </a:rPr>
              <a:t>durch vergleichende Analysen der Lebenszykluskosten und der Ökobilanzen (z. B. CO2-Fußabdruck, Verkehrsauswirkungen) mit </a:t>
            </a:r>
            <a:r>
              <a:rPr lang="de-DE" sz="1300" b="1" dirty="0">
                <a:solidFill>
                  <a:schemeClr val="tx2"/>
                </a:solidFill>
              </a:rPr>
              <a:t>umfassendem Vergleich konventioneller Lebenszyklusbetrachtungen</a:t>
            </a:r>
            <a:r>
              <a:rPr lang="de-DE" sz="1300" dirty="0">
                <a:solidFill>
                  <a:schemeClr val="tx2"/>
                </a:solidFill>
              </a:rPr>
              <a:t>. </a:t>
            </a:r>
            <a:r>
              <a:rPr lang="de-DE" sz="1300" b="1" dirty="0">
                <a:solidFill>
                  <a:schemeClr val="tx2"/>
                </a:solidFill>
              </a:rPr>
              <a:t>Einsparungen von CO2-Emissionen </a:t>
            </a:r>
            <a:r>
              <a:rPr lang="de-DE" sz="1300" dirty="0">
                <a:solidFill>
                  <a:schemeClr val="tx2"/>
                </a:solidFill>
              </a:rPr>
              <a:t>im Erhaltungsmanagement von Brücken um </a:t>
            </a:r>
            <a:r>
              <a:rPr lang="de-DE" sz="1300" b="1" dirty="0">
                <a:solidFill>
                  <a:schemeClr val="tx2"/>
                </a:solidFill>
              </a:rPr>
              <a:t>bis zu 50 %.</a:t>
            </a:r>
          </a:p>
          <a:p>
            <a:pPr lvl="0"/>
            <a:endParaRPr lang="de-DE" sz="1200" dirty="0"/>
          </a:p>
        </p:txBody>
      </p:sp>
    </p:spTree>
    <p:extLst>
      <p:ext uri="{BB962C8B-B14F-4D97-AF65-F5344CB8AC3E}">
        <p14:creationId xmlns:p14="http://schemas.microsoft.com/office/powerpoint/2010/main" val="2601540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ACC117-999E-D78F-BD21-C8BA5B7B72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oliennummernplatzhalter 4">
            <a:extLst>
              <a:ext uri="{FF2B5EF4-FFF2-40B4-BE49-F238E27FC236}">
                <a16:creationId xmlns:a16="http://schemas.microsoft.com/office/drawing/2014/main" id="{227E65BA-818F-8AB4-5FA3-A2D6B677FC52}"/>
              </a:ext>
            </a:extLst>
          </p:cNvPr>
          <p:cNvSpPr txBox="1">
            <a:spLocks/>
          </p:cNvSpPr>
          <p:nvPr/>
        </p:nvSpPr>
        <p:spPr>
          <a:xfrm>
            <a:off x="-1" y="6509656"/>
            <a:ext cx="558801" cy="348343"/>
          </a:xfrm>
          <a:prstGeom prst="rect">
            <a:avLst/>
          </a:prstGeom>
        </p:spPr>
        <p:txBody>
          <a:bodyPr anchor="ctr"/>
          <a:lstStyle>
            <a:defPPr>
              <a:defRPr lang="de-DE"/>
            </a:defPPr>
            <a:lvl1pPr marL="0" algn="r" defTabSz="914400" rtl="0" eaLnBrk="1" latinLnBrk="0" hangingPunct="1">
              <a:defRPr sz="10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CBB9F68-47F0-47D5-AD76-1FC6EF037112}" type="slidenum">
              <a:rPr lang="de-AT" smtClean="0">
                <a:solidFill>
                  <a:prstClr val="black"/>
                </a:solidFill>
              </a:rPr>
              <a:pPr/>
              <a:t>2</a:t>
            </a:fld>
            <a:r>
              <a:rPr lang="de-AT" dirty="0">
                <a:solidFill>
                  <a:prstClr val="black"/>
                </a:solidFill>
              </a:rPr>
              <a:t>  |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178778D8-2D7E-B401-7C4C-228BB20A45FD}"/>
              </a:ext>
            </a:extLst>
          </p:cNvPr>
          <p:cNvSpPr txBox="1"/>
          <p:nvPr/>
        </p:nvSpPr>
        <p:spPr>
          <a:xfrm>
            <a:off x="6824272" y="6409628"/>
            <a:ext cx="729687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de-AT" sz="700" dirty="0"/>
              <a:t>© Konsortium</a:t>
            </a:r>
          </a:p>
        </p:txBody>
      </p:sp>
      <p:sp>
        <p:nvSpPr>
          <p:cNvPr id="5" name="Fußzeilenplatzhalter 3">
            <a:extLst>
              <a:ext uri="{FF2B5EF4-FFF2-40B4-BE49-F238E27FC236}">
                <a16:creationId xmlns:a16="http://schemas.microsoft.com/office/drawing/2014/main" id="{0C4F4635-0269-7A9E-D451-0FBA1BD41E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6056" y="6510019"/>
            <a:ext cx="6382207" cy="347981"/>
          </a:xfrm>
        </p:spPr>
        <p:txBody>
          <a:bodyPr/>
          <a:lstStyle/>
          <a:p>
            <a:r>
              <a:rPr lang="de-AT" dirty="0">
                <a:solidFill>
                  <a:prstClr val="black"/>
                </a:solidFill>
              </a:rPr>
              <a:t>26.06.2024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7F2B3053-9D06-C974-09B8-4803A324CD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679" y="1010620"/>
            <a:ext cx="8320642" cy="5371130"/>
          </a:xfrm>
          <a:prstGeom prst="rect">
            <a:avLst/>
          </a:prstGeom>
        </p:spPr>
      </p:pic>
      <p:sp>
        <p:nvSpPr>
          <p:cNvPr id="9" name="Titel 3">
            <a:extLst>
              <a:ext uri="{FF2B5EF4-FFF2-40B4-BE49-F238E27FC236}">
                <a16:creationId xmlns:a16="http://schemas.microsoft.com/office/drawing/2014/main" id="{0E1D36B6-9B75-EFA7-48B2-F86ECB833B87}"/>
              </a:ext>
            </a:extLst>
          </p:cNvPr>
          <p:cNvSpPr txBox="1">
            <a:spLocks/>
          </p:cNvSpPr>
          <p:nvPr/>
        </p:nvSpPr>
        <p:spPr>
          <a:xfrm>
            <a:off x="487008" y="306341"/>
            <a:ext cx="8320642" cy="1106534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de-DE" b="1" dirty="0" err="1">
                <a:solidFill>
                  <a:srgbClr val="1A3C6A"/>
                </a:solidFill>
              </a:rPr>
              <a:t>BrAIn</a:t>
            </a:r>
            <a:r>
              <a:rPr lang="de-DE" b="1" dirty="0">
                <a:solidFill>
                  <a:srgbClr val="1A3C6A"/>
                </a:solidFill>
              </a:rPr>
              <a:t> - Innovation</a:t>
            </a:r>
            <a:endParaRPr lang="de-AT" sz="1600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38688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B259EA-797D-78F4-D62C-3447765A04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oliennummernplatzhalter 4">
            <a:extLst>
              <a:ext uri="{FF2B5EF4-FFF2-40B4-BE49-F238E27FC236}">
                <a16:creationId xmlns:a16="http://schemas.microsoft.com/office/drawing/2014/main" id="{0CB25117-B740-6546-FD8A-3E6E99AEED81}"/>
              </a:ext>
            </a:extLst>
          </p:cNvPr>
          <p:cNvSpPr txBox="1">
            <a:spLocks/>
          </p:cNvSpPr>
          <p:nvPr/>
        </p:nvSpPr>
        <p:spPr>
          <a:xfrm>
            <a:off x="-1" y="6509656"/>
            <a:ext cx="558801" cy="348343"/>
          </a:xfrm>
          <a:prstGeom prst="rect">
            <a:avLst/>
          </a:prstGeom>
        </p:spPr>
        <p:txBody>
          <a:bodyPr anchor="ctr"/>
          <a:lstStyle>
            <a:defPPr>
              <a:defRPr lang="de-DE"/>
            </a:defPPr>
            <a:lvl1pPr marL="0" algn="r" defTabSz="914400" rtl="0" eaLnBrk="1" latinLnBrk="0" hangingPunct="1">
              <a:defRPr sz="10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CBB9F68-47F0-47D5-AD76-1FC6EF037112}" type="slidenum">
              <a:rPr lang="de-AT" smtClean="0">
                <a:solidFill>
                  <a:prstClr val="black"/>
                </a:solidFill>
              </a:rPr>
              <a:pPr/>
              <a:t>3</a:t>
            </a:fld>
            <a:r>
              <a:rPr lang="de-AT" dirty="0">
                <a:solidFill>
                  <a:prstClr val="black"/>
                </a:solidFill>
              </a:rPr>
              <a:t>  |</a:t>
            </a:r>
          </a:p>
        </p:txBody>
      </p:sp>
      <p:pic>
        <p:nvPicPr>
          <p:cNvPr id="4" name="Grafik 3" descr="Ein Bild, das Screenshot, Grafiken enthält.&#10;&#10;Automatisch generierte Beschreibung">
            <a:extLst>
              <a:ext uri="{FF2B5EF4-FFF2-40B4-BE49-F238E27FC236}">
                <a16:creationId xmlns:a16="http://schemas.microsoft.com/office/drawing/2014/main" id="{809E75F8-9A55-3659-37FF-467E51A93A1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613" y="826142"/>
            <a:ext cx="3853543" cy="2298329"/>
          </a:xfrm>
          <a:prstGeom prst="rect">
            <a:avLst/>
          </a:prstGeom>
          <a:ln w="19050">
            <a:noFill/>
          </a:ln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27E0CC43-4BBB-B137-955F-7CD49F7CF5BE}"/>
              </a:ext>
            </a:extLst>
          </p:cNvPr>
          <p:cNvSpPr txBox="1"/>
          <p:nvPr/>
        </p:nvSpPr>
        <p:spPr>
          <a:xfrm rot="16200000">
            <a:off x="-2470" y="6044785"/>
            <a:ext cx="729687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de-AT" sz="700" dirty="0"/>
              <a:t>© Konsortium</a:t>
            </a:r>
          </a:p>
        </p:txBody>
      </p:sp>
      <p:sp>
        <p:nvSpPr>
          <p:cNvPr id="6" name="Fußzeilenplatzhalter 3">
            <a:extLst>
              <a:ext uri="{FF2B5EF4-FFF2-40B4-BE49-F238E27FC236}">
                <a16:creationId xmlns:a16="http://schemas.microsoft.com/office/drawing/2014/main" id="{F3EF78DC-D5A5-1CB6-6C1D-6AD4473D3C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6056" y="6510019"/>
            <a:ext cx="6382207" cy="347981"/>
          </a:xfrm>
        </p:spPr>
        <p:txBody>
          <a:bodyPr/>
          <a:lstStyle/>
          <a:p>
            <a:r>
              <a:rPr lang="de-AT" dirty="0">
                <a:solidFill>
                  <a:prstClr val="black"/>
                </a:solidFill>
              </a:rPr>
              <a:t>26.06.2024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B9525AA9-A46C-DF93-FBD7-E0DEFBF3E0C1}"/>
              </a:ext>
            </a:extLst>
          </p:cNvPr>
          <p:cNvSpPr txBox="1"/>
          <p:nvPr/>
        </p:nvSpPr>
        <p:spPr>
          <a:xfrm>
            <a:off x="4478736" y="745302"/>
            <a:ext cx="4127602" cy="2031325"/>
          </a:xfrm>
          <a:prstGeom prst="rect">
            <a:avLst/>
          </a:prstGeom>
          <a:solidFill>
            <a:schemeClr val="bg1"/>
          </a:solidFill>
          <a:ln w="19050">
            <a:noFill/>
          </a:ln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b="1" i="0" u="none" strike="noStrike" kern="1200" cap="none" spc="0" normalizeH="0" baseline="0" noProof="0" dirty="0">
                <a:ln>
                  <a:noFill/>
                </a:ln>
                <a:solidFill>
                  <a:srgbClr val="1A3C6A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Schlüsselschritt </a:t>
            </a:r>
            <a:r>
              <a:rPr lang="de-DE" sz="1400" b="1" dirty="0">
                <a:solidFill>
                  <a:srgbClr val="1A3C6A"/>
                </a:solidFill>
                <a:latin typeface="Arial"/>
              </a:rPr>
              <a:t>1 …</a:t>
            </a:r>
            <a:r>
              <a:rPr kumimoji="0" lang="de-DE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de-DE" sz="14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Auswirkungen von historischen Instandhaltungsstrategien aus Brückendaten zu identifizieren, insbesondere im Hinblick auf Alterungsfunktionen, Instandhaltungsintervalle und deren Auswirkungen auf die Brückenlebensdauer. KI-Methoden =&gt; Muster in Brückendatenbanken im Zusammenhang mit der Instandhaltung aufzeigen. </a:t>
            </a:r>
          </a:p>
        </p:txBody>
      </p:sp>
      <p:pic>
        <p:nvPicPr>
          <p:cNvPr id="7" name="Grafik 6" descr="Ein Bild, das Text, Screenshot, Diagramm, Reihe enthält.&#10;&#10;Automatisch generierte Beschreibung">
            <a:extLst>
              <a:ext uri="{FF2B5EF4-FFF2-40B4-BE49-F238E27FC236}">
                <a16:creationId xmlns:a16="http://schemas.microsoft.com/office/drawing/2014/main" id="{AF7FDDC8-4A12-AA08-2228-F689E556A509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414"/>
          <a:stretch/>
        </p:blipFill>
        <p:spPr>
          <a:xfrm>
            <a:off x="464456" y="3192147"/>
            <a:ext cx="3844700" cy="3306411"/>
          </a:xfrm>
          <a:prstGeom prst="rect">
            <a:avLst/>
          </a:prstGeom>
          <a:ln w="19050">
            <a:noFill/>
          </a:ln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A1483EB8-C0CA-0E55-4702-7576B15D1871}"/>
              </a:ext>
            </a:extLst>
          </p:cNvPr>
          <p:cNvSpPr txBox="1"/>
          <p:nvPr/>
        </p:nvSpPr>
        <p:spPr>
          <a:xfrm>
            <a:off x="4480866" y="3192147"/>
            <a:ext cx="4125472" cy="2893100"/>
          </a:xfrm>
          <a:prstGeom prst="rect">
            <a:avLst/>
          </a:prstGeom>
          <a:solidFill>
            <a:schemeClr val="bg1"/>
          </a:solidFill>
          <a:ln w="19050">
            <a:noFill/>
          </a:ln>
        </p:spPr>
        <p:txBody>
          <a:bodyPr wrap="square">
            <a:spAutoFit/>
          </a:bodyPr>
          <a:lstStyle>
            <a:defPPr>
              <a:defRPr lang="de-DE"/>
            </a:defPPr>
            <a:lvl1pPr>
              <a:defRPr b="1">
                <a:solidFill>
                  <a:srgbClr val="0070C0"/>
                </a:solidFill>
              </a:defRPr>
            </a:lvl1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b="1" i="0" u="none" strike="noStrike" kern="1200" cap="none" spc="0" normalizeH="0" baseline="0" noProof="0" dirty="0">
                <a:ln>
                  <a:noFill/>
                </a:ln>
                <a:solidFill>
                  <a:srgbClr val="1A3C6A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Schlüsselschritt </a:t>
            </a:r>
            <a:r>
              <a:rPr lang="de-DE" sz="1400" dirty="0">
                <a:solidFill>
                  <a:srgbClr val="1A3C6A"/>
                </a:solidFill>
                <a:latin typeface="Arial"/>
              </a:rPr>
              <a:t>2 … </a:t>
            </a:r>
            <a:r>
              <a:rPr kumimoji="0" lang="de-DE" sz="14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bewertet &amp; quantifiziert d</a:t>
            </a:r>
            <a:r>
              <a:rPr lang="de-DE" sz="1400" b="0" dirty="0" err="1">
                <a:solidFill>
                  <a:schemeClr val="tx2"/>
                </a:solidFill>
                <a:latin typeface="Arial"/>
              </a:rPr>
              <a:t>ie</a:t>
            </a:r>
            <a:r>
              <a:rPr kumimoji="0" lang="de-DE" sz="14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Auswirkungen historischer Instand-</a:t>
            </a:r>
            <a:r>
              <a:rPr kumimoji="0" lang="de-DE" sz="1400" b="0" i="0" u="none" strike="noStrike" kern="1200" cap="none" spc="0" normalizeH="0" baseline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haltungsstrategien</a:t>
            </a:r>
            <a:r>
              <a:rPr kumimoji="0" lang="de-DE" sz="14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durch vergleichende Analysen der LZK &amp; der Ökobilanzen =&gt; die vertiefte Betrachtung soll sichtbar machen, welche Relationen von Brückenmerkmalen gegenüber den zugrundeliegenden Instandhaltungs- </a:t>
            </a:r>
            <a:r>
              <a:rPr kumimoji="0" lang="de-DE" sz="1400" b="0" i="0" u="none" strike="noStrike" kern="1200" cap="none" spc="0" normalizeH="0" baseline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bzw</a:t>
            </a:r>
            <a:r>
              <a:rPr kumimoji="0" lang="de-DE" sz="14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Reinvestitionsaktivitäten unter ökobilanziellen Gesichtspunkten als vorteilhaft und welche als nachteilig erwiesen haben, um entsprechende Schlüsse für eine nachhaltige Ausrichtung des künftigen Erhaltungsmanagements von Brücken ziehen zu können. </a:t>
            </a:r>
          </a:p>
        </p:txBody>
      </p:sp>
      <p:sp>
        <p:nvSpPr>
          <p:cNvPr id="11" name="Titel 3">
            <a:extLst>
              <a:ext uri="{FF2B5EF4-FFF2-40B4-BE49-F238E27FC236}">
                <a16:creationId xmlns:a16="http://schemas.microsoft.com/office/drawing/2014/main" id="{C3F8A103-8817-777F-E0BE-E30ED8A179B3}"/>
              </a:ext>
            </a:extLst>
          </p:cNvPr>
          <p:cNvSpPr txBox="1">
            <a:spLocks/>
          </p:cNvSpPr>
          <p:nvPr/>
        </p:nvSpPr>
        <p:spPr>
          <a:xfrm>
            <a:off x="487008" y="306341"/>
            <a:ext cx="8320642" cy="1106534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de-DE" b="1" dirty="0" err="1">
                <a:solidFill>
                  <a:srgbClr val="1A3C6A"/>
                </a:solidFill>
              </a:rPr>
              <a:t>BrAIn</a:t>
            </a:r>
            <a:r>
              <a:rPr lang="de-DE" b="1" dirty="0">
                <a:solidFill>
                  <a:srgbClr val="1A3C6A"/>
                </a:solidFill>
              </a:rPr>
              <a:t> - Schlüsselschritte</a:t>
            </a:r>
            <a:endParaRPr lang="de-AT" sz="1600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1583044"/>
      </p:ext>
    </p:extLst>
  </p:cSld>
  <p:clrMapOvr>
    <a:masterClrMapping/>
  </p:clrMapOvr>
</p:sld>
</file>

<file path=ppt/theme/theme1.xml><?xml version="1.0" encoding="utf-8"?>
<a:theme xmlns:a="http://schemas.openxmlformats.org/drawingml/2006/main" name="vce_praesentation">
  <a:themeElements>
    <a:clrScheme name="VCE ZT">
      <a:dk1>
        <a:sysClr val="windowText" lastClr="000000"/>
      </a:dk1>
      <a:lt1>
        <a:sysClr val="window" lastClr="FFFFFF"/>
      </a:lt1>
      <a:dk2>
        <a:srgbClr val="595959"/>
      </a:dk2>
      <a:lt2>
        <a:srgbClr val="C7C8CA"/>
      </a:lt2>
      <a:accent1>
        <a:srgbClr val="1A3C6A"/>
      </a:accent1>
      <a:accent2>
        <a:srgbClr val="6D7E14"/>
      </a:accent2>
      <a:accent3>
        <a:srgbClr val="C37615"/>
      </a:accent3>
      <a:accent4>
        <a:srgbClr val="1A848B"/>
      </a:accent4>
      <a:accent5>
        <a:srgbClr val="C00A0A"/>
      </a:accent5>
      <a:accent6>
        <a:srgbClr val="4B5A7D"/>
      </a:accent6>
      <a:hlink>
        <a:srgbClr val="174A7C"/>
      </a:hlink>
      <a:folHlink>
        <a:srgbClr val="658BBA"/>
      </a:folHlink>
    </a:clrScheme>
    <a:fontScheme name="VCE Z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ce_praesentation.potx" id="{C2854AF3-66B9-4CB6-AFF0-835088C47BC1}" vid="{FADE178D-D3A0-49D7-B041-E5F4AC7B55E2}"/>
    </a:ext>
  </a:extLst>
</a:theme>
</file>

<file path=ppt/theme/theme2.xml><?xml version="1.0" encoding="utf-8"?>
<a:theme xmlns:a="http://schemas.openxmlformats.org/drawingml/2006/main" name="Inhalt_blauer_Rahme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4_Inhaltsfolien - deutsch">
  <a:themeElements>
    <a:clrScheme name="Umweltbundesamt">
      <a:dk1>
        <a:sysClr val="windowText" lastClr="000000"/>
      </a:dk1>
      <a:lt1>
        <a:sysClr val="window" lastClr="FFFFFF"/>
      </a:lt1>
      <a:dk2>
        <a:srgbClr val="008080"/>
      </a:dk2>
      <a:lt2>
        <a:srgbClr val="BFDFDF"/>
      </a:lt2>
      <a:accent1>
        <a:srgbClr val="7FBFBF"/>
      </a:accent1>
      <a:accent2>
        <a:srgbClr val="40A0A0"/>
      </a:accent2>
      <a:accent3>
        <a:srgbClr val="B2011D"/>
      </a:accent3>
      <a:accent4>
        <a:srgbClr val="722635"/>
      </a:accent4>
      <a:accent5>
        <a:srgbClr val="00A3DA"/>
      </a:accent5>
      <a:accent6>
        <a:srgbClr val="025277"/>
      </a:accent6>
      <a:hlink>
        <a:srgbClr val="008080"/>
      </a:hlink>
      <a:folHlink>
        <a:srgbClr val="00808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Larissa">
  <a:themeElements>
    <a:clrScheme name="VCE ZT">
      <a:dk1>
        <a:sysClr val="windowText" lastClr="000000"/>
      </a:dk1>
      <a:lt1>
        <a:sysClr val="window" lastClr="FFFFFF"/>
      </a:lt1>
      <a:dk2>
        <a:srgbClr val="595959"/>
      </a:dk2>
      <a:lt2>
        <a:srgbClr val="C7C8CA"/>
      </a:lt2>
      <a:accent1>
        <a:srgbClr val="1A3C6A"/>
      </a:accent1>
      <a:accent2>
        <a:srgbClr val="6D7E14"/>
      </a:accent2>
      <a:accent3>
        <a:srgbClr val="C37615"/>
      </a:accent3>
      <a:accent4>
        <a:srgbClr val="1A848B"/>
      </a:accent4>
      <a:accent5>
        <a:srgbClr val="C00A0A"/>
      </a:accent5>
      <a:accent6>
        <a:srgbClr val="4B5A7D"/>
      </a:accent6>
      <a:hlink>
        <a:srgbClr val="174A7C"/>
      </a:hlink>
      <a:folHlink>
        <a:srgbClr val="658BBA"/>
      </a:folHlink>
    </a:clrScheme>
    <a:fontScheme name="VCE Z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vce_praesentation</Template>
  <TotalTime>0</TotalTime>
  <Words>340</Words>
  <Application>Microsoft Office PowerPoint</Application>
  <PresentationFormat>Bildschirmpräsentation (4:3)</PresentationFormat>
  <Paragraphs>29</Paragraphs>
  <Slides>3</Slides>
  <Notes>3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3</vt:i4>
      </vt:variant>
      <vt:variant>
        <vt:lpstr>Folientitel</vt:lpstr>
      </vt:variant>
      <vt:variant>
        <vt:i4>3</vt:i4>
      </vt:variant>
    </vt:vector>
  </HeadingPairs>
  <TitlesOfParts>
    <vt:vector size="12" baseType="lpstr">
      <vt:lpstr>MS PGothic</vt:lpstr>
      <vt:lpstr>Arial</vt:lpstr>
      <vt:lpstr>Calibri</vt:lpstr>
      <vt:lpstr>Symbol</vt:lpstr>
      <vt:lpstr>Wingdings</vt:lpstr>
      <vt:lpstr>Wingdings 3</vt:lpstr>
      <vt:lpstr>vce_praesentation</vt:lpstr>
      <vt:lpstr>Inhalt_blauer_Rahmen</vt:lpstr>
      <vt:lpstr>4_Inhaltsfolien - deutsch</vt:lpstr>
      <vt:lpstr>BrAIn Bridge management with AI for sustainable engineering AI for green 2023 (FFG) (FFG Projekt-Nr. 910272)</vt:lpstr>
      <vt:lpstr>PowerPoint-Präsentation</vt:lpstr>
      <vt:lpstr>PowerPoint-Präsentation</vt:lpstr>
    </vt:vector>
  </TitlesOfParts>
  <Company>FCP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DECARBONISATION FIRST Siegerprojekt VIF 2020</dc:title>
  <dc:creator>Helga Barkow</dc:creator>
  <cp:lastModifiedBy>Verena Klauser</cp:lastModifiedBy>
  <cp:revision>155</cp:revision>
  <cp:lastPrinted>2021-06-22T14:18:25Z</cp:lastPrinted>
  <dcterms:created xsi:type="dcterms:W3CDTF">2021-06-14T07:35:18Z</dcterms:created>
  <dcterms:modified xsi:type="dcterms:W3CDTF">2024-06-24T14:13:34Z</dcterms:modified>
</cp:coreProperties>
</file>