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3"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793" y="6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87FE5-7C71-43E2-AD9E-6F73BF5D3289}"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24B9C4DA-7273-4A28-9C7F-0F4F5ACB604F}">
      <dgm:prSet custT="1"/>
      <dgm:spPr/>
      <dgm:t>
        <a:bodyPr/>
        <a:lstStyle/>
        <a:p>
          <a:pPr>
            <a:lnSpc>
              <a:spcPct val="100000"/>
            </a:lnSpc>
          </a:pPr>
          <a:r>
            <a:rPr lang="en-US" sz="2000" b="1" i="0" baseline="0" dirty="0">
              <a:solidFill>
                <a:srgbClr val="FF0000"/>
              </a:solidFill>
            </a:rPr>
            <a:t>Pro</a:t>
          </a:r>
          <a:r>
            <a:rPr lang="en-US" sz="2000" b="1" i="0" baseline="0" dirty="0"/>
            <a:t>gressive </a:t>
          </a:r>
          <a:r>
            <a:rPr lang="en-US" sz="2000" b="1" i="0" baseline="0" dirty="0">
              <a:solidFill>
                <a:srgbClr val="FF0000"/>
              </a:solidFill>
            </a:rPr>
            <a:t>me</a:t>
          </a:r>
          <a:r>
            <a:rPr lang="en-US" sz="2000" b="1" i="0" baseline="0" dirty="0"/>
            <a:t>thods of </a:t>
          </a:r>
          <a:r>
            <a:rPr lang="en-US" sz="2000" b="1" i="0" baseline="0" dirty="0">
              <a:solidFill>
                <a:srgbClr val="FF0000"/>
              </a:solidFill>
            </a:rPr>
            <a:t>the</a:t>
          </a:r>
          <a:r>
            <a:rPr lang="en-US" sz="2000" b="1" i="0" baseline="0" dirty="0"/>
            <a:t>rmal high-resolution earth surveillance for </a:t>
          </a:r>
          <a:r>
            <a:rPr lang="en-US" sz="2000" b="1" i="0" baseline="0" dirty="0">
              <a:solidFill>
                <a:srgbClr val="FF0000"/>
              </a:solidFill>
            </a:rPr>
            <a:t>u</a:t>
          </a:r>
          <a:r>
            <a:rPr lang="en-US" sz="2000" b="1" i="0" baseline="0" dirty="0"/>
            <a:t>rban </a:t>
          </a:r>
          <a:r>
            <a:rPr lang="en-US" sz="2000" b="1" i="0" baseline="0" dirty="0">
              <a:solidFill>
                <a:srgbClr val="FF0000"/>
              </a:solidFill>
            </a:rPr>
            <a:t>s</a:t>
          </a:r>
          <a:r>
            <a:rPr lang="en-US" sz="2000" b="1" i="0" baseline="0" dirty="0"/>
            <a:t>ustainability</a:t>
          </a:r>
          <a:endParaRPr lang="en-US" sz="2000" dirty="0"/>
        </a:p>
      </dgm:t>
    </dgm:pt>
    <dgm:pt modelId="{047CDD9E-B660-44B4-B699-F3638937EE05}" type="parTrans" cxnId="{BC401B7B-B1EE-4BBA-8590-26F9777BD89D}">
      <dgm:prSet/>
      <dgm:spPr/>
      <dgm:t>
        <a:bodyPr/>
        <a:lstStyle/>
        <a:p>
          <a:endParaRPr lang="en-US"/>
        </a:p>
      </dgm:t>
    </dgm:pt>
    <dgm:pt modelId="{75853CA0-C342-4AF1-B4BD-CCEF2F653BC0}" type="sibTrans" cxnId="{BC401B7B-B1EE-4BBA-8590-26F9777BD89D}">
      <dgm:prSet/>
      <dgm:spPr/>
      <dgm:t>
        <a:bodyPr/>
        <a:lstStyle/>
        <a:p>
          <a:endParaRPr lang="en-US"/>
        </a:p>
      </dgm:t>
    </dgm:pt>
    <dgm:pt modelId="{ECB155BC-9B23-4A09-ADEC-8ABED8D84D9F}">
      <dgm:prSet/>
      <dgm:spPr/>
      <dgm:t>
        <a:bodyPr/>
        <a:lstStyle/>
        <a:p>
          <a:pPr>
            <a:lnSpc>
              <a:spcPct val="100000"/>
            </a:lnSpc>
          </a:pPr>
          <a:r>
            <a:rPr lang="de-AT" b="1" i="0" baseline="0" dirty="0"/>
            <a:t>PROMETHEUS wird einen umfassenden Ansatz zur hochauflösenden thermischen Kartierung in Städten bieten. Die aus thermalen Fernerkundungssystemen abgeleiteten Daten werden als Grundpfeiler für evidenzbasierte Klimaanpassungsstrategien dienen. Dabei wird versucht eine Brücke zwischen KI- und Umweltsektoren zuschlagen, Synergien zwischen Wissenschaft, Regierungsbehörden und innovativen Start-ups werden initiiert und so interdisziplinäre Verbindungen im Einklang mit dem Zielen der Ausschreibung zu stärken. </a:t>
          </a:r>
          <a:endParaRPr lang="en-US" dirty="0"/>
        </a:p>
      </dgm:t>
    </dgm:pt>
    <dgm:pt modelId="{A825DC00-601B-42E0-9BE2-58DD58B327DA}" type="parTrans" cxnId="{F251AF9F-60B7-42EA-9847-C7838E8DBB32}">
      <dgm:prSet/>
      <dgm:spPr/>
      <dgm:t>
        <a:bodyPr/>
        <a:lstStyle/>
        <a:p>
          <a:endParaRPr lang="en-US"/>
        </a:p>
      </dgm:t>
    </dgm:pt>
    <dgm:pt modelId="{BFA34381-9D04-4519-95FD-7235BE390B33}" type="sibTrans" cxnId="{F251AF9F-60B7-42EA-9847-C7838E8DBB32}">
      <dgm:prSet/>
      <dgm:spPr/>
      <dgm:t>
        <a:bodyPr/>
        <a:lstStyle/>
        <a:p>
          <a:endParaRPr lang="en-US"/>
        </a:p>
      </dgm:t>
    </dgm:pt>
    <dgm:pt modelId="{3D287FCE-5D74-4093-A8CF-39084967A1D4}">
      <dgm:prSet/>
      <dgm:spPr/>
      <dgm:t>
        <a:bodyPr/>
        <a:lstStyle/>
        <a:p>
          <a:pPr>
            <a:lnSpc>
              <a:spcPct val="100000"/>
            </a:lnSpc>
          </a:pPr>
          <a:r>
            <a:rPr lang="en-GB" dirty="0"/>
            <a:t>1.6.2024 – 31.5.2026</a:t>
          </a:r>
          <a:endParaRPr lang="en-US" dirty="0"/>
        </a:p>
      </dgm:t>
    </dgm:pt>
    <dgm:pt modelId="{8B6933A3-E2AE-4BE4-ADA6-34E983A6B609}" type="parTrans" cxnId="{A91A3014-31C1-403B-9801-69C2052B0B92}">
      <dgm:prSet/>
      <dgm:spPr/>
      <dgm:t>
        <a:bodyPr/>
        <a:lstStyle/>
        <a:p>
          <a:endParaRPr lang="en-US"/>
        </a:p>
      </dgm:t>
    </dgm:pt>
    <dgm:pt modelId="{6E743973-39B1-490B-A7EF-8767C99907A3}" type="sibTrans" cxnId="{A91A3014-31C1-403B-9801-69C2052B0B92}">
      <dgm:prSet/>
      <dgm:spPr/>
      <dgm:t>
        <a:bodyPr/>
        <a:lstStyle/>
        <a:p>
          <a:endParaRPr lang="en-US"/>
        </a:p>
      </dgm:t>
    </dgm:pt>
    <dgm:pt modelId="{DE4B5206-A614-4ECF-9281-51B794FB4BC9}" type="pres">
      <dgm:prSet presAssocID="{26A87FE5-7C71-43E2-AD9E-6F73BF5D3289}" presName="root" presStyleCnt="0">
        <dgm:presLayoutVars>
          <dgm:dir/>
          <dgm:resizeHandles val="exact"/>
        </dgm:presLayoutVars>
      </dgm:prSet>
      <dgm:spPr/>
    </dgm:pt>
    <dgm:pt modelId="{5B0B31FF-DCDA-4CED-B159-5A091E8B5DC9}" type="pres">
      <dgm:prSet presAssocID="{24B9C4DA-7273-4A28-9C7F-0F4F5ACB604F}" presName="compNode" presStyleCnt="0"/>
      <dgm:spPr/>
    </dgm:pt>
    <dgm:pt modelId="{9CED6E72-1FE2-4F1E-8D4D-BF894E7D107D}" type="pres">
      <dgm:prSet presAssocID="{24B9C4DA-7273-4A28-9C7F-0F4F5ACB604F}" presName="bgRect" presStyleLbl="bgShp" presStyleIdx="0" presStyleCnt="3"/>
      <dgm:spPr/>
    </dgm:pt>
    <dgm:pt modelId="{8B0B26ED-CCE5-4766-AE88-164DCF4F9A1F}" type="pres">
      <dgm:prSet presAssocID="{24B9C4DA-7273-4A28-9C7F-0F4F5ACB60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A94AB8DC-6CB5-4562-B7F7-1EB7F3E00F05}" type="pres">
      <dgm:prSet presAssocID="{24B9C4DA-7273-4A28-9C7F-0F4F5ACB604F}" presName="spaceRect" presStyleCnt="0"/>
      <dgm:spPr/>
    </dgm:pt>
    <dgm:pt modelId="{5FCC7379-8C65-4B7C-A6C8-2E167A37AF92}" type="pres">
      <dgm:prSet presAssocID="{24B9C4DA-7273-4A28-9C7F-0F4F5ACB604F}" presName="parTx" presStyleLbl="revTx" presStyleIdx="0" presStyleCnt="3">
        <dgm:presLayoutVars>
          <dgm:chMax val="0"/>
          <dgm:chPref val="0"/>
        </dgm:presLayoutVars>
      </dgm:prSet>
      <dgm:spPr/>
    </dgm:pt>
    <dgm:pt modelId="{79748217-3D1F-44F7-ADE6-85B0DEF25CA0}" type="pres">
      <dgm:prSet presAssocID="{75853CA0-C342-4AF1-B4BD-CCEF2F653BC0}" presName="sibTrans" presStyleCnt="0"/>
      <dgm:spPr/>
    </dgm:pt>
    <dgm:pt modelId="{CCE04300-61F4-43B2-86E5-5F892FF2CF4C}" type="pres">
      <dgm:prSet presAssocID="{ECB155BC-9B23-4A09-ADEC-8ABED8D84D9F}" presName="compNode" presStyleCnt="0"/>
      <dgm:spPr/>
    </dgm:pt>
    <dgm:pt modelId="{AD913531-4E9C-49E1-BDE8-7E9A9C060F85}" type="pres">
      <dgm:prSet presAssocID="{ECB155BC-9B23-4A09-ADEC-8ABED8D84D9F}" presName="bgRect" presStyleLbl="bgShp" presStyleIdx="1" presStyleCnt="3"/>
      <dgm:spPr/>
    </dgm:pt>
    <dgm:pt modelId="{C56B405F-32AA-405B-95E4-5FA61651F511}" type="pres">
      <dgm:prSet presAssocID="{ECB155BC-9B23-4A09-ADEC-8ABED8D84D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84E6FDE-0022-4803-8B6A-17F1DEDE46E0}" type="pres">
      <dgm:prSet presAssocID="{ECB155BC-9B23-4A09-ADEC-8ABED8D84D9F}" presName="spaceRect" presStyleCnt="0"/>
      <dgm:spPr/>
    </dgm:pt>
    <dgm:pt modelId="{4560580E-EA0B-4C1E-84B5-791F27249FF0}" type="pres">
      <dgm:prSet presAssocID="{ECB155BC-9B23-4A09-ADEC-8ABED8D84D9F}" presName="parTx" presStyleLbl="revTx" presStyleIdx="1" presStyleCnt="3">
        <dgm:presLayoutVars>
          <dgm:chMax val="0"/>
          <dgm:chPref val="0"/>
        </dgm:presLayoutVars>
      </dgm:prSet>
      <dgm:spPr/>
    </dgm:pt>
    <dgm:pt modelId="{D5A711E4-4ECC-43C2-A37C-808B3AA77D1E}" type="pres">
      <dgm:prSet presAssocID="{BFA34381-9D04-4519-95FD-7235BE390B33}" presName="sibTrans" presStyleCnt="0"/>
      <dgm:spPr/>
    </dgm:pt>
    <dgm:pt modelId="{F0CCD2A9-C554-475E-8D40-53F82CFF92B6}" type="pres">
      <dgm:prSet presAssocID="{3D287FCE-5D74-4093-A8CF-39084967A1D4}" presName="compNode" presStyleCnt="0"/>
      <dgm:spPr/>
    </dgm:pt>
    <dgm:pt modelId="{CA0FC6D7-0F77-44C1-996A-EDEDB3F5B2B6}" type="pres">
      <dgm:prSet presAssocID="{3D287FCE-5D74-4093-A8CF-39084967A1D4}" presName="bgRect" presStyleLbl="bgShp" presStyleIdx="2" presStyleCnt="3"/>
      <dgm:spPr/>
    </dgm:pt>
    <dgm:pt modelId="{3A2251B4-3EC4-4C63-966E-B175B6386C32}" type="pres">
      <dgm:prSet presAssocID="{3D287FCE-5D74-4093-A8CF-39084967A1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awl"/>
        </a:ext>
      </dgm:extLst>
    </dgm:pt>
    <dgm:pt modelId="{C67F9E7D-6B0A-4E97-9A63-B5E9B1E3C2E4}" type="pres">
      <dgm:prSet presAssocID="{3D287FCE-5D74-4093-A8CF-39084967A1D4}" presName="spaceRect" presStyleCnt="0"/>
      <dgm:spPr/>
    </dgm:pt>
    <dgm:pt modelId="{939F67DC-D1EE-4ADE-83AC-69D83293D22C}" type="pres">
      <dgm:prSet presAssocID="{3D287FCE-5D74-4093-A8CF-39084967A1D4}" presName="parTx" presStyleLbl="revTx" presStyleIdx="2" presStyleCnt="3">
        <dgm:presLayoutVars>
          <dgm:chMax val="0"/>
          <dgm:chPref val="0"/>
        </dgm:presLayoutVars>
      </dgm:prSet>
      <dgm:spPr/>
    </dgm:pt>
  </dgm:ptLst>
  <dgm:cxnLst>
    <dgm:cxn modelId="{A91A3014-31C1-403B-9801-69C2052B0B92}" srcId="{26A87FE5-7C71-43E2-AD9E-6F73BF5D3289}" destId="{3D287FCE-5D74-4093-A8CF-39084967A1D4}" srcOrd="2" destOrd="0" parTransId="{8B6933A3-E2AE-4BE4-ADA6-34E983A6B609}" sibTransId="{6E743973-39B1-490B-A7EF-8767C99907A3}"/>
    <dgm:cxn modelId="{0C63E959-DA97-434A-9288-0ECCD81A24FD}" type="presOf" srcId="{3D287FCE-5D74-4093-A8CF-39084967A1D4}" destId="{939F67DC-D1EE-4ADE-83AC-69D83293D22C}" srcOrd="0" destOrd="0" presId="urn:microsoft.com/office/officeart/2018/2/layout/IconVerticalSolidList"/>
    <dgm:cxn modelId="{BC401B7B-B1EE-4BBA-8590-26F9777BD89D}" srcId="{26A87FE5-7C71-43E2-AD9E-6F73BF5D3289}" destId="{24B9C4DA-7273-4A28-9C7F-0F4F5ACB604F}" srcOrd="0" destOrd="0" parTransId="{047CDD9E-B660-44B4-B699-F3638937EE05}" sibTransId="{75853CA0-C342-4AF1-B4BD-CCEF2F653BC0}"/>
    <dgm:cxn modelId="{56D7327B-D2D9-4BE8-A976-90CA00199EBD}" type="presOf" srcId="{24B9C4DA-7273-4A28-9C7F-0F4F5ACB604F}" destId="{5FCC7379-8C65-4B7C-A6C8-2E167A37AF92}" srcOrd="0" destOrd="0" presId="urn:microsoft.com/office/officeart/2018/2/layout/IconVerticalSolidList"/>
    <dgm:cxn modelId="{F251AF9F-60B7-42EA-9847-C7838E8DBB32}" srcId="{26A87FE5-7C71-43E2-AD9E-6F73BF5D3289}" destId="{ECB155BC-9B23-4A09-ADEC-8ABED8D84D9F}" srcOrd="1" destOrd="0" parTransId="{A825DC00-601B-42E0-9BE2-58DD58B327DA}" sibTransId="{BFA34381-9D04-4519-95FD-7235BE390B33}"/>
    <dgm:cxn modelId="{D7F8A9DC-275C-4BD1-892B-03255E596403}" type="presOf" srcId="{26A87FE5-7C71-43E2-AD9E-6F73BF5D3289}" destId="{DE4B5206-A614-4ECF-9281-51B794FB4BC9}" srcOrd="0" destOrd="0" presId="urn:microsoft.com/office/officeart/2018/2/layout/IconVerticalSolidList"/>
    <dgm:cxn modelId="{D324FCFA-96C9-47BF-8DE1-C9FEEE32FB9F}" type="presOf" srcId="{ECB155BC-9B23-4A09-ADEC-8ABED8D84D9F}" destId="{4560580E-EA0B-4C1E-84B5-791F27249FF0}" srcOrd="0" destOrd="0" presId="urn:microsoft.com/office/officeart/2018/2/layout/IconVerticalSolidList"/>
    <dgm:cxn modelId="{F254421C-68E8-4EE2-BC3C-FC964123A0FA}" type="presParOf" srcId="{DE4B5206-A614-4ECF-9281-51B794FB4BC9}" destId="{5B0B31FF-DCDA-4CED-B159-5A091E8B5DC9}" srcOrd="0" destOrd="0" presId="urn:microsoft.com/office/officeart/2018/2/layout/IconVerticalSolidList"/>
    <dgm:cxn modelId="{3AF6838A-04ED-400A-87D8-35508994AC53}" type="presParOf" srcId="{5B0B31FF-DCDA-4CED-B159-5A091E8B5DC9}" destId="{9CED6E72-1FE2-4F1E-8D4D-BF894E7D107D}" srcOrd="0" destOrd="0" presId="urn:microsoft.com/office/officeart/2018/2/layout/IconVerticalSolidList"/>
    <dgm:cxn modelId="{330B3B09-1246-454D-B852-FAF2DA13F6F0}" type="presParOf" srcId="{5B0B31FF-DCDA-4CED-B159-5A091E8B5DC9}" destId="{8B0B26ED-CCE5-4766-AE88-164DCF4F9A1F}" srcOrd="1" destOrd="0" presId="urn:microsoft.com/office/officeart/2018/2/layout/IconVerticalSolidList"/>
    <dgm:cxn modelId="{D2405AC7-2C38-4A94-888D-F7883A5C61E8}" type="presParOf" srcId="{5B0B31FF-DCDA-4CED-B159-5A091E8B5DC9}" destId="{A94AB8DC-6CB5-4562-B7F7-1EB7F3E00F05}" srcOrd="2" destOrd="0" presId="urn:microsoft.com/office/officeart/2018/2/layout/IconVerticalSolidList"/>
    <dgm:cxn modelId="{60F07137-4E9B-44B5-96CA-924B6E8C0F64}" type="presParOf" srcId="{5B0B31FF-DCDA-4CED-B159-5A091E8B5DC9}" destId="{5FCC7379-8C65-4B7C-A6C8-2E167A37AF92}" srcOrd="3" destOrd="0" presId="urn:microsoft.com/office/officeart/2018/2/layout/IconVerticalSolidList"/>
    <dgm:cxn modelId="{C5D01C18-7733-4A6F-B09C-0795297958A2}" type="presParOf" srcId="{DE4B5206-A614-4ECF-9281-51B794FB4BC9}" destId="{79748217-3D1F-44F7-ADE6-85B0DEF25CA0}" srcOrd="1" destOrd="0" presId="urn:microsoft.com/office/officeart/2018/2/layout/IconVerticalSolidList"/>
    <dgm:cxn modelId="{B89AE2B0-7A83-4CAE-BFF6-C0B81C9C71E5}" type="presParOf" srcId="{DE4B5206-A614-4ECF-9281-51B794FB4BC9}" destId="{CCE04300-61F4-43B2-86E5-5F892FF2CF4C}" srcOrd="2" destOrd="0" presId="urn:microsoft.com/office/officeart/2018/2/layout/IconVerticalSolidList"/>
    <dgm:cxn modelId="{C8659E86-7DBA-43A8-8621-F6170E4C7FE2}" type="presParOf" srcId="{CCE04300-61F4-43B2-86E5-5F892FF2CF4C}" destId="{AD913531-4E9C-49E1-BDE8-7E9A9C060F85}" srcOrd="0" destOrd="0" presId="urn:microsoft.com/office/officeart/2018/2/layout/IconVerticalSolidList"/>
    <dgm:cxn modelId="{574A8D61-DA94-4B30-B24A-1D3289E53864}" type="presParOf" srcId="{CCE04300-61F4-43B2-86E5-5F892FF2CF4C}" destId="{C56B405F-32AA-405B-95E4-5FA61651F511}" srcOrd="1" destOrd="0" presId="urn:microsoft.com/office/officeart/2018/2/layout/IconVerticalSolidList"/>
    <dgm:cxn modelId="{23836B2F-F764-4060-A56F-5158428B8E54}" type="presParOf" srcId="{CCE04300-61F4-43B2-86E5-5F892FF2CF4C}" destId="{D84E6FDE-0022-4803-8B6A-17F1DEDE46E0}" srcOrd="2" destOrd="0" presId="urn:microsoft.com/office/officeart/2018/2/layout/IconVerticalSolidList"/>
    <dgm:cxn modelId="{E0D1110A-69C3-442B-9AD2-5553DBA8B53B}" type="presParOf" srcId="{CCE04300-61F4-43B2-86E5-5F892FF2CF4C}" destId="{4560580E-EA0B-4C1E-84B5-791F27249FF0}" srcOrd="3" destOrd="0" presId="urn:microsoft.com/office/officeart/2018/2/layout/IconVerticalSolidList"/>
    <dgm:cxn modelId="{B227111F-B86A-49D7-BC2D-C35183731123}" type="presParOf" srcId="{DE4B5206-A614-4ECF-9281-51B794FB4BC9}" destId="{D5A711E4-4ECC-43C2-A37C-808B3AA77D1E}" srcOrd="3" destOrd="0" presId="urn:microsoft.com/office/officeart/2018/2/layout/IconVerticalSolidList"/>
    <dgm:cxn modelId="{36176E5C-85AB-456D-AB17-6522342FB805}" type="presParOf" srcId="{DE4B5206-A614-4ECF-9281-51B794FB4BC9}" destId="{F0CCD2A9-C554-475E-8D40-53F82CFF92B6}" srcOrd="4" destOrd="0" presId="urn:microsoft.com/office/officeart/2018/2/layout/IconVerticalSolidList"/>
    <dgm:cxn modelId="{6FC8104B-713B-4A22-9F53-D96549520DE0}" type="presParOf" srcId="{F0CCD2A9-C554-475E-8D40-53F82CFF92B6}" destId="{CA0FC6D7-0F77-44C1-996A-EDEDB3F5B2B6}" srcOrd="0" destOrd="0" presId="urn:microsoft.com/office/officeart/2018/2/layout/IconVerticalSolidList"/>
    <dgm:cxn modelId="{6C2C85F4-D463-42CC-8313-8DFE7A425580}" type="presParOf" srcId="{F0CCD2A9-C554-475E-8D40-53F82CFF92B6}" destId="{3A2251B4-3EC4-4C63-966E-B175B6386C32}" srcOrd="1" destOrd="0" presId="urn:microsoft.com/office/officeart/2018/2/layout/IconVerticalSolidList"/>
    <dgm:cxn modelId="{C2878638-BAB2-4B53-87C5-0F8616442EA5}" type="presParOf" srcId="{F0CCD2A9-C554-475E-8D40-53F82CFF92B6}" destId="{C67F9E7D-6B0A-4E97-9A63-B5E9B1E3C2E4}" srcOrd="2" destOrd="0" presId="urn:microsoft.com/office/officeart/2018/2/layout/IconVerticalSolidList"/>
    <dgm:cxn modelId="{8D626CDB-0A80-43ED-B231-57CE1BB9A89A}" type="presParOf" srcId="{F0CCD2A9-C554-475E-8D40-53F82CFF92B6}" destId="{939F67DC-D1EE-4ADE-83AC-69D83293D2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D6E72-1FE2-4F1E-8D4D-BF894E7D107D}">
      <dsp:nvSpPr>
        <dsp:cNvPr id="0" name=""/>
        <dsp:cNvSpPr/>
      </dsp:nvSpPr>
      <dsp:spPr>
        <a:xfrm>
          <a:off x="0" y="3255"/>
          <a:ext cx="11675733" cy="965365"/>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B26ED-CCE5-4766-AE88-164DCF4F9A1F}">
      <dsp:nvSpPr>
        <dsp:cNvPr id="0" name=""/>
        <dsp:cNvSpPr/>
      </dsp:nvSpPr>
      <dsp:spPr>
        <a:xfrm>
          <a:off x="292023" y="220462"/>
          <a:ext cx="531470" cy="530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C7379-8C65-4B7C-A6C8-2E167A37AF92}">
      <dsp:nvSpPr>
        <dsp:cNvPr id="0" name=""/>
        <dsp:cNvSpPr/>
      </dsp:nvSpPr>
      <dsp:spPr>
        <a:xfrm>
          <a:off x="1115516" y="3255"/>
          <a:ext cx="10471502" cy="96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8" tIns="102268" rIns="102268" bIns="102268" numCol="1" spcCol="1270" anchor="ctr" anchorCtr="0">
          <a:noAutofit/>
        </a:bodyPr>
        <a:lstStyle/>
        <a:p>
          <a:pPr marL="0" lvl="0" indent="0" algn="l" defTabSz="889000">
            <a:lnSpc>
              <a:spcPct val="100000"/>
            </a:lnSpc>
            <a:spcBef>
              <a:spcPct val="0"/>
            </a:spcBef>
            <a:spcAft>
              <a:spcPct val="35000"/>
            </a:spcAft>
            <a:buNone/>
          </a:pPr>
          <a:r>
            <a:rPr lang="en-US" sz="2000" b="1" i="0" kern="1200" baseline="0" dirty="0">
              <a:solidFill>
                <a:srgbClr val="FF0000"/>
              </a:solidFill>
            </a:rPr>
            <a:t>Pro</a:t>
          </a:r>
          <a:r>
            <a:rPr lang="en-US" sz="2000" b="1" i="0" kern="1200" baseline="0" dirty="0"/>
            <a:t>gressive </a:t>
          </a:r>
          <a:r>
            <a:rPr lang="en-US" sz="2000" b="1" i="0" kern="1200" baseline="0" dirty="0">
              <a:solidFill>
                <a:srgbClr val="FF0000"/>
              </a:solidFill>
            </a:rPr>
            <a:t>me</a:t>
          </a:r>
          <a:r>
            <a:rPr lang="en-US" sz="2000" b="1" i="0" kern="1200" baseline="0" dirty="0"/>
            <a:t>thods of </a:t>
          </a:r>
          <a:r>
            <a:rPr lang="en-US" sz="2000" b="1" i="0" kern="1200" baseline="0" dirty="0">
              <a:solidFill>
                <a:srgbClr val="FF0000"/>
              </a:solidFill>
            </a:rPr>
            <a:t>the</a:t>
          </a:r>
          <a:r>
            <a:rPr lang="en-US" sz="2000" b="1" i="0" kern="1200" baseline="0" dirty="0"/>
            <a:t>rmal high-resolution earth surveillance for </a:t>
          </a:r>
          <a:r>
            <a:rPr lang="en-US" sz="2000" b="1" i="0" kern="1200" baseline="0" dirty="0">
              <a:solidFill>
                <a:srgbClr val="FF0000"/>
              </a:solidFill>
            </a:rPr>
            <a:t>u</a:t>
          </a:r>
          <a:r>
            <a:rPr lang="en-US" sz="2000" b="1" i="0" kern="1200" baseline="0" dirty="0"/>
            <a:t>rban </a:t>
          </a:r>
          <a:r>
            <a:rPr lang="en-US" sz="2000" b="1" i="0" kern="1200" baseline="0" dirty="0">
              <a:solidFill>
                <a:srgbClr val="FF0000"/>
              </a:solidFill>
            </a:rPr>
            <a:t>s</a:t>
          </a:r>
          <a:r>
            <a:rPr lang="en-US" sz="2000" b="1" i="0" kern="1200" baseline="0" dirty="0"/>
            <a:t>ustainability</a:t>
          </a:r>
          <a:endParaRPr lang="en-US" sz="2000" kern="1200" dirty="0"/>
        </a:p>
      </dsp:txBody>
      <dsp:txXfrm>
        <a:off x="1115516" y="3255"/>
        <a:ext cx="10471502" cy="966309"/>
      </dsp:txXfrm>
    </dsp:sp>
    <dsp:sp modelId="{AD913531-4E9C-49E1-BDE8-7E9A9C060F85}">
      <dsp:nvSpPr>
        <dsp:cNvPr id="0" name=""/>
        <dsp:cNvSpPr/>
      </dsp:nvSpPr>
      <dsp:spPr>
        <a:xfrm>
          <a:off x="0" y="1184299"/>
          <a:ext cx="11675733" cy="965365"/>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B405F-32AA-405B-95E4-5FA61651F511}">
      <dsp:nvSpPr>
        <dsp:cNvPr id="0" name=""/>
        <dsp:cNvSpPr/>
      </dsp:nvSpPr>
      <dsp:spPr>
        <a:xfrm>
          <a:off x="292023" y="1401507"/>
          <a:ext cx="531470" cy="530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0580E-EA0B-4C1E-84B5-791F27249FF0}">
      <dsp:nvSpPr>
        <dsp:cNvPr id="0" name=""/>
        <dsp:cNvSpPr/>
      </dsp:nvSpPr>
      <dsp:spPr>
        <a:xfrm>
          <a:off x="1115516" y="1184299"/>
          <a:ext cx="10471502" cy="96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8" tIns="102268" rIns="102268" bIns="102268" numCol="1" spcCol="1270" anchor="ctr" anchorCtr="0">
          <a:noAutofit/>
        </a:bodyPr>
        <a:lstStyle/>
        <a:p>
          <a:pPr marL="0" lvl="0" indent="0" algn="l" defTabSz="622300">
            <a:lnSpc>
              <a:spcPct val="100000"/>
            </a:lnSpc>
            <a:spcBef>
              <a:spcPct val="0"/>
            </a:spcBef>
            <a:spcAft>
              <a:spcPct val="35000"/>
            </a:spcAft>
            <a:buNone/>
          </a:pPr>
          <a:r>
            <a:rPr lang="de-AT" sz="1400" b="1" i="0" kern="1200" baseline="0" dirty="0"/>
            <a:t>PROMETHEUS wird einen umfassenden Ansatz zur hochauflösenden thermischen Kartierung in Städten bieten. Die aus thermalen Fernerkundungssystemen abgeleiteten Daten werden als Grundpfeiler für evidenzbasierte Klimaanpassungsstrategien dienen. Dabei wird versucht eine Brücke zwischen KI- und Umweltsektoren zuschlagen, Synergien zwischen Wissenschaft, Regierungsbehörden und innovativen Start-ups werden initiiert und so interdisziplinäre Verbindungen im Einklang mit dem Zielen der Ausschreibung zu stärken. </a:t>
          </a:r>
          <a:endParaRPr lang="en-US" sz="1400" kern="1200" dirty="0"/>
        </a:p>
      </dsp:txBody>
      <dsp:txXfrm>
        <a:off x="1115516" y="1184299"/>
        <a:ext cx="10471502" cy="966309"/>
      </dsp:txXfrm>
    </dsp:sp>
    <dsp:sp modelId="{CA0FC6D7-0F77-44C1-996A-EDEDB3F5B2B6}">
      <dsp:nvSpPr>
        <dsp:cNvPr id="0" name=""/>
        <dsp:cNvSpPr/>
      </dsp:nvSpPr>
      <dsp:spPr>
        <a:xfrm>
          <a:off x="0" y="2365344"/>
          <a:ext cx="11675733" cy="965365"/>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251B4-3EC4-4C63-966E-B175B6386C32}">
      <dsp:nvSpPr>
        <dsp:cNvPr id="0" name=""/>
        <dsp:cNvSpPr/>
      </dsp:nvSpPr>
      <dsp:spPr>
        <a:xfrm>
          <a:off x="292023" y="2582551"/>
          <a:ext cx="531470" cy="530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F67DC-D1EE-4ADE-83AC-69D83293D22C}">
      <dsp:nvSpPr>
        <dsp:cNvPr id="0" name=""/>
        <dsp:cNvSpPr/>
      </dsp:nvSpPr>
      <dsp:spPr>
        <a:xfrm>
          <a:off x="1115516" y="2365344"/>
          <a:ext cx="10471502" cy="96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68" tIns="102268" rIns="102268" bIns="102268" numCol="1" spcCol="1270" anchor="ctr" anchorCtr="0">
          <a:noAutofit/>
        </a:bodyPr>
        <a:lstStyle/>
        <a:p>
          <a:pPr marL="0" lvl="0" indent="0" algn="l" defTabSz="622300">
            <a:lnSpc>
              <a:spcPct val="100000"/>
            </a:lnSpc>
            <a:spcBef>
              <a:spcPct val="0"/>
            </a:spcBef>
            <a:spcAft>
              <a:spcPct val="35000"/>
            </a:spcAft>
            <a:buNone/>
          </a:pPr>
          <a:r>
            <a:rPr lang="en-GB" sz="1400" kern="1200" dirty="0"/>
            <a:t>1.6.2024 – 31.5.2026</a:t>
          </a:r>
          <a:endParaRPr lang="en-US" sz="1400" kern="1200" dirty="0"/>
        </a:p>
      </dsp:txBody>
      <dsp:txXfrm>
        <a:off x="1115516" y="2365344"/>
        <a:ext cx="10471502" cy="9663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9642" y="2346162"/>
            <a:ext cx="3567481" cy="3567481"/>
          </a:xfrm>
          <a:prstGeom prst="rect">
            <a:avLst/>
          </a:prstGeom>
        </p:spPr>
      </p:pic>
      <p:sp>
        <p:nvSpPr>
          <p:cNvPr id="2" name="Titel 1"/>
          <p:cNvSpPr>
            <a:spLocks noGrp="1"/>
          </p:cNvSpPr>
          <p:nvPr>
            <p:ph type="ctrTitle"/>
          </p:nvPr>
        </p:nvSpPr>
        <p:spPr>
          <a:xfrm>
            <a:off x="1524000" y="1451877"/>
            <a:ext cx="9144000" cy="2246913"/>
          </a:xfrm>
        </p:spPr>
        <p:txBody>
          <a:bodyPr anchor="b"/>
          <a:lstStyle>
            <a:lvl1pPr algn="l">
              <a:defRPr sz="4800" baseline="0">
                <a:solidFill>
                  <a:srgbClr val="005740"/>
                </a:solidFill>
                <a:latin typeface="Franklin Gothic Demi" panose="020B0703020102020204" pitchFamily="34" charset="0"/>
              </a:defRPr>
            </a:lvl1pPr>
          </a:lstStyle>
          <a:p>
            <a:r>
              <a:rPr lang="de-DE" dirty="0"/>
              <a:t>Titelmasterformat durch Klicken bearbeiten</a:t>
            </a:r>
            <a:endParaRPr lang="de-AT" dirty="0"/>
          </a:p>
        </p:txBody>
      </p:sp>
      <p:sp>
        <p:nvSpPr>
          <p:cNvPr id="3" name="Untertitel 2"/>
          <p:cNvSpPr>
            <a:spLocks noGrp="1"/>
          </p:cNvSpPr>
          <p:nvPr>
            <p:ph type="subTitle" idx="1"/>
          </p:nvPr>
        </p:nvSpPr>
        <p:spPr>
          <a:xfrm>
            <a:off x="1524000" y="4072238"/>
            <a:ext cx="9144000" cy="1515075"/>
          </a:xfrm>
        </p:spPr>
        <p:txBody>
          <a:bodyPr/>
          <a:lstStyle>
            <a:lvl1pPr marL="0" indent="0" algn="l">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de-AT" dirty="0"/>
          </a:p>
        </p:txBody>
      </p:sp>
      <p:sp>
        <p:nvSpPr>
          <p:cNvPr id="9" name="Rechteck 8"/>
          <p:cNvSpPr/>
          <p:nvPr userDrawn="1"/>
        </p:nvSpPr>
        <p:spPr>
          <a:xfrm>
            <a:off x="1524000" y="3839477"/>
            <a:ext cx="1392195" cy="92075"/>
          </a:xfrm>
          <a:prstGeom prst="rect">
            <a:avLst/>
          </a:prstGeom>
          <a:solidFill>
            <a:srgbClr val="0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40424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8"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9"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185613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1178011"/>
            <a:ext cx="2628900" cy="4998952"/>
          </a:xfrm>
        </p:spPr>
        <p:txBody>
          <a:bodyPr vert="eaVert"/>
          <a:lstStyle/>
          <a:p>
            <a:r>
              <a:rPr lang="de-DE"/>
              <a:t>Titelmasterformat durch Klicken bearbeiten</a:t>
            </a:r>
            <a:endParaRPr lang="de-AT" dirty="0"/>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8"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9"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122593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6"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7"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8"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33665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304152"/>
            <a:ext cx="10515600" cy="1325563"/>
          </a:xfrm>
        </p:spPr>
        <p:txBody>
          <a:bodyPr/>
          <a:lstStyle>
            <a:lvl1pPr>
              <a:defRPr>
                <a:solidFill>
                  <a:srgbClr val="115740"/>
                </a:solidFill>
              </a:defRPr>
            </a:lvl1pPr>
          </a:lstStyle>
          <a:p>
            <a:r>
              <a:rPr lang="de-DE" dirty="0"/>
              <a:t>Titelmasterformat durch Klicken bearbeiten</a:t>
            </a:r>
            <a:endParaRPr lang="de-AT" dirty="0"/>
          </a:p>
        </p:txBody>
      </p:sp>
      <p:sp>
        <p:nvSpPr>
          <p:cNvPr id="3" name="Inhaltsplatzhalter 2"/>
          <p:cNvSpPr>
            <a:spLocks noGrp="1"/>
          </p:cNvSpPr>
          <p:nvPr>
            <p:ph idx="1"/>
          </p:nvPr>
        </p:nvSpPr>
        <p:spPr>
          <a:xfrm>
            <a:off x="838200" y="2842053"/>
            <a:ext cx="10515600" cy="3334909"/>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dirty="0"/>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223816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dirty="0"/>
              <a:t>Titelmasterformat durch Klicken bearbeiten</a:t>
            </a:r>
            <a:endParaRPr lang="de-AT"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dirty="0"/>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231384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2487827"/>
            <a:ext cx="5181600" cy="368913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6172200" y="2487827"/>
            <a:ext cx="5181600" cy="368913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9"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10"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15474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11"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12"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70862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510100"/>
            <a:ext cx="10515600" cy="1325563"/>
          </a:xfrm>
        </p:spPr>
        <p:txBody>
          <a:bodyPr/>
          <a:lstStyle/>
          <a:p>
            <a:r>
              <a:rPr lang="de-DE" dirty="0"/>
              <a:t>Titelmasterformat durch Klicken bearbeiten</a:t>
            </a:r>
            <a:endParaRPr lang="de-AT" dirty="0"/>
          </a:p>
        </p:txBody>
      </p:sp>
      <p:sp>
        <p:nvSpPr>
          <p:cNvPr id="6"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7"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8"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255830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6"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7"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421474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8"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9"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10"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168414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8" name="Datumsplatzhalt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de-AT"/>
          </a:p>
        </p:txBody>
      </p:sp>
      <p:sp>
        <p:nvSpPr>
          <p:cNvPr id="9" name="Fußzeilenplatzhalter 4"/>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de-AT" dirty="0"/>
          </a:p>
        </p:txBody>
      </p:sp>
      <p:sp>
        <p:nvSpPr>
          <p:cNvPr id="10" name="Foliennummernplatzhalter 5"/>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97849394-0141-4681-AEBD-833D9B3076DF}" type="slidenum">
              <a:rPr lang="de-AT" smtClean="0"/>
              <a:pPr/>
              <a:t>‹#›</a:t>
            </a:fld>
            <a:endParaRPr lang="de-AT"/>
          </a:p>
        </p:txBody>
      </p:sp>
    </p:spTree>
    <p:extLst>
      <p:ext uri="{BB962C8B-B14F-4D97-AF65-F5344CB8AC3E}">
        <p14:creationId xmlns:p14="http://schemas.microsoft.com/office/powerpoint/2010/main" val="255531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982877"/>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2487827"/>
            <a:ext cx="10515600" cy="3689136"/>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934687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bg2">
              <a:lumMod val="25000"/>
            </a:schemeClr>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Dirk.tiede@plus.ac.at"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satellitevu.com/" TargetMode="External"/><Relationship Id="rId5" Type="http://schemas.openxmlformats.org/officeDocument/2006/relationships/image" Target="../media/image14.jpe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1B2241EA-5A5A-8A50-1410-DB1B6B73433D}"/>
              </a:ext>
            </a:extLst>
          </p:cNvPr>
          <p:cNvSpPr/>
          <p:nvPr/>
        </p:nvSpPr>
        <p:spPr>
          <a:xfrm>
            <a:off x="220893" y="220968"/>
            <a:ext cx="11675733" cy="965365"/>
          </a:xfrm>
          <a:prstGeom prst="roundRect">
            <a:avLst>
              <a:gd name="adj" fmla="val 10000"/>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77958C39-B13F-225E-2516-7C03A6283FA5}"/>
              </a:ext>
            </a:extLst>
          </p:cNvPr>
          <p:cNvSpPr txBox="1"/>
          <p:nvPr/>
        </p:nvSpPr>
        <p:spPr>
          <a:xfrm>
            <a:off x="220893" y="4918191"/>
            <a:ext cx="5875107" cy="1754326"/>
          </a:xfrm>
          <a:prstGeom prst="rect">
            <a:avLst/>
          </a:prstGeom>
          <a:noFill/>
        </p:spPr>
        <p:txBody>
          <a:bodyPr wrap="square" rtlCol="0">
            <a:spAutoFit/>
          </a:bodyPr>
          <a:lstStyle/>
          <a:p>
            <a:r>
              <a:rPr lang="en-GB" b="1" dirty="0"/>
              <a:t>Lead:                                                                                    Partner:</a:t>
            </a:r>
          </a:p>
          <a:p>
            <a:endParaRPr lang="en-GB" b="1" dirty="0"/>
          </a:p>
          <a:p>
            <a:endParaRPr lang="en-GB" dirty="0"/>
          </a:p>
          <a:p>
            <a:endParaRPr lang="en-GB" dirty="0"/>
          </a:p>
          <a:p>
            <a:r>
              <a:rPr lang="en-GB" dirty="0"/>
              <a:t>Dirk Tiede</a:t>
            </a:r>
          </a:p>
          <a:p>
            <a:r>
              <a:rPr lang="en-GB" dirty="0">
                <a:hlinkClick r:id="rId2"/>
              </a:rPr>
              <a:t>dirk.tiede@plus.ac.at</a:t>
            </a:r>
            <a:r>
              <a:rPr lang="en-GB" dirty="0"/>
              <a:t> </a:t>
            </a:r>
          </a:p>
        </p:txBody>
      </p:sp>
      <p:sp>
        <p:nvSpPr>
          <p:cNvPr id="2" name="Titel 1"/>
          <p:cNvSpPr>
            <a:spLocks noGrp="1"/>
          </p:cNvSpPr>
          <p:nvPr>
            <p:ph type="title"/>
          </p:nvPr>
        </p:nvSpPr>
        <p:spPr>
          <a:xfrm>
            <a:off x="295373" y="40869"/>
            <a:ext cx="10515600" cy="1325563"/>
          </a:xfrm>
        </p:spPr>
        <p:txBody>
          <a:bodyPr/>
          <a:lstStyle/>
          <a:p>
            <a:r>
              <a:rPr lang="de-AT" b="1" dirty="0">
                <a:solidFill>
                  <a:schemeClr val="accent1">
                    <a:lumMod val="50000"/>
                  </a:schemeClr>
                </a:solidFill>
                <a:latin typeface="+mn-lt"/>
              </a:rPr>
              <a:t>PROMETHEUS</a:t>
            </a:r>
          </a:p>
        </p:txBody>
      </p:sp>
      <p:graphicFrame>
        <p:nvGraphicFramePr>
          <p:cNvPr id="6" name="Untertitel 2">
            <a:extLst>
              <a:ext uri="{FF2B5EF4-FFF2-40B4-BE49-F238E27FC236}">
                <a16:creationId xmlns:a16="http://schemas.microsoft.com/office/drawing/2014/main" id="{F60EFB64-CBB6-BAFB-6ABC-94ABE0D159C1}"/>
              </a:ext>
            </a:extLst>
          </p:cNvPr>
          <p:cNvGraphicFramePr>
            <a:graphicFrameLocks noGrp="1"/>
          </p:cNvGraphicFramePr>
          <p:nvPr>
            <p:ph idx="1"/>
            <p:extLst>
              <p:ext uri="{D42A27DB-BD31-4B8C-83A1-F6EECF244321}">
                <p14:modId xmlns:p14="http://schemas.microsoft.com/office/powerpoint/2010/main" val="4057411101"/>
              </p:ext>
            </p:extLst>
          </p:nvPr>
        </p:nvGraphicFramePr>
        <p:xfrm>
          <a:off x="220893" y="1327912"/>
          <a:ext cx="11675734" cy="333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text overlay&#10;&#10;Description automatically generated">
            <a:extLst>
              <a:ext uri="{FF2B5EF4-FFF2-40B4-BE49-F238E27FC236}">
                <a16:creationId xmlns:a16="http://schemas.microsoft.com/office/drawing/2014/main" id="{99F44DE6-5A4D-34AE-2841-8A47F764A3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403" y="5060140"/>
            <a:ext cx="3222866" cy="794236"/>
          </a:xfrm>
          <a:prstGeom prst="rect">
            <a:avLst/>
          </a:prstGeom>
        </p:spPr>
      </p:pic>
      <p:pic>
        <p:nvPicPr>
          <p:cNvPr id="8" name="Picture 7">
            <a:extLst>
              <a:ext uri="{FF2B5EF4-FFF2-40B4-BE49-F238E27FC236}">
                <a16:creationId xmlns:a16="http://schemas.microsoft.com/office/drawing/2014/main" id="{EEB59578-1A67-5F86-72AF-342AF76EB046}"/>
              </a:ext>
            </a:extLst>
          </p:cNvPr>
          <p:cNvPicPr>
            <a:picLocks noChangeAspect="1"/>
          </p:cNvPicPr>
          <p:nvPr/>
        </p:nvPicPr>
        <p:blipFill>
          <a:blip r:embed="rId9"/>
          <a:stretch>
            <a:fillRect/>
          </a:stretch>
        </p:blipFill>
        <p:spPr>
          <a:xfrm>
            <a:off x="6269519" y="4918191"/>
            <a:ext cx="2172658" cy="1255819"/>
          </a:xfrm>
          <a:prstGeom prst="rect">
            <a:avLst/>
          </a:prstGeom>
        </p:spPr>
      </p:pic>
      <p:pic>
        <p:nvPicPr>
          <p:cNvPr id="10" name="Picture 9">
            <a:extLst>
              <a:ext uri="{FF2B5EF4-FFF2-40B4-BE49-F238E27FC236}">
                <a16:creationId xmlns:a16="http://schemas.microsoft.com/office/drawing/2014/main" id="{50D8F001-FFDE-5B22-2246-52637EAC96C0}"/>
              </a:ext>
            </a:extLst>
          </p:cNvPr>
          <p:cNvPicPr>
            <a:picLocks noChangeAspect="1"/>
          </p:cNvPicPr>
          <p:nvPr/>
        </p:nvPicPr>
        <p:blipFill>
          <a:blip r:embed="rId10"/>
          <a:stretch>
            <a:fillRect/>
          </a:stretch>
        </p:blipFill>
        <p:spPr>
          <a:xfrm>
            <a:off x="8723295" y="4925487"/>
            <a:ext cx="2270860" cy="1255819"/>
          </a:xfrm>
          <a:prstGeom prst="rect">
            <a:avLst/>
          </a:prstGeom>
        </p:spPr>
      </p:pic>
      <p:sp>
        <p:nvSpPr>
          <p:cNvPr id="14" name="TextBox 13">
            <a:extLst>
              <a:ext uri="{FF2B5EF4-FFF2-40B4-BE49-F238E27FC236}">
                <a16:creationId xmlns:a16="http://schemas.microsoft.com/office/drawing/2014/main" id="{E0635389-F98D-4A48-1F9B-F63544FBA2A7}"/>
              </a:ext>
            </a:extLst>
          </p:cNvPr>
          <p:cNvSpPr txBox="1"/>
          <p:nvPr/>
        </p:nvSpPr>
        <p:spPr>
          <a:xfrm>
            <a:off x="8615696" y="6174010"/>
            <a:ext cx="6150990" cy="276999"/>
          </a:xfrm>
          <a:prstGeom prst="rect">
            <a:avLst/>
          </a:prstGeom>
          <a:noFill/>
        </p:spPr>
        <p:txBody>
          <a:bodyPr wrap="square">
            <a:spAutoFit/>
          </a:bodyPr>
          <a:lstStyle/>
          <a:p>
            <a:r>
              <a:rPr lang="de-AT" sz="1200" dirty="0"/>
              <a:t>Abteilung</a:t>
            </a:r>
            <a:r>
              <a:rPr lang="en-GB" sz="1200" dirty="0"/>
              <a:t> Vermessung und Geoinformation </a:t>
            </a:r>
          </a:p>
        </p:txBody>
      </p:sp>
    </p:spTree>
    <p:extLst>
      <p:ext uri="{BB962C8B-B14F-4D97-AF65-F5344CB8AC3E}">
        <p14:creationId xmlns:p14="http://schemas.microsoft.com/office/powerpoint/2010/main" val="236068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43469F36-AD22-E67E-4A11-F29FF770AF8B}"/>
              </a:ext>
            </a:extLst>
          </p:cNvPr>
          <p:cNvSpPr/>
          <p:nvPr/>
        </p:nvSpPr>
        <p:spPr>
          <a:xfrm>
            <a:off x="220893" y="220968"/>
            <a:ext cx="11675733" cy="965365"/>
          </a:xfrm>
          <a:prstGeom prst="roundRect">
            <a:avLst>
              <a:gd name="adj" fmla="val 10000"/>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30" name="Titel 1">
            <a:extLst>
              <a:ext uri="{FF2B5EF4-FFF2-40B4-BE49-F238E27FC236}">
                <a16:creationId xmlns:a16="http://schemas.microsoft.com/office/drawing/2014/main" id="{76315C91-581A-036A-5C9F-E7725D96EC19}"/>
              </a:ext>
            </a:extLst>
          </p:cNvPr>
          <p:cNvSpPr>
            <a:spLocks noGrp="1"/>
          </p:cNvSpPr>
          <p:nvPr>
            <p:ph type="title"/>
          </p:nvPr>
        </p:nvSpPr>
        <p:spPr>
          <a:xfrm>
            <a:off x="295373" y="40869"/>
            <a:ext cx="10515600" cy="1325563"/>
          </a:xfrm>
        </p:spPr>
        <p:txBody>
          <a:bodyPr/>
          <a:lstStyle/>
          <a:p>
            <a:r>
              <a:rPr lang="de-AT" b="1" dirty="0">
                <a:solidFill>
                  <a:schemeClr val="accent1">
                    <a:lumMod val="50000"/>
                  </a:schemeClr>
                </a:solidFill>
                <a:latin typeface="+mn-lt"/>
              </a:rPr>
              <a:t>PROMETHEUS</a:t>
            </a:r>
          </a:p>
        </p:txBody>
      </p:sp>
      <p:pic>
        <p:nvPicPr>
          <p:cNvPr id="12" name="Picture 11" descr="A plane on the runway&#10;&#10;Description automatically generated">
            <a:extLst>
              <a:ext uri="{FF2B5EF4-FFF2-40B4-BE49-F238E27FC236}">
                <a16:creationId xmlns:a16="http://schemas.microsoft.com/office/drawing/2014/main" id="{0B02214B-1737-9A25-23D7-5D50E26EF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199" y="136357"/>
            <a:ext cx="4213998" cy="2809881"/>
          </a:xfrm>
          <a:prstGeom prst="rect">
            <a:avLst/>
          </a:prstGeom>
          <a:ln>
            <a:noFill/>
          </a:ln>
          <a:effectLst>
            <a:outerShdw blurRad="292100" dist="139700" dir="2700000" algn="tl" rotWithShape="0">
              <a:srgbClr val="333333">
                <a:alpha val="65000"/>
              </a:srgbClr>
            </a:outerShdw>
          </a:effectLst>
        </p:spPr>
      </p:pic>
      <p:pic>
        <p:nvPicPr>
          <p:cNvPr id="15" name="Picture 14" descr="A red and black machine&#10;&#10;Description automatically generated">
            <a:extLst>
              <a:ext uri="{FF2B5EF4-FFF2-40B4-BE49-F238E27FC236}">
                <a16:creationId xmlns:a16="http://schemas.microsoft.com/office/drawing/2014/main" id="{AC000955-E13D-FEA3-6B07-1469FF0CE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832" y="290850"/>
            <a:ext cx="2932755" cy="1325563"/>
          </a:xfrm>
          <a:prstGeom prst="rect">
            <a:avLst/>
          </a:prstGeom>
        </p:spPr>
      </p:pic>
      <p:pic>
        <p:nvPicPr>
          <p:cNvPr id="17" name="Picture 16" descr="A satellite in space above the earth&#10;&#10;Description automatically generated">
            <a:extLst>
              <a:ext uri="{FF2B5EF4-FFF2-40B4-BE49-F238E27FC236}">
                <a16:creationId xmlns:a16="http://schemas.microsoft.com/office/drawing/2014/main" id="{A8D1AD12-AD8B-FD26-0532-37A711E3F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358" y="3355440"/>
            <a:ext cx="3852975" cy="3039997"/>
          </a:xfrm>
          <a:prstGeom prst="rect">
            <a:avLst/>
          </a:prstGeom>
        </p:spPr>
      </p:pic>
      <p:pic>
        <p:nvPicPr>
          <p:cNvPr id="19" name="Picture 18" descr="A large machine with a grid&#10;&#10;Description automatically generated with medium confidence">
            <a:extLst>
              <a:ext uri="{FF2B5EF4-FFF2-40B4-BE49-F238E27FC236}">
                <a16:creationId xmlns:a16="http://schemas.microsoft.com/office/drawing/2014/main" id="{71AA7AF9-3A31-D527-7743-0A8206CE00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187" y="3672045"/>
            <a:ext cx="1910341" cy="2026439"/>
          </a:xfrm>
          <a:prstGeom prst="rect">
            <a:avLst/>
          </a:prstGeom>
        </p:spPr>
      </p:pic>
      <p:sp>
        <p:nvSpPr>
          <p:cNvPr id="22" name="TextBox 21">
            <a:extLst>
              <a:ext uri="{FF2B5EF4-FFF2-40B4-BE49-F238E27FC236}">
                <a16:creationId xmlns:a16="http://schemas.microsoft.com/office/drawing/2014/main" id="{E5A8DA38-C193-A3C0-2B78-39751B61FE4E}"/>
              </a:ext>
            </a:extLst>
          </p:cNvPr>
          <p:cNvSpPr txBox="1"/>
          <p:nvPr/>
        </p:nvSpPr>
        <p:spPr>
          <a:xfrm>
            <a:off x="170077" y="1234712"/>
            <a:ext cx="6117419" cy="5324535"/>
          </a:xfrm>
          <a:prstGeom prst="rect">
            <a:avLst/>
          </a:prstGeom>
          <a:noFill/>
        </p:spPr>
        <p:txBody>
          <a:bodyPr wrap="square" rtlCol="0">
            <a:spAutoFit/>
          </a:bodyPr>
          <a:lstStyle/>
          <a:p>
            <a:pPr marL="285750" indent="-285750">
              <a:buFont typeface="Wingdings" panose="05000000000000000000" pitchFamily="2" charset="2"/>
              <a:buChar char="§"/>
            </a:pPr>
            <a:r>
              <a:rPr lang="de-AT" sz="2000" b="0" i="0" dirty="0">
                <a:solidFill>
                  <a:srgbClr val="111111"/>
                </a:solidFill>
                <a:effectLst/>
                <a:latin typeface="-apple-system"/>
              </a:rPr>
              <a:t>PROMETHEUS erforscht skalierbare, hochauflösende thermische Kartierungsmethoden für Städte mittels neuester Satelliten und KI-Verfahren</a:t>
            </a:r>
          </a:p>
          <a:p>
            <a:pPr marL="285750" indent="-285750">
              <a:buFont typeface="Wingdings" panose="05000000000000000000" pitchFamily="2" charset="2"/>
              <a:buChar char="§"/>
            </a:pPr>
            <a:r>
              <a:rPr lang="de-AT" sz="2000" b="0" i="0" dirty="0">
                <a:solidFill>
                  <a:srgbClr val="111111"/>
                </a:solidFill>
                <a:effectLst/>
                <a:latin typeface="-apple-system"/>
              </a:rPr>
              <a:t>Satelliten der neusten Generation werden zur Projektlaufzeit erste hochauflösende Daten liefern</a:t>
            </a:r>
          </a:p>
          <a:p>
            <a:pPr marL="285750" indent="-285750">
              <a:buFont typeface="Wingdings" panose="05000000000000000000" pitchFamily="2" charset="2"/>
              <a:buChar char="§"/>
            </a:pPr>
            <a:r>
              <a:rPr lang="de-AT" sz="2000" dirty="0">
                <a:solidFill>
                  <a:srgbClr val="111111"/>
                </a:solidFill>
                <a:latin typeface="-apple-system"/>
              </a:rPr>
              <a:t>Vorbereitenden Analysen werden mit speziell beauftragen </a:t>
            </a:r>
            <a:r>
              <a:rPr lang="de-AT" sz="2000" dirty="0" err="1">
                <a:solidFill>
                  <a:srgbClr val="111111"/>
                </a:solidFill>
                <a:latin typeface="-apple-system"/>
              </a:rPr>
              <a:t>Befliegungen</a:t>
            </a:r>
            <a:r>
              <a:rPr lang="de-AT" sz="2000" dirty="0">
                <a:solidFill>
                  <a:srgbClr val="111111"/>
                </a:solidFill>
                <a:latin typeface="-apple-system"/>
              </a:rPr>
              <a:t> vorentwickelt</a:t>
            </a:r>
          </a:p>
          <a:p>
            <a:pPr marL="285750" indent="-285750">
              <a:buFont typeface="Wingdings" panose="05000000000000000000" pitchFamily="2" charset="2"/>
              <a:buChar char="§"/>
            </a:pPr>
            <a:r>
              <a:rPr lang="de-AT" sz="2000" b="0" i="0" dirty="0">
                <a:solidFill>
                  <a:srgbClr val="111111"/>
                </a:solidFill>
                <a:effectLst/>
                <a:latin typeface="-apple-system"/>
              </a:rPr>
              <a:t>KI-basierte Bildverarbeitungsmethoden werden genutzt und weiterentwickelt, um diese Ziele zu erreichen und weitere nachhaltige Modelle zu fördern</a:t>
            </a:r>
          </a:p>
          <a:p>
            <a:pPr marL="285750" indent="-285750">
              <a:buFont typeface="Wingdings" panose="05000000000000000000" pitchFamily="2" charset="2"/>
              <a:buChar char="§"/>
            </a:pPr>
            <a:r>
              <a:rPr lang="de-AT" sz="2000" b="0" i="0" dirty="0">
                <a:solidFill>
                  <a:srgbClr val="111111"/>
                </a:solidFill>
                <a:effectLst/>
                <a:latin typeface="-apple-system"/>
              </a:rPr>
              <a:t>Hauptziele: </a:t>
            </a:r>
          </a:p>
          <a:p>
            <a:pPr marL="742950" lvl="1" indent="-285750">
              <a:buFont typeface="Wingdings" panose="05000000000000000000" pitchFamily="2" charset="2"/>
              <a:buChar char="§"/>
            </a:pPr>
            <a:r>
              <a:rPr lang="de-AT" sz="2000" b="0" i="0" dirty="0">
                <a:solidFill>
                  <a:srgbClr val="111111"/>
                </a:solidFill>
                <a:effectLst/>
                <a:latin typeface="-apple-system"/>
              </a:rPr>
              <a:t>Gewinnung verlässlicher thermischer Daten für nachhaltige Stadtentwicklung (Hitzeinseln im Sommer / Energieverluste im Winter) </a:t>
            </a:r>
          </a:p>
          <a:p>
            <a:pPr marL="742950" lvl="1" indent="-285750">
              <a:buFont typeface="Wingdings" panose="05000000000000000000" pitchFamily="2" charset="2"/>
              <a:buChar char="§"/>
            </a:pPr>
            <a:r>
              <a:rPr lang="de-AT" sz="2000" b="0" i="0" dirty="0">
                <a:solidFill>
                  <a:srgbClr val="111111"/>
                </a:solidFill>
                <a:effectLst/>
                <a:latin typeface="-apple-system"/>
              </a:rPr>
              <a:t>Integration in den digitalen Zwilling der Stadt Klagenfurt. </a:t>
            </a:r>
          </a:p>
          <a:p>
            <a:pPr marL="285750" indent="-285750">
              <a:buFont typeface="Wingdings" panose="05000000000000000000" pitchFamily="2" charset="2"/>
              <a:buChar char="§"/>
            </a:pPr>
            <a:endParaRPr lang="en-GB" sz="2000" dirty="0"/>
          </a:p>
        </p:txBody>
      </p:sp>
      <p:sp>
        <p:nvSpPr>
          <p:cNvPr id="23" name="TextBox 22">
            <a:extLst>
              <a:ext uri="{FF2B5EF4-FFF2-40B4-BE49-F238E27FC236}">
                <a16:creationId xmlns:a16="http://schemas.microsoft.com/office/drawing/2014/main" id="{C3DAB02E-73CE-F71F-1A23-377FBDE65197}"/>
              </a:ext>
            </a:extLst>
          </p:cNvPr>
          <p:cNvSpPr txBox="1"/>
          <p:nvPr/>
        </p:nvSpPr>
        <p:spPr>
          <a:xfrm>
            <a:off x="10456606" y="2005781"/>
            <a:ext cx="1306191" cy="369332"/>
          </a:xfrm>
          <a:prstGeom prst="rect">
            <a:avLst/>
          </a:prstGeom>
          <a:noFill/>
        </p:spPr>
        <p:txBody>
          <a:bodyPr wrap="none" rtlCol="0">
            <a:spAutoFit/>
          </a:bodyPr>
          <a:lstStyle/>
          <a:p>
            <a:r>
              <a:rPr lang="en-GB" dirty="0"/>
              <a:t>Source: AVT</a:t>
            </a:r>
          </a:p>
        </p:txBody>
      </p:sp>
      <p:sp>
        <p:nvSpPr>
          <p:cNvPr id="24" name="TextBox 23">
            <a:extLst>
              <a:ext uri="{FF2B5EF4-FFF2-40B4-BE49-F238E27FC236}">
                <a16:creationId xmlns:a16="http://schemas.microsoft.com/office/drawing/2014/main" id="{40F304EF-CF32-39D1-468D-9D60F639516E}"/>
              </a:ext>
            </a:extLst>
          </p:cNvPr>
          <p:cNvSpPr txBox="1"/>
          <p:nvPr/>
        </p:nvSpPr>
        <p:spPr>
          <a:xfrm>
            <a:off x="7128386" y="6374581"/>
            <a:ext cx="3676584" cy="369332"/>
          </a:xfrm>
          <a:prstGeom prst="rect">
            <a:avLst/>
          </a:prstGeom>
          <a:noFill/>
        </p:spPr>
        <p:txBody>
          <a:bodyPr wrap="none" rtlCol="0">
            <a:spAutoFit/>
          </a:bodyPr>
          <a:lstStyle/>
          <a:p>
            <a:r>
              <a:rPr lang="en-GB" dirty="0"/>
              <a:t>Source: </a:t>
            </a:r>
            <a:r>
              <a:rPr lang="en-GB" dirty="0">
                <a:hlinkClick r:id="rId6"/>
              </a:rPr>
              <a:t>https://www.satellitevu.com</a:t>
            </a:r>
            <a:r>
              <a:rPr lang="en-GB" dirty="0"/>
              <a:t> </a:t>
            </a:r>
          </a:p>
        </p:txBody>
      </p:sp>
    </p:spTree>
    <p:extLst>
      <p:ext uri="{BB962C8B-B14F-4D97-AF65-F5344CB8AC3E}">
        <p14:creationId xmlns:p14="http://schemas.microsoft.com/office/powerpoint/2010/main" val="184539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C147EE4-1A18-5A91-9C59-BF81461ED8E0}"/>
              </a:ext>
            </a:extLst>
          </p:cNvPr>
          <p:cNvSpPr/>
          <p:nvPr/>
        </p:nvSpPr>
        <p:spPr>
          <a:xfrm>
            <a:off x="220893" y="220968"/>
            <a:ext cx="11675733" cy="965365"/>
          </a:xfrm>
          <a:prstGeom prst="roundRect">
            <a:avLst>
              <a:gd name="adj" fmla="val 10000"/>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7" name="Titel 1">
            <a:extLst>
              <a:ext uri="{FF2B5EF4-FFF2-40B4-BE49-F238E27FC236}">
                <a16:creationId xmlns:a16="http://schemas.microsoft.com/office/drawing/2014/main" id="{3B0EC9A8-CCCB-03E5-8708-1F2AD79109D7}"/>
              </a:ext>
            </a:extLst>
          </p:cNvPr>
          <p:cNvSpPr txBox="1">
            <a:spLocks/>
          </p:cNvSpPr>
          <p:nvPr/>
        </p:nvSpPr>
        <p:spPr>
          <a:xfrm>
            <a:off x="295373" y="408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5740"/>
                </a:solidFill>
                <a:latin typeface="Franklin Gothic Demi" panose="020B0703020102020204" pitchFamily="34" charset="0"/>
                <a:ea typeface="+mj-ea"/>
                <a:cs typeface="+mj-cs"/>
              </a:defRPr>
            </a:lvl1pPr>
          </a:lstStyle>
          <a:p>
            <a:r>
              <a:rPr lang="de-AT" b="1">
                <a:solidFill>
                  <a:schemeClr val="accent1">
                    <a:lumMod val="50000"/>
                  </a:schemeClr>
                </a:solidFill>
                <a:latin typeface="+mn-lt"/>
              </a:rPr>
              <a:t>PROMETHEUS</a:t>
            </a:r>
            <a:endParaRPr lang="de-AT" b="1" dirty="0">
              <a:solidFill>
                <a:schemeClr val="accent1">
                  <a:lumMod val="50000"/>
                </a:schemeClr>
              </a:solidFill>
              <a:latin typeface="+mn-lt"/>
            </a:endParaRPr>
          </a:p>
        </p:txBody>
      </p:sp>
      <p:pic>
        <p:nvPicPr>
          <p:cNvPr id="9" name="Content Placeholder 4" descr="A close-up of a diagram&#10;&#10;Description automatically generated">
            <a:extLst>
              <a:ext uri="{FF2B5EF4-FFF2-40B4-BE49-F238E27FC236}">
                <a16:creationId xmlns:a16="http://schemas.microsoft.com/office/drawing/2014/main" id="{47C993ED-2085-A039-ECD3-C14DA1B837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291"/>
          <a:stretch/>
        </p:blipFill>
        <p:spPr>
          <a:xfrm>
            <a:off x="1004917" y="947497"/>
            <a:ext cx="10182165" cy="5726406"/>
          </a:xfrm>
          <a:prstGeom prst="rect">
            <a:avLst/>
          </a:prstGeom>
          <a:ln>
            <a:noFill/>
          </a:ln>
          <a:effectLst>
            <a:outerShdw blurRad="292100" dist="139700" dir="2700000" algn="tl" rotWithShape="0">
              <a:srgbClr val="333333">
                <a:alpha val="65000"/>
              </a:srgbClr>
            </a:outerShdw>
          </a:effectLst>
        </p:spPr>
      </p:pic>
      <p:pic>
        <p:nvPicPr>
          <p:cNvPr id="12" name="Picture 11" descr="A plane on the runway&#10;&#10;Description automatically generated">
            <a:extLst>
              <a:ext uri="{FF2B5EF4-FFF2-40B4-BE49-F238E27FC236}">
                <a16:creationId xmlns:a16="http://schemas.microsoft.com/office/drawing/2014/main" id="{0B02214B-1737-9A25-23D7-5D50E26EF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85" y="851583"/>
            <a:ext cx="1112059" cy="741518"/>
          </a:xfrm>
          <a:prstGeom prst="rect">
            <a:avLst/>
          </a:prstGeom>
        </p:spPr>
      </p:pic>
      <p:pic>
        <p:nvPicPr>
          <p:cNvPr id="17" name="Picture 16" descr="A satellite in space above the earth&#10;&#10;Description automatically generated">
            <a:extLst>
              <a:ext uri="{FF2B5EF4-FFF2-40B4-BE49-F238E27FC236}">
                <a16:creationId xmlns:a16="http://schemas.microsoft.com/office/drawing/2014/main" id="{A8D1AD12-AD8B-FD26-0532-37A711E3F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486" y="457797"/>
            <a:ext cx="969005" cy="764545"/>
          </a:xfrm>
          <a:prstGeom prst="rect">
            <a:avLst/>
          </a:prstGeom>
          <a:ln>
            <a:noFill/>
          </a:ln>
          <a:effectLst>
            <a:outerShdw blurRad="292100" dist="139700" dir="2700000" algn="tl" rotWithShape="0">
              <a:srgbClr val="333333">
                <a:alpha val="65000"/>
              </a:srgbClr>
            </a:outerShdw>
          </a:effectLst>
        </p:spPr>
      </p:pic>
      <p:sp>
        <p:nvSpPr>
          <p:cNvPr id="3" name="Arrow: Down 2">
            <a:extLst>
              <a:ext uri="{FF2B5EF4-FFF2-40B4-BE49-F238E27FC236}">
                <a16:creationId xmlns:a16="http://schemas.microsoft.com/office/drawing/2014/main" id="{A23E263C-ED20-6E12-FF41-9B1B0B7A8624}"/>
              </a:ext>
            </a:extLst>
          </p:cNvPr>
          <p:cNvSpPr/>
          <p:nvPr/>
        </p:nvSpPr>
        <p:spPr>
          <a:xfrm>
            <a:off x="5176157" y="1461920"/>
            <a:ext cx="244929" cy="3214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129800"/>
      </p:ext>
    </p:extLst>
  </p:cSld>
  <p:clrMapOvr>
    <a:masterClrMapping/>
  </p:clrMapOvr>
</p:sld>
</file>

<file path=ppt/theme/theme1.xml><?xml version="1.0" encoding="utf-8"?>
<a:theme xmlns:a="http://schemas.openxmlformats.org/drawingml/2006/main" name="Office">
  <a:themeElements>
    <a:clrScheme name="Benutzerdefiniert 1">
      <a:dk1>
        <a:srgbClr val="595959"/>
      </a:dk1>
      <a:lt1>
        <a:srgbClr val="FFFFFF"/>
      </a:lt1>
      <a:dk2>
        <a:srgbClr val="000000"/>
      </a:dk2>
      <a:lt2>
        <a:srgbClr val="E3EBF1"/>
      </a:lt2>
      <a:accent1>
        <a:srgbClr val="003399"/>
      </a:accent1>
      <a:accent2>
        <a:srgbClr val="0070C0"/>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Words>
  <Application>Microsoft Office PowerPoint</Application>
  <PresentationFormat>Widescreen</PresentationFormat>
  <Paragraphs>22</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-apple-system</vt:lpstr>
      <vt:lpstr>Arial</vt:lpstr>
      <vt:lpstr>Calibri</vt:lpstr>
      <vt:lpstr>Franklin Gothic Book</vt:lpstr>
      <vt:lpstr>Franklin Gothic Demi</vt:lpstr>
      <vt:lpstr>Wingdings</vt:lpstr>
      <vt:lpstr>Office</vt:lpstr>
      <vt:lpstr>PROMETHEUS</vt:lpstr>
      <vt:lpstr>PROMETHEUS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PROMETHEUS</dc:title>
  <dc:creator>Tiede Dirk</dc:creator>
  <cp:lastModifiedBy>Tiede Dirk</cp:lastModifiedBy>
  <cp:revision>8</cp:revision>
  <dcterms:created xsi:type="dcterms:W3CDTF">2024-06-19T14:16:49Z</dcterms:created>
  <dcterms:modified xsi:type="dcterms:W3CDTF">2024-06-21T18:20:15Z</dcterms:modified>
</cp:coreProperties>
</file>