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UI/images/logo.png" ContentType="image/.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e9a4faa1d4ad4669" Type="http://schemas.microsoft.com/office/2007/relationships/ui/extensibility" Target="customUI/customUI14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81" r:id="rId5"/>
    <p:sldId id="262" r:id="rId6"/>
    <p:sldId id="265" r:id="rId7"/>
    <p:sldId id="295" r:id="rId8"/>
    <p:sldId id="277" r:id="rId9"/>
    <p:sldId id="276" r:id="rId10"/>
    <p:sldId id="299" r:id="rId11"/>
    <p:sldId id="298" r:id="rId12"/>
    <p:sldId id="300" r:id="rId13"/>
    <p:sldId id="282" r:id="rId14"/>
    <p:sldId id="286" r:id="rId15"/>
    <p:sldId id="305" r:id="rId16"/>
    <p:sldId id="280" r:id="rId17"/>
  </p:sldIdLst>
  <p:sldSz cx="6859588" cy="5145088"/>
  <p:notesSz cx="6797675" cy="9928225"/>
  <p:defaultTextStyle>
    <a:defPPr>
      <a:defRPr lang="de-DE"/>
    </a:defPPr>
    <a:lvl1pPr marL="0" algn="l" defTabSz="670255" rtl="0" eaLnBrk="1" latinLnBrk="0" hangingPunct="1">
      <a:defRPr sz="1319" kern="1200">
        <a:solidFill>
          <a:schemeClr val="tx1"/>
        </a:solidFill>
        <a:latin typeface="+mn-lt"/>
        <a:ea typeface="+mn-ea"/>
        <a:cs typeface="+mn-cs"/>
      </a:defRPr>
    </a:lvl1pPr>
    <a:lvl2pPr marL="335128" algn="l" defTabSz="670255" rtl="0" eaLnBrk="1" latinLnBrk="0" hangingPunct="1">
      <a:defRPr sz="1319" kern="1200">
        <a:solidFill>
          <a:schemeClr val="tx1"/>
        </a:solidFill>
        <a:latin typeface="+mn-lt"/>
        <a:ea typeface="+mn-ea"/>
        <a:cs typeface="+mn-cs"/>
      </a:defRPr>
    </a:lvl2pPr>
    <a:lvl3pPr marL="670255" algn="l" defTabSz="670255" rtl="0" eaLnBrk="1" latinLnBrk="0" hangingPunct="1">
      <a:defRPr sz="1319" kern="1200">
        <a:solidFill>
          <a:schemeClr val="tx1"/>
        </a:solidFill>
        <a:latin typeface="+mn-lt"/>
        <a:ea typeface="+mn-ea"/>
        <a:cs typeface="+mn-cs"/>
      </a:defRPr>
    </a:lvl3pPr>
    <a:lvl4pPr marL="1005383" algn="l" defTabSz="670255" rtl="0" eaLnBrk="1" latinLnBrk="0" hangingPunct="1">
      <a:defRPr sz="1319" kern="1200">
        <a:solidFill>
          <a:schemeClr val="tx1"/>
        </a:solidFill>
        <a:latin typeface="+mn-lt"/>
        <a:ea typeface="+mn-ea"/>
        <a:cs typeface="+mn-cs"/>
      </a:defRPr>
    </a:lvl4pPr>
    <a:lvl5pPr marL="1340510" algn="l" defTabSz="670255" rtl="0" eaLnBrk="1" latinLnBrk="0" hangingPunct="1">
      <a:defRPr sz="1319" kern="1200">
        <a:solidFill>
          <a:schemeClr val="tx1"/>
        </a:solidFill>
        <a:latin typeface="+mn-lt"/>
        <a:ea typeface="+mn-ea"/>
        <a:cs typeface="+mn-cs"/>
      </a:defRPr>
    </a:lvl5pPr>
    <a:lvl6pPr marL="1675638" algn="l" defTabSz="670255" rtl="0" eaLnBrk="1" latinLnBrk="0" hangingPunct="1">
      <a:defRPr sz="1319" kern="1200">
        <a:solidFill>
          <a:schemeClr val="tx1"/>
        </a:solidFill>
        <a:latin typeface="+mn-lt"/>
        <a:ea typeface="+mn-ea"/>
        <a:cs typeface="+mn-cs"/>
      </a:defRPr>
    </a:lvl6pPr>
    <a:lvl7pPr marL="2010766" algn="l" defTabSz="670255" rtl="0" eaLnBrk="1" latinLnBrk="0" hangingPunct="1">
      <a:defRPr sz="1319" kern="1200">
        <a:solidFill>
          <a:schemeClr val="tx1"/>
        </a:solidFill>
        <a:latin typeface="+mn-lt"/>
        <a:ea typeface="+mn-ea"/>
        <a:cs typeface="+mn-cs"/>
      </a:defRPr>
    </a:lvl7pPr>
    <a:lvl8pPr marL="2345893" algn="l" defTabSz="670255" rtl="0" eaLnBrk="1" latinLnBrk="0" hangingPunct="1">
      <a:defRPr sz="1319" kern="1200">
        <a:solidFill>
          <a:schemeClr val="tx1"/>
        </a:solidFill>
        <a:latin typeface="+mn-lt"/>
        <a:ea typeface="+mn-ea"/>
        <a:cs typeface="+mn-cs"/>
      </a:defRPr>
    </a:lvl8pPr>
    <a:lvl9pPr marL="2681021" algn="l" defTabSz="670255" rtl="0" eaLnBrk="1" latinLnBrk="0" hangingPunct="1">
      <a:defRPr sz="13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slinger-Baumann Elisabeth" initials="HE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6" autoAdjust="0"/>
    <p:restoredTop sz="93118" autoAdjust="0"/>
  </p:normalViewPr>
  <p:slideViewPr>
    <p:cSldViewPr snapToGrid="0" showGuides="1">
      <p:cViewPr varScale="1">
        <p:scale>
          <a:sx n="90" d="100"/>
          <a:sy n="90" d="100"/>
        </p:scale>
        <p:origin x="1476" y="72"/>
      </p:cViewPr>
      <p:guideLst>
        <p:guide orient="horz" pos="1621"/>
        <p:guide pos="21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20T17:36:18.148" idx="4">
    <p:pos x="4315" y="1589"/>
    <p:text>schaut das gut aus so?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01AE6-A548-4B53-B7AF-2C216BF6FDEC}" type="datetimeFigureOut">
              <a:rPr lang="de-AT" smtClean="0"/>
              <a:t>25.06.2021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B911-885E-4668-8C6E-9562ABF6240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2585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70255" rtl="0" eaLnBrk="1" latinLnBrk="0" hangingPunct="1">
      <a:defRPr sz="880" kern="1200">
        <a:solidFill>
          <a:schemeClr val="tx1"/>
        </a:solidFill>
        <a:latin typeface="+mn-lt"/>
        <a:ea typeface="+mn-ea"/>
        <a:cs typeface="+mn-cs"/>
      </a:defRPr>
    </a:lvl1pPr>
    <a:lvl2pPr marL="335128" algn="l" defTabSz="670255" rtl="0" eaLnBrk="1" latinLnBrk="0" hangingPunct="1">
      <a:defRPr sz="880" kern="1200">
        <a:solidFill>
          <a:schemeClr val="tx1"/>
        </a:solidFill>
        <a:latin typeface="+mn-lt"/>
        <a:ea typeface="+mn-ea"/>
        <a:cs typeface="+mn-cs"/>
      </a:defRPr>
    </a:lvl2pPr>
    <a:lvl3pPr marL="670255" algn="l" defTabSz="670255" rtl="0" eaLnBrk="1" latinLnBrk="0" hangingPunct="1">
      <a:defRPr sz="880" kern="1200">
        <a:solidFill>
          <a:schemeClr val="tx1"/>
        </a:solidFill>
        <a:latin typeface="+mn-lt"/>
        <a:ea typeface="+mn-ea"/>
        <a:cs typeface="+mn-cs"/>
      </a:defRPr>
    </a:lvl3pPr>
    <a:lvl4pPr marL="1005383" algn="l" defTabSz="670255" rtl="0" eaLnBrk="1" latinLnBrk="0" hangingPunct="1">
      <a:defRPr sz="880" kern="1200">
        <a:solidFill>
          <a:schemeClr val="tx1"/>
        </a:solidFill>
        <a:latin typeface="+mn-lt"/>
        <a:ea typeface="+mn-ea"/>
        <a:cs typeface="+mn-cs"/>
      </a:defRPr>
    </a:lvl4pPr>
    <a:lvl5pPr marL="1340510" algn="l" defTabSz="670255" rtl="0" eaLnBrk="1" latinLnBrk="0" hangingPunct="1">
      <a:defRPr sz="880" kern="1200">
        <a:solidFill>
          <a:schemeClr val="tx1"/>
        </a:solidFill>
        <a:latin typeface="+mn-lt"/>
        <a:ea typeface="+mn-ea"/>
        <a:cs typeface="+mn-cs"/>
      </a:defRPr>
    </a:lvl5pPr>
    <a:lvl6pPr marL="1675638" algn="l" defTabSz="670255" rtl="0" eaLnBrk="1" latinLnBrk="0" hangingPunct="1">
      <a:defRPr sz="880" kern="1200">
        <a:solidFill>
          <a:schemeClr val="tx1"/>
        </a:solidFill>
        <a:latin typeface="+mn-lt"/>
        <a:ea typeface="+mn-ea"/>
        <a:cs typeface="+mn-cs"/>
      </a:defRPr>
    </a:lvl6pPr>
    <a:lvl7pPr marL="2010766" algn="l" defTabSz="670255" rtl="0" eaLnBrk="1" latinLnBrk="0" hangingPunct="1">
      <a:defRPr sz="880" kern="1200">
        <a:solidFill>
          <a:schemeClr val="tx1"/>
        </a:solidFill>
        <a:latin typeface="+mn-lt"/>
        <a:ea typeface="+mn-ea"/>
        <a:cs typeface="+mn-cs"/>
      </a:defRPr>
    </a:lvl7pPr>
    <a:lvl8pPr marL="2345893" algn="l" defTabSz="670255" rtl="0" eaLnBrk="1" latinLnBrk="0" hangingPunct="1">
      <a:defRPr sz="880" kern="1200">
        <a:solidFill>
          <a:schemeClr val="tx1"/>
        </a:solidFill>
        <a:latin typeface="+mn-lt"/>
        <a:ea typeface="+mn-ea"/>
        <a:cs typeface="+mn-cs"/>
      </a:defRPr>
    </a:lvl8pPr>
    <a:lvl9pPr marL="2681021" algn="l" defTabSz="670255" rtl="0" eaLnBrk="1" latinLnBrk="0" hangingPunct="1">
      <a:defRPr sz="8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B911-885E-4668-8C6E-9562ABF6240B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37382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AB911-885E-4668-8C6E-9562ABF6240B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71449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B911-885E-4668-8C6E-9562ABF6240B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57502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B911-885E-4668-8C6E-9562ABF6240B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48239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Projektziele im Detail anhand der definierten Zielgruppen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AB911-885E-4668-8C6E-9562ABF6240B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65365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AB911-885E-4668-8C6E-9562ABF6240B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96931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FH Campus W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110E41D-C82D-404F-990C-9B404B0B3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"/>
          <a:stretch/>
        </p:blipFill>
        <p:spPr>
          <a:xfrm>
            <a:off x="0" y="870155"/>
            <a:ext cx="6859588" cy="427493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"/>
            <a:ext cx="6859588" cy="5144691"/>
          </a:xfrm>
          <a:prstGeom prst="rect">
            <a:avLst/>
          </a:prstGeom>
        </p:spPr>
      </p:pic>
      <p:sp>
        <p:nvSpPr>
          <p:cNvPr id="14" name="Titel 13">
            <a:extLst>
              <a:ext uri="{FF2B5EF4-FFF2-40B4-BE49-F238E27FC236}">
                <a16:creationId xmlns:a16="http://schemas.microsoft.com/office/drawing/2014/main" id="{989D9FF1-B03E-4F6A-9670-C81E124DE01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41200" y="810000"/>
            <a:ext cx="5916394" cy="397032"/>
          </a:xfrm>
        </p:spPr>
        <p:txBody>
          <a:bodyPr/>
          <a:lstStyle>
            <a:lvl1pPr>
              <a:defRPr lang="de-DE" sz="2200" b="1" kern="1200" dirty="0">
                <a:solidFill>
                  <a:srgbClr val="4A4D53"/>
                </a:solidFill>
                <a:latin typeface="+mj-lt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13741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72" userDrawn="1">
          <p15:clr>
            <a:srgbClr val="FBAE40"/>
          </p15:clr>
        </p15:guide>
        <p15:guide id="2" pos="2161" userDrawn="1">
          <p15:clr>
            <a:srgbClr val="FBAE40"/>
          </p15:clr>
        </p15:guide>
        <p15:guide id="3" pos="4176" userDrawn="1">
          <p15:clr>
            <a:srgbClr val="FBAE40"/>
          </p15:clr>
        </p15:guide>
        <p15:guide id="4" orient="horz" pos="192" userDrawn="1">
          <p15:clr>
            <a:srgbClr val="FBAE40"/>
          </p15:clr>
        </p15:guide>
        <p15:guide id="5" orient="horz" pos="464" userDrawn="1">
          <p15:clr>
            <a:srgbClr val="FBAE40"/>
          </p15:clr>
        </p15:guide>
        <p15:guide id="6" orient="horz" pos="804" userDrawn="1">
          <p15:clr>
            <a:srgbClr val="FBAE40"/>
          </p15:clr>
        </p15:guide>
        <p15:guide id="7" orient="horz" pos="6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itelfolie Health Sc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110E41D-C82D-404F-990C-9B404B0B3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"/>
          <a:stretch/>
        </p:blipFill>
        <p:spPr>
          <a:xfrm>
            <a:off x="0" y="870155"/>
            <a:ext cx="6859588" cy="427493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"/>
            <a:ext cx="6859588" cy="5144691"/>
          </a:xfrm>
          <a:prstGeom prst="rect">
            <a:avLst/>
          </a:prstGeom>
        </p:spPr>
      </p:pic>
      <p:sp>
        <p:nvSpPr>
          <p:cNvPr id="14" name="Titel 13">
            <a:extLst>
              <a:ext uri="{FF2B5EF4-FFF2-40B4-BE49-F238E27FC236}">
                <a16:creationId xmlns:a16="http://schemas.microsoft.com/office/drawing/2014/main" id="{989D9FF1-B03E-4F6A-9670-C81E124DE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00" y="810000"/>
            <a:ext cx="5916394" cy="397032"/>
          </a:xfrm>
        </p:spPr>
        <p:txBody>
          <a:bodyPr/>
          <a:lstStyle>
            <a:lvl1pPr>
              <a:defRPr lang="de-DE" sz="2200" b="1" kern="1200" dirty="0">
                <a:solidFill>
                  <a:srgbClr val="4A4D53"/>
                </a:solidFill>
                <a:latin typeface="+mj-lt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E15DAA-5A43-4EED-A34D-DDBBD7DA20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5514" y="1275251"/>
            <a:ext cx="6604073" cy="257175"/>
          </a:xfrm>
        </p:spPr>
        <p:txBody>
          <a:bodyPr>
            <a:norm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79835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1">
          <p15:clr>
            <a:srgbClr val="FBAE40"/>
          </p15:clr>
        </p15:guide>
        <p15:guide id="2" pos="2161">
          <p15:clr>
            <a:srgbClr val="FBAE40"/>
          </p15:clr>
        </p15:guide>
        <p15:guide id="3" pos="4176">
          <p15:clr>
            <a:srgbClr val="FBAE40"/>
          </p15:clr>
        </p15:guide>
        <p15:guide id="4" orient="horz" pos="804">
          <p15:clr>
            <a:srgbClr val="FBAE40"/>
          </p15:clr>
        </p15:guide>
        <p15:guide id="5" orient="horz" pos="963">
          <p15:clr>
            <a:srgbClr val="FBAE40"/>
          </p15:clr>
        </p15:guide>
        <p15:guide id="6" orient="horz" pos="87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ngewandte Pflegewissensch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110E41D-C82D-404F-990C-9B404B0B3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"/>
          <a:stretch/>
        </p:blipFill>
        <p:spPr>
          <a:xfrm>
            <a:off x="0" y="870155"/>
            <a:ext cx="6859588" cy="427493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"/>
            <a:ext cx="6859588" cy="5144691"/>
          </a:xfrm>
          <a:prstGeom prst="rect">
            <a:avLst/>
          </a:prstGeom>
        </p:spPr>
      </p:pic>
      <p:sp>
        <p:nvSpPr>
          <p:cNvPr id="14" name="Titel 13">
            <a:extLst>
              <a:ext uri="{FF2B5EF4-FFF2-40B4-BE49-F238E27FC236}">
                <a16:creationId xmlns:a16="http://schemas.microsoft.com/office/drawing/2014/main" id="{989D9FF1-B03E-4F6A-9670-C81E124DE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00" y="810000"/>
            <a:ext cx="5916394" cy="397032"/>
          </a:xfrm>
        </p:spPr>
        <p:txBody>
          <a:bodyPr/>
          <a:lstStyle>
            <a:lvl1pPr>
              <a:defRPr lang="de-DE" sz="2200" b="1" kern="1200" dirty="0">
                <a:solidFill>
                  <a:srgbClr val="4A4D53"/>
                </a:solidFill>
                <a:latin typeface="+mj-lt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E15DAA-5A43-4EED-A34D-DDBBD7DA20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5514" y="1275251"/>
            <a:ext cx="6604073" cy="257175"/>
          </a:xfrm>
        </p:spPr>
        <p:txBody>
          <a:bodyPr>
            <a:norm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97932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1">
          <p15:clr>
            <a:srgbClr val="FBAE40"/>
          </p15:clr>
        </p15:guide>
        <p15:guide id="2" pos="2161">
          <p15:clr>
            <a:srgbClr val="FBAE40"/>
          </p15:clr>
        </p15:guide>
        <p15:guide id="3" pos="4176">
          <p15:clr>
            <a:srgbClr val="FBAE40"/>
          </p15:clr>
        </p15:guide>
        <p15:guide id="4" orient="horz" pos="804">
          <p15:clr>
            <a:srgbClr val="FBAE40"/>
          </p15:clr>
        </p15:guide>
        <p15:guide id="5" orient="horz" pos="963">
          <p15:clr>
            <a:srgbClr val="FBAE40"/>
          </p15:clr>
        </p15:guide>
        <p15:guide id="6" orient="horz" pos="87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itelfolie Applied Nursing Sci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110E41D-C82D-404F-990C-9B404B0B3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"/>
          <a:stretch/>
        </p:blipFill>
        <p:spPr>
          <a:xfrm>
            <a:off x="0" y="870155"/>
            <a:ext cx="6859588" cy="427493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"/>
            <a:ext cx="6859588" cy="5144691"/>
          </a:xfrm>
          <a:prstGeom prst="rect">
            <a:avLst/>
          </a:prstGeom>
        </p:spPr>
      </p:pic>
      <p:sp>
        <p:nvSpPr>
          <p:cNvPr id="14" name="Titel 13">
            <a:extLst>
              <a:ext uri="{FF2B5EF4-FFF2-40B4-BE49-F238E27FC236}">
                <a16:creationId xmlns:a16="http://schemas.microsoft.com/office/drawing/2014/main" id="{989D9FF1-B03E-4F6A-9670-C81E124DE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00" y="810000"/>
            <a:ext cx="5916394" cy="397032"/>
          </a:xfrm>
        </p:spPr>
        <p:txBody>
          <a:bodyPr/>
          <a:lstStyle>
            <a:lvl1pPr>
              <a:defRPr lang="de-DE" sz="2200" b="1" kern="1200" dirty="0">
                <a:solidFill>
                  <a:srgbClr val="4A4D53"/>
                </a:solidFill>
                <a:latin typeface="+mj-lt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E15DAA-5A43-4EED-A34D-DDBBD7DA20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5514" y="1275251"/>
            <a:ext cx="6604073" cy="257175"/>
          </a:xfrm>
        </p:spPr>
        <p:txBody>
          <a:bodyPr>
            <a:norm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95532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1">
          <p15:clr>
            <a:srgbClr val="FBAE40"/>
          </p15:clr>
        </p15:guide>
        <p15:guide id="2" pos="2161">
          <p15:clr>
            <a:srgbClr val="FBAE40"/>
          </p15:clr>
        </p15:guide>
        <p15:guide id="3" pos="4176">
          <p15:clr>
            <a:srgbClr val="FBAE40"/>
          </p15:clr>
        </p15:guide>
        <p15:guide id="4" orient="horz" pos="804">
          <p15:clr>
            <a:srgbClr val="FBAE40"/>
          </p15:clr>
        </p15:guide>
        <p15:guide id="5" orient="horz" pos="963">
          <p15:clr>
            <a:srgbClr val="FBAE40"/>
          </p15:clr>
        </p15:guide>
        <p15:guide id="6" orient="horz" pos="87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Sozi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110E41D-C82D-404F-990C-9B404B0B3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"/>
          <a:stretch/>
        </p:blipFill>
        <p:spPr>
          <a:xfrm>
            <a:off x="0" y="870155"/>
            <a:ext cx="6859588" cy="427493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"/>
            <a:ext cx="6859588" cy="5144691"/>
          </a:xfrm>
          <a:prstGeom prst="rect">
            <a:avLst/>
          </a:prstGeom>
        </p:spPr>
      </p:pic>
      <p:sp>
        <p:nvSpPr>
          <p:cNvPr id="14" name="Titel 13">
            <a:extLst>
              <a:ext uri="{FF2B5EF4-FFF2-40B4-BE49-F238E27FC236}">
                <a16:creationId xmlns:a16="http://schemas.microsoft.com/office/drawing/2014/main" id="{989D9FF1-B03E-4F6A-9670-C81E124DE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00" y="810000"/>
            <a:ext cx="5916394" cy="397032"/>
          </a:xfrm>
        </p:spPr>
        <p:txBody>
          <a:bodyPr/>
          <a:lstStyle>
            <a:lvl1pPr>
              <a:defRPr lang="de-DE" sz="2200" b="1" kern="1200" dirty="0">
                <a:solidFill>
                  <a:srgbClr val="4A4D53"/>
                </a:solidFill>
                <a:latin typeface="+mj-lt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E15DAA-5A43-4EED-A34D-DDBBD7DA20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5514" y="1275251"/>
            <a:ext cx="6604073" cy="257175"/>
          </a:xfrm>
        </p:spPr>
        <p:txBody>
          <a:bodyPr>
            <a:norm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32944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1">
          <p15:clr>
            <a:srgbClr val="FBAE40"/>
          </p15:clr>
        </p15:guide>
        <p15:guide id="2" pos="2161">
          <p15:clr>
            <a:srgbClr val="FBAE40"/>
          </p15:clr>
        </p15:guide>
        <p15:guide id="3" pos="4176">
          <p15:clr>
            <a:srgbClr val="FBAE40"/>
          </p15:clr>
        </p15:guide>
        <p15:guide id="4" orient="horz" pos="804">
          <p15:clr>
            <a:srgbClr val="FBAE40"/>
          </p15:clr>
        </p15:guide>
        <p15:guide id="5" orient="horz" pos="963">
          <p15:clr>
            <a:srgbClr val="FBAE40"/>
          </p15:clr>
        </p15:guide>
        <p15:guide id="6" orient="horz" pos="87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itelfolie Social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110E41D-C82D-404F-990C-9B404B0B3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"/>
          <a:stretch/>
        </p:blipFill>
        <p:spPr>
          <a:xfrm>
            <a:off x="0" y="870155"/>
            <a:ext cx="6859588" cy="427493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"/>
            <a:ext cx="6859588" cy="5144691"/>
          </a:xfrm>
          <a:prstGeom prst="rect">
            <a:avLst/>
          </a:prstGeom>
        </p:spPr>
      </p:pic>
      <p:sp>
        <p:nvSpPr>
          <p:cNvPr id="14" name="Titel 13">
            <a:extLst>
              <a:ext uri="{FF2B5EF4-FFF2-40B4-BE49-F238E27FC236}">
                <a16:creationId xmlns:a16="http://schemas.microsoft.com/office/drawing/2014/main" id="{989D9FF1-B03E-4F6A-9670-C81E124DE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00" y="810000"/>
            <a:ext cx="5916394" cy="397032"/>
          </a:xfrm>
        </p:spPr>
        <p:txBody>
          <a:bodyPr/>
          <a:lstStyle>
            <a:lvl1pPr>
              <a:defRPr lang="de-DE" sz="2200" b="1" kern="1200" dirty="0">
                <a:solidFill>
                  <a:srgbClr val="4A4D53"/>
                </a:solidFill>
                <a:latin typeface="+mj-lt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E15DAA-5A43-4EED-A34D-DDBBD7DA20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5514" y="1275251"/>
            <a:ext cx="6604073" cy="257175"/>
          </a:xfrm>
        </p:spPr>
        <p:txBody>
          <a:bodyPr>
            <a:norm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19603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1">
          <p15:clr>
            <a:srgbClr val="FBAE40"/>
          </p15:clr>
        </p15:guide>
        <p15:guide id="2" pos="2161">
          <p15:clr>
            <a:srgbClr val="FBAE40"/>
          </p15:clr>
        </p15:guide>
        <p15:guide id="3" pos="4176">
          <p15:clr>
            <a:srgbClr val="FBAE40"/>
          </p15:clr>
        </p15:guide>
        <p15:guide id="4" orient="horz" pos="804">
          <p15:clr>
            <a:srgbClr val="FBAE40"/>
          </p15:clr>
        </p15:guide>
        <p15:guide id="5" orient="horz" pos="963">
          <p15:clr>
            <a:srgbClr val="FBAE40"/>
          </p15:clr>
        </p15:guide>
        <p15:guide id="6" orient="horz" pos="87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Techn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110E41D-C82D-404F-990C-9B404B0B3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"/>
          <a:stretch/>
        </p:blipFill>
        <p:spPr>
          <a:xfrm>
            <a:off x="0" y="870155"/>
            <a:ext cx="6859588" cy="427493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"/>
            <a:ext cx="6859588" cy="5144691"/>
          </a:xfrm>
          <a:prstGeom prst="rect">
            <a:avLst/>
          </a:prstGeom>
        </p:spPr>
      </p:pic>
      <p:sp>
        <p:nvSpPr>
          <p:cNvPr id="14" name="Titel 13">
            <a:extLst>
              <a:ext uri="{FF2B5EF4-FFF2-40B4-BE49-F238E27FC236}">
                <a16:creationId xmlns:a16="http://schemas.microsoft.com/office/drawing/2014/main" id="{989D9FF1-B03E-4F6A-9670-C81E124DE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00" y="810000"/>
            <a:ext cx="5916394" cy="397032"/>
          </a:xfrm>
        </p:spPr>
        <p:txBody>
          <a:bodyPr/>
          <a:lstStyle>
            <a:lvl1pPr>
              <a:defRPr lang="de-DE" sz="2200" b="1" kern="1200" dirty="0">
                <a:solidFill>
                  <a:srgbClr val="4A4D53"/>
                </a:solidFill>
                <a:latin typeface="+mj-lt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E15DAA-5A43-4EED-A34D-DDBBD7DA20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5514" y="1275251"/>
            <a:ext cx="6604073" cy="257175"/>
          </a:xfrm>
        </p:spPr>
        <p:txBody>
          <a:bodyPr>
            <a:norm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55800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1">
          <p15:clr>
            <a:srgbClr val="FBAE40"/>
          </p15:clr>
        </p15:guide>
        <p15:guide id="2" pos="2161">
          <p15:clr>
            <a:srgbClr val="FBAE40"/>
          </p15:clr>
        </p15:guide>
        <p15:guide id="3" pos="4176">
          <p15:clr>
            <a:srgbClr val="FBAE40"/>
          </p15:clr>
        </p15:guide>
        <p15:guide id="4" orient="horz" pos="804">
          <p15:clr>
            <a:srgbClr val="FBAE40"/>
          </p15:clr>
        </p15:guide>
        <p15:guide id="5" orient="horz" pos="963">
          <p15:clr>
            <a:srgbClr val="FBAE40"/>
          </p15:clr>
        </p15:guide>
        <p15:guide id="6" orient="horz" pos="87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itelfolie Engine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110E41D-C82D-404F-990C-9B404B0B3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"/>
          <a:stretch/>
        </p:blipFill>
        <p:spPr>
          <a:xfrm>
            <a:off x="0" y="870155"/>
            <a:ext cx="6859588" cy="427493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"/>
            <a:ext cx="6859588" cy="5144691"/>
          </a:xfrm>
          <a:prstGeom prst="rect">
            <a:avLst/>
          </a:prstGeom>
        </p:spPr>
      </p:pic>
      <p:sp>
        <p:nvSpPr>
          <p:cNvPr id="14" name="Titel 13">
            <a:extLst>
              <a:ext uri="{FF2B5EF4-FFF2-40B4-BE49-F238E27FC236}">
                <a16:creationId xmlns:a16="http://schemas.microsoft.com/office/drawing/2014/main" id="{989D9FF1-B03E-4F6A-9670-C81E124DE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00" y="810000"/>
            <a:ext cx="5916394" cy="397032"/>
          </a:xfrm>
        </p:spPr>
        <p:txBody>
          <a:bodyPr/>
          <a:lstStyle>
            <a:lvl1pPr>
              <a:defRPr lang="de-DE" sz="2200" b="1" kern="1200" dirty="0">
                <a:solidFill>
                  <a:srgbClr val="4A4D53"/>
                </a:solidFill>
                <a:latin typeface="+mj-lt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E15DAA-5A43-4EED-A34D-DDBBD7DA20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5514" y="1275251"/>
            <a:ext cx="6604073" cy="257175"/>
          </a:xfrm>
        </p:spPr>
        <p:txBody>
          <a:bodyPr>
            <a:norm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38798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1">
          <p15:clr>
            <a:srgbClr val="FBAE40"/>
          </p15:clr>
        </p15:guide>
        <p15:guide id="2" pos="2161">
          <p15:clr>
            <a:srgbClr val="FBAE40"/>
          </p15:clr>
        </p15:guide>
        <p15:guide id="3" pos="4176">
          <p15:clr>
            <a:srgbClr val="FBAE40"/>
          </p15:clr>
        </p15:guide>
        <p15:guide id="4" orient="horz" pos="804">
          <p15:clr>
            <a:srgbClr val="FBAE40"/>
          </p15:clr>
        </p15:guide>
        <p15:guide id="5" orient="horz" pos="963">
          <p15:clr>
            <a:srgbClr val="FBAE40"/>
          </p15:clr>
        </p15:guide>
        <p15:guide id="6" orient="horz" pos="87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Public Sec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110E41D-C82D-404F-990C-9B404B0B3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"/>
          <a:stretch/>
        </p:blipFill>
        <p:spPr>
          <a:xfrm>
            <a:off x="0" y="870155"/>
            <a:ext cx="6859588" cy="427493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"/>
            <a:ext cx="6859588" cy="5144691"/>
          </a:xfrm>
          <a:prstGeom prst="rect">
            <a:avLst/>
          </a:prstGeom>
        </p:spPr>
      </p:pic>
      <p:sp>
        <p:nvSpPr>
          <p:cNvPr id="14" name="Titel 13">
            <a:extLst>
              <a:ext uri="{FF2B5EF4-FFF2-40B4-BE49-F238E27FC236}">
                <a16:creationId xmlns:a16="http://schemas.microsoft.com/office/drawing/2014/main" id="{989D9FF1-B03E-4F6A-9670-C81E124DE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00" y="810000"/>
            <a:ext cx="5916394" cy="397032"/>
          </a:xfrm>
        </p:spPr>
        <p:txBody>
          <a:bodyPr/>
          <a:lstStyle>
            <a:lvl1pPr>
              <a:defRPr lang="de-DE" sz="2200" b="1" kern="1200" dirty="0">
                <a:solidFill>
                  <a:srgbClr val="4A4D53"/>
                </a:solidFill>
                <a:latin typeface="+mj-lt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E15DAA-5A43-4EED-A34D-DDBBD7DA20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5514" y="1275251"/>
            <a:ext cx="6604073" cy="257175"/>
          </a:xfrm>
        </p:spPr>
        <p:txBody>
          <a:bodyPr>
            <a:norm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43614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1">
          <p15:clr>
            <a:srgbClr val="FBAE40"/>
          </p15:clr>
        </p15:guide>
        <p15:guide id="2" pos="2161">
          <p15:clr>
            <a:srgbClr val="FBAE40"/>
          </p15:clr>
        </p15:guide>
        <p15:guide id="3" pos="4176">
          <p15:clr>
            <a:srgbClr val="FBAE40"/>
          </p15:clr>
        </p15:guide>
        <p15:guide id="4" orient="horz" pos="804">
          <p15:clr>
            <a:srgbClr val="FBAE40"/>
          </p15:clr>
        </p15:guide>
        <p15:guide id="5" orient="horz" pos="963">
          <p15:clr>
            <a:srgbClr val="FBAE40"/>
          </p15:clr>
        </p15:guide>
        <p15:guide id="6" orient="horz" pos="87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itelfolie Public Sec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110E41D-C82D-404F-990C-9B404B0B3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"/>
          <a:stretch/>
        </p:blipFill>
        <p:spPr>
          <a:xfrm>
            <a:off x="0" y="870155"/>
            <a:ext cx="6859588" cy="427493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"/>
            <a:ext cx="6859588" cy="5144691"/>
          </a:xfrm>
          <a:prstGeom prst="rect">
            <a:avLst/>
          </a:prstGeom>
        </p:spPr>
      </p:pic>
      <p:sp>
        <p:nvSpPr>
          <p:cNvPr id="14" name="Titel 13">
            <a:extLst>
              <a:ext uri="{FF2B5EF4-FFF2-40B4-BE49-F238E27FC236}">
                <a16:creationId xmlns:a16="http://schemas.microsoft.com/office/drawing/2014/main" id="{989D9FF1-B03E-4F6A-9670-C81E124DE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00" y="810000"/>
            <a:ext cx="5916394" cy="397032"/>
          </a:xfrm>
        </p:spPr>
        <p:txBody>
          <a:bodyPr/>
          <a:lstStyle>
            <a:lvl1pPr>
              <a:defRPr lang="de-DE" sz="2200" b="1" kern="1200" dirty="0">
                <a:solidFill>
                  <a:srgbClr val="4A4D53"/>
                </a:solidFill>
                <a:latin typeface="+mj-lt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E15DAA-5A43-4EED-A34D-DDBBD7DA20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5514" y="1275251"/>
            <a:ext cx="6604073" cy="257175"/>
          </a:xfrm>
        </p:spPr>
        <p:txBody>
          <a:bodyPr>
            <a:norm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7635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1">
          <p15:clr>
            <a:srgbClr val="FBAE40"/>
          </p15:clr>
        </p15:guide>
        <p15:guide id="2" pos="2161">
          <p15:clr>
            <a:srgbClr val="FBAE40"/>
          </p15:clr>
        </p15:guide>
        <p15:guide id="3" pos="4176">
          <p15:clr>
            <a:srgbClr val="FBAE40"/>
          </p15:clr>
        </p15:guide>
        <p15:guide id="4" orient="horz" pos="804">
          <p15:clr>
            <a:srgbClr val="FBAE40"/>
          </p15:clr>
        </p15:guide>
        <p15:guide id="5" orient="horz" pos="963">
          <p15:clr>
            <a:srgbClr val="FBAE40"/>
          </p15:clr>
        </p15:guide>
        <p15:guide id="6" orient="horz" pos="87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pitel FH Campus W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E6186A9-CD69-41E8-A621-F7B9D86E42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"/>
            <a:ext cx="6859588" cy="514469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7AFEC9F-7F4E-440E-9627-E859F8A3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00" y="765500"/>
            <a:ext cx="5335531" cy="397032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F774A0-B4C0-40F4-AA78-2874AFBACB7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10571" y="1350828"/>
            <a:ext cx="4383406" cy="3194185"/>
          </a:xfrm>
        </p:spPr>
        <p:txBody>
          <a:bodyPr>
            <a:normAutofit/>
          </a:bodyPr>
          <a:lstStyle>
            <a:lvl1pPr marL="269875" indent="-269875">
              <a:defRPr sz="1800">
                <a:solidFill>
                  <a:schemeClr val="bg1"/>
                </a:solidFill>
              </a:defRPr>
            </a:lvl1pPr>
            <a:lvl2pPr marL="541338" indent="-284163">
              <a:defRPr sz="1800">
                <a:solidFill>
                  <a:schemeClr val="bg1"/>
                </a:solidFill>
              </a:defRPr>
            </a:lvl2pPr>
            <a:lvl3pPr marL="804863" indent="-290513">
              <a:defRPr sz="1800">
                <a:solidFill>
                  <a:schemeClr val="bg1"/>
                </a:solidFill>
              </a:defRPr>
            </a:lvl3pPr>
            <a:lvl4pPr marL="1074738" indent="-303213">
              <a:defRPr sz="1800">
                <a:solidFill>
                  <a:schemeClr val="bg1"/>
                </a:solidFill>
              </a:defRPr>
            </a:lvl4pPr>
            <a:lvl5pPr marL="1346200" indent="-317500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704E2E1A-8DC9-42DC-963F-859DB6D66120}"/>
              </a:ext>
            </a:extLst>
          </p:cNvPr>
          <p:cNvCxnSpPr/>
          <p:nvPr userDrawn="1"/>
        </p:nvCxnSpPr>
        <p:spPr>
          <a:xfrm>
            <a:off x="1181672" y="4702178"/>
            <a:ext cx="0" cy="1485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274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itelfolie FH Campus W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110E41D-C82D-404F-990C-9B404B0B3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"/>
          <a:stretch/>
        </p:blipFill>
        <p:spPr>
          <a:xfrm>
            <a:off x="0" y="870155"/>
            <a:ext cx="6859588" cy="427493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96B8775-E235-4973-B21B-49150944B8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"/>
            <a:ext cx="6859588" cy="5144691"/>
          </a:xfrm>
          <a:prstGeom prst="rect">
            <a:avLst/>
          </a:prstGeom>
        </p:spPr>
      </p:pic>
      <p:sp>
        <p:nvSpPr>
          <p:cNvPr id="14" name="Titel 13">
            <a:extLst>
              <a:ext uri="{FF2B5EF4-FFF2-40B4-BE49-F238E27FC236}">
                <a16:creationId xmlns:a16="http://schemas.microsoft.com/office/drawing/2014/main" id="{989D9FF1-B03E-4F6A-9670-C81E124DE01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41200" y="810000"/>
            <a:ext cx="5916394" cy="397032"/>
          </a:xfrm>
        </p:spPr>
        <p:txBody>
          <a:bodyPr/>
          <a:lstStyle>
            <a:lvl1pPr>
              <a:defRPr lang="de-DE" sz="2200" b="1" kern="1200" dirty="0">
                <a:solidFill>
                  <a:srgbClr val="4A4D53"/>
                </a:solidFill>
                <a:latin typeface="+mj-lt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53817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72">
          <p15:clr>
            <a:srgbClr val="FBAE40"/>
          </p15:clr>
        </p15:guide>
        <p15:guide id="2" pos="2161">
          <p15:clr>
            <a:srgbClr val="FBAE40"/>
          </p15:clr>
        </p15:guide>
        <p15:guide id="3" pos="4176">
          <p15:clr>
            <a:srgbClr val="FBAE40"/>
          </p15:clr>
        </p15:guide>
        <p15:guide id="4" orient="horz" pos="192">
          <p15:clr>
            <a:srgbClr val="FBAE40"/>
          </p15:clr>
        </p15:guide>
        <p15:guide id="5" orient="horz" pos="464">
          <p15:clr>
            <a:srgbClr val="FBAE40"/>
          </p15:clr>
        </p15:guide>
        <p15:guide id="6" orient="horz" pos="804">
          <p15:clr>
            <a:srgbClr val="FBAE40"/>
          </p15:clr>
        </p15:guide>
        <p15:guide id="7" orient="horz" pos="63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pitel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261C284-BE0E-4D1D-BF50-4B32FF0C4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"/>
            <a:ext cx="6859588" cy="514469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7AFEC9F-7F4E-440E-9627-E859F8A3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00" y="768150"/>
            <a:ext cx="5916394" cy="397032"/>
          </a:xfrm>
        </p:spPr>
        <p:txBody>
          <a:bodyPr/>
          <a:lstStyle>
            <a:lvl1pPr>
              <a:defRPr lang="de-AT" sz="2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F774A0-B4C0-40F4-AA78-2874AFBACB7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09600" y="1350000"/>
            <a:ext cx="4964269" cy="2843259"/>
          </a:xfrm>
        </p:spPr>
        <p:txBody>
          <a:bodyPr>
            <a:normAutofit/>
          </a:bodyPr>
          <a:lstStyle>
            <a:lvl1pPr marL="269875" indent="-269875"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4" name="Picture 6" descr="https://www.ffg.at/sites/default/files/allgemeine_downloads/ffglogo_zusatz_rgb1000.gif">
            <a:extLst>
              <a:ext uri="{FF2B5EF4-FFF2-40B4-BE49-F238E27FC236}">
                <a16:creationId xmlns:a16="http://schemas.microsoft.com/office/drawing/2014/main" id="{A2D5CD9E-9F3D-4FDB-BD85-3A31600BE1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339" y="52591"/>
            <a:ext cx="823540" cy="52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968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pitel Applied Life Sc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E6186A9-CD69-41E8-A621-F7B9D86E42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"/>
            <a:ext cx="6859588" cy="514469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7AFEC9F-7F4E-440E-9627-E859F8A3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00" y="765500"/>
            <a:ext cx="5335531" cy="397032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F774A0-B4C0-40F4-AA78-2874AFBACB7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10571" y="1350828"/>
            <a:ext cx="4383406" cy="3194185"/>
          </a:xfrm>
        </p:spPr>
        <p:txBody>
          <a:bodyPr>
            <a:normAutofit/>
          </a:bodyPr>
          <a:lstStyle>
            <a:lvl1pPr marL="269875" indent="-269875"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76872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pitel Bauen und Gest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E6186A9-CD69-41E8-A621-F7B9D86E42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"/>
            <a:ext cx="6859588" cy="514469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7AFEC9F-7F4E-440E-9627-E859F8A3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00" y="765500"/>
            <a:ext cx="5335531" cy="397032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F774A0-B4C0-40F4-AA78-2874AFBACB7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10571" y="1350828"/>
            <a:ext cx="4383406" cy="3194185"/>
          </a:xfrm>
        </p:spPr>
        <p:txBody>
          <a:bodyPr>
            <a:normAutofit/>
          </a:bodyPr>
          <a:lstStyle>
            <a:lvl1pPr marL="269875" indent="-269875"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23713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pitel Gesundheitswissenscha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E6186A9-CD69-41E8-A621-F7B9D86E42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"/>
            <a:ext cx="6859588" cy="514469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7AFEC9F-7F4E-440E-9627-E859F8A3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00" y="765500"/>
            <a:ext cx="5335531" cy="397032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F774A0-B4C0-40F4-AA78-2874AFBACB7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10571" y="1350828"/>
            <a:ext cx="4383406" cy="3194185"/>
          </a:xfrm>
        </p:spPr>
        <p:txBody>
          <a:bodyPr>
            <a:normAutofit/>
          </a:bodyPr>
          <a:lstStyle>
            <a:lvl1pPr marL="269875" indent="-269875"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710972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pitel Angewandte Pflegewissensch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E6186A9-CD69-41E8-A621-F7B9D86E42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"/>
            <a:ext cx="6859588" cy="514469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7AFEC9F-7F4E-440E-9627-E859F8A3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00" y="765500"/>
            <a:ext cx="5335531" cy="397032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F774A0-B4C0-40F4-AA78-2874AFBACB7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10571" y="1350828"/>
            <a:ext cx="4383406" cy="3194185"/>
          </a:xfrm>
        </p:spPr>
        <p:txBody>
          <a:bodyPr>
            <a:normAutofit/>
          </a:bodyPr>
          <a:lstStyle>
            <a:lvl1pPr marL="269875" indent="-269875"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650809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pitel Sozi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E6186A9-CD69-41E8-A621-F7B9D86E42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"/>
            <a:ext cx="6859588" cy="514469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7AFEC9F-7F4E-440E-9627-E859F8A3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00" y="765500"/>
            <a:ext cx="5335531" cy="397032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F774A0-B4C0-40F4-AA78-2874AFBACB7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10571" y="1350828"/>
            <a:ext cx="4383406" cy="3194185"/>
          </a:xfrm>
        </p:spPr>
        <p:txBody>
          <a:bodyPr>
            <a:normAutofit/>
          </a:bodyPr>
          <a:lstStyle>
            <a:lvl1pPr marL="269875" indent="-269875"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67044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pitel Techn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E6186A9-CD69-41E8-A621-F7B9D86E42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"/>
            <a:ext cx="6859588" cy="514469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7AFEC9F-7F4E-440E-9627-E859F8A3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00" y="765500"/>
            <a:ext cx="5335531" cy="397032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F774A0-B4C0-40F4-AA78-2874AFBACB7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10571" y="1350828"/>
            <a:ext cx="4383406" cy="3194185"/>
          </a:xfrm>
        </p:spPr>
        <p:txBody>
          <a:bodyPr>
            <a:normAutofit/>
          </a:bodyPr>
          <a:lstStyle>
            <a:lvl1pPr marL="269875" indent="-269875"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606564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pitel Public Sec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E6186A9-CD69-41E8-A621-F7B9D86E42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"/>
            <a:ext cx="6859588" cy="514469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7AFEC9F-7F4E-440E-9627-E859F8A3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00" y="765500"/>
            <a:ext cx="5335531" cy="397032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F774A0-B4C0-40F4-AA78-2874AFBACB7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10571" y="1350828"/>
            <a:ext cx="4383406" cy="3194185"/>
          </a:xfrm>
        </p:spPr>
        <p:txBody>
          <a:bodyPr>
            <a:normAutofit/>
          </a:bodyPr>
          <a:lstStyle>
            <a:lvl1pPr marL="269875" indent="-269875"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434522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derole klein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Gebäude enthält.&#10;&#10;Mit sehr hoher Zuverlässigkeit generierte Beschreibung">
            <a:extLst>
              <a:ext uri="{FF2B5EF4-FFF2-40B4-BE49-F238E27FC236}">
                <a16:creationId xmlns:a16="http://schemas.microsoft.com/office/drawing/2014/main" id="{3A7D16DA-DE6F-463D-93D0-923625BC1E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9588" cy="514508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2852BE2-9C40-4414-9327-B2984A8E1B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"/>
            <a:ext cx="6859588" cy="5144691"/>
          </a:xfrm>
          <a:prstGeom prst="rect">
            <a:avLst/>
          </a:prstGeom>
        </p:spPr>
      </p:pic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B10178E-7E25-41C9-A265-0CB049A54B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1200" y="3920565"/>
            <a:ext cx="3132546" cy="79262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09D7EA-6F7C-4AA1-B031-07D3CB26F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78" y="3568595"/>
            <a:ext cx="3137368" cy="306640"/>
          </a:xfrm>
        </p:spPr>
        <p:txBody>
          <a:bodyPr/>
          <a:lstStyle>
            <a:lvl1pPr>
              <a:defRPr sz="2200"/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21987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derole mittel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Gebäude enthält.&#10;&#10;Mit sehr hoher Zuverlässigkeit generierte Beschreibung">
            <a:extLst>
              <a:ext uri="{FF2B5EF4-FFF2-40B4-BE49-F238E27FC236}">
                <a16:creationId xmlns:a16="http://schemas.microsoft.com/office/drawing/2014/main" id="{5A2B5CB2-9CB9-4C6F-8D23-29EB97CFCC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"/>
            <a:ext cx="6859588" cy="514508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41FC420-C128-4975-923D-681725D5BC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0" y="197"/>
            <a:ext cx="6859588" cy="5144691"/>
          </a:xfrm>
          <a:prstGeom prst="rect">
            <a:avLst/>
          </a:prstGeom>
        </p:spPr>
      </p:pic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B10178E-7E25-41C9-A265-0CB049A54B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0188" y="2573338"/>
            <a:ext cx="3143085" cy="20793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8F9D4A-AB4D-445B-A618-BBCBE172E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88" y="2144187"/>
            <a:ext cx="3143084" cy="380123"/>
          </a:xfrm>
        </p:spPr>
        <p:txBody>
          <a:bodyPr/>
          <a:lstStyle>
            <a:lvl1pPr>
              <a:defRPr sz="2200"/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85469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 userDrawn="1">
          <p15:clr>
            <a:srgbClr val="FBAE40"/>
          </p15:clr>
        </p15:guide>
        <p15:guide id="2" orient="horz" pos="1416" userDrawn="1">
          <p15:clr>
            <a:srgbClr val="FBAE40"/>
          </p15:clr>
        </p15:guide>
        <p15:guide id="3" orient="horz" pos="132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 FH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110E41D-C82D-404F-990C-9B404B0B3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"/>
          <a:stretch/>
        </p:blipFill>
        <p:spPr>
          <a:xfrm>
            <a:off x="0" y="870155"/>
            <a:ext cx="6859588" cy="427493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F5FFED8-4317-4A7D-AD9D-C6DEA27C50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"/>
            <a:ext cx="6859588" cy="5144691"/>
          </a:xfrm>
          <a:prstGeom prst="rect">
            <a:avLst/>
          </a:prstGeom>
        </p:spPr>
      </p:pic>
      <p:sp>
        <p:nvSpPr>
          <p:cNvPr id="14" name="Titel 13">
            <a:extLst>
              <a:ext uri="{FF2B5EF4-FFF2-40B4-BE49-F238E27FC236}">
                <a16:creationId xmlns:a16="http://schemas.microsoft.com/office/drawing/2014/main" id="{989D9FF1-B03E-4F6A-9670-C81E124DE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00" y="810000"/>
            <a:ext cx="5916394" cy="397032"/>
          </a:xfrm>
        </p:spPr>
        <p:txBody>
          <a:bodyPr/>
          <a:lstStyle>
            <a:lvl1pPr>
              <a:defRPr lang="de-DE" sz="2200" b="1" kern="1200" dirty="0">
                <a:solidFill>
                  <a:srgbClr val="4A4D53"/>
                </a:solidFill>
                <a:latin typeface="+mj-lt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E15DAA-5A43-4EED-A34D-DDBBD7DA20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5514" y="1275251"/>
            <a:ext cx="6604073" cy="257175"/>
          </a:xfrm>
        </p:spPr>
        <p:txBody>
          <a:bodyPr>
            <a:norm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12407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1" userDrawn="1">
          <p15:clr>
            <a:srgbClr val="FBAE40"/>
          </p15:clr>
        </p15:guide>
        <p15:guide id="2" pos="2161" userDrawn="1">
          <p15:clr>
            <a:srgbClr val="FBAE40"/>
          </p15:clr>
        </p15:guide>
        <p15:guide id="3" pos="4176" userDrawn="1">
          <p15:clr>
            <a:srgbClr val="FBAE40"/>
          </p15:clr>
        </p15:guide>
        <p15:guide id="4" orient="horz" pos="804" userDrawn="1">
          <p15:clr>
            <a:srgbClr val="FBAE40"/>
          </p15:clr>
        </p15:guide>
        <p15:guide id="5" orient="horz" pos="963" userDrawn="1">
          <p15:clr>
            <a:srgbClr val="FBAE40"/>
          </p15:clr>
        </p15:guide>
        <p15:guide id="6" orient="horz" pos="872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derole klein anthraz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Gebäude enthält.&#10;&#10;Mit sehr hoher Zuverlässigkeit generierte Beschreibung">
            <a:extLst>
              <a:ext uri="{FF2B5EF4-FFF2-40B4-BE49-F238E27FC236}">
                <a16:creationId xmlns:a16="http://schemas.microsoft.com/office/drawing/2014/main" id="{3A7D16DA-DE6F-463D-93D0-923625BC1E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9588" cy="514508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"/>
            <a:ext cx="6859588" cy="5144691"/>
          </a:xfrm>
          <a:prstGeom prst="rect">
            <a:avLst/>
          </a:prstGeom>
        </p:spPr>
      </p:pic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B10178E-7E25-41C9-A265-0CB049A54B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1200" y="3920565"/>
            <a:ext cx="3132546" cy="79262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09D7EA-6F7C-4AA1-B031-07D3CB26F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78" y="3568595"/>
            <a:ext cx="3137368" cy="701731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196273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derole groß anthraz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Gebäude enthält.&#10;&#10;Mit sehr hoher Zuverlässigkeit generierte Beschreibung">
            <a:extLst>
              <a:ext uri="{FF2B5EF4-FFF2-40B4-BE49-F238E27FC236}">
                <a16:creationId xmlns:a16="http://schemas.microsoft.com/office/drawing/2014/main" id="{5A2B5CB2-9CB9-4C6F-8D23-29EB97CFCC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"/>
            <a:ext cx="6859588" cy="514508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"/>
            <a:ext cx="6859588" cy="5144691"/>
          </a:xfrm>
          <a:prstGeom prst="rect">
            <a:avLst/>
          </a:prstGeom>
        </p:spPr>
      </p:pic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B10178E-7E25-41C9-A265-0CB049A54B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0188" y="2573338"/>
            <a:ext cx="3143085" cy="207934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8F9D4A-AB4D-445B-A618-BBCBE172E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88" y="2144187"/>
            <a:ext cx="3143084" cy="701731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23958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orient="horz" pos="1416">
          <p15:clr>
            <a:srgbClr val="FBAE40"/>
          </p15:clr>
        </p15:guide>
        <p15:guide id="3" orient="horz" pos="132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41D07E-DEC3-4461-B68E-19DC5A671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00" y="219560"/>
            <a:ext cx="6441582" cy="397032"/>
          </a:xfrm>
        </p:spPr>
        <p:txBody>
          <a:bodyPr/>
          <a:lstStyle>
            <a:lvl1pPr>
              <a:defRPr lang="de-DE" sz="2200" b="1" kern="1200">
                <a:solidFill>
                  <a:srgbClr val="4A4D53"/>
                </a:solidFill>
                <a:latin typeface="+mj-lt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F6DEF62-611B-4586-AC9F-EE654EC48749}"/>
              </a:ext>
            </a:extLst>
          </p:cNvPr>
          <p:cNvSpPr txBox="1"/>
          <p:nvPr userDrawn="1"/>
        </p:nvSpPr>
        <p:spPr>
          <a:xfrm>
            <a:off x="291890" y="4669032"/>
            <a:ext cx="909403" cy="170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506" b="1" dirty="0">
                <a:solidFill>
                  <a:srgbClr val="4A4D53"/>
                </a:solidFill>
              </a:rPr>
              <a:t>FH Campus Wien </a:t>
            </a:r>
            <a:r>
              <a:rPr lang="de-AT" sz="506" dirty="0">
                <a:solidFill>
                  <a:srgbClr val="4A4D53"/>
                </a:solidFill>
              </a:rPr>
              <a:t>|</a:t>
            </a:r>
            <a:endParaRPr lang="de-AT" sz="1350" b="1" dirty="0">
              <a:solidFill>
                <a:schemeClr val="bg1"/>
              </a:solidFill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337FE64-4BFD-49A7-B78D-3F14761904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3118" y="740463"/>
            <a:ext cx="6041778" cy="3804550"/>
          </a:xfrm>
        </p:spPr>
        <p:txBody>
          <a:bodyPr>
            <a:normAutofit/>
          </a:bodyPr>
          <a:lstStyle>
            <a:lvl1pPr marL="269875" indent="-269875">
              <a:defRPr sz="1800"/>
            </a:lvl1pPr>
            <a:lvl2pPr marL="541338" indent="-284163">
              <a:defRPr sz="1600"/>
            </a:lvl2pPr>
            <a:lvl3pPr marL="804863" indent="-290513">
              <a:defRPr sz="1400"/>
            </a:lvl3pPr>
            <a:lvl4pPr marL="985838" indent="-214313">
              <a:defRPr sz="1200"/>
            </a:lvl4pPr>
            <a:lvl5pPr marL="1157288" indent="-171450">
              <a:defRPr sz="10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0F59A48-2F44-4D55-9FD9-049AD52B9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92850" y="6299200"/>
            <a:ext cx="1659339" cy="368300"/>
          </a:xfrm>
          <a:prstGeom prst="rect">
            <a:avLst/>
          </a:prstGeom>
        </p:spPr>
        <p:txBody>
          <a:bodyPr/>
          <a:lstStyle/>
          <a:p>
            <a:r>
              <a:rPr lang="de-AT"/>
              <a:t>page </a:t>
            </a:r>
            <a:fld id="{A638BCF4-1E99-42C2-B624-5B8F04E362FC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CB3B2504-FE11-4FF6-A937-2E97A5FB344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972978" y="4701389"/>
            <a:ext cx="2241718" cy="104683"/>
          </a:xfrm>
        </p:spPr>
        <p:txBody>
          <a:bodyPr/>
          <a:lstStyle>
            <a:lvl1pPr algn="l">
              <a:defRPr/>
            </a:lvl1pPr>
          </a:lstStyle>
          <a:p>
            <a:r>
              <a:rPr lang="de-AT" sz="506">
                <a:solidFill>
                  <a:srgbClr val="4A4D53"/>
                </a:solidFill>
              </a:rPr>
              <a:t>Organisationseinheit | Titel</a:t>
            </a:r>
            <a:endParaRPr lang="de-AT" dirty="0"/>
          </a:p>
        </p:txBody>
      </p:sp>
      <p:sp>
        <p:nvSpPr>
          <p:cNvPr id="14" name="Foliennummernplatzhalter 6">
            <a:extLst>
              <a:ext uri="{FF2B5EF4-FFF2-40B4-BE49-F238E27FC236}">
                <a16:creationId xmlns:a16="http://schemas.microsoft.com/office/drawing/2014/main" id="{6AF96E5A-626D-4508-AD25-A9A97A565C7A}"/>
              </a:ext>
            </a:extLst>
          </p:cNvPr>
          <p:cNvSpPr txBox="1">
            <a:spLocks/>
          </p:cNvSpPr>
          <p:nvPr userDrawn="1"/>
        </p:nvSpPr>
        <p:spPr>
          <a:xfrm>
            <a:off x="5114969" y="4669032"/>
            <a:ext cx="1543284" cy="192489"/>
          </a:xfrm>
          <a:prstGeom prst="rect">
            <a:avLst/>
          </a:prstGeom>
        </p:spPr>
        <p:txBody>
          <a:bodyPr vert="horz" lIns="71115" tIns="35557" rIns="71115" bIns="35557" rtlCol="0" anchor="ctr"/>
          <a:lstStyle>
            <a:defPPr>
              <a:defRPr lang="de-DE"/>
            </a:defPPr>
            <a:lvl1pPr marL="0" algn="r" defTabSz="670255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35128" algn="l" defTabSz="670255" rtl="0" eaLnBrk="1" latinLnBrk="0" hangingPunct="1">
              <a:defRPr sz="13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0255" algn="l" defTabSz="670255" rtl="0" eaLnBrk="1" latinLnBrk="0" hangingPunct="1">
              <a:defRPr sz="13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383" algn="l" defTabSz="670255" rtl="0" eaLnBrk="1" latinLnBrk="0" hangingPunct="1">
              <a:defRPr sz="13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0510" algn="l" defTabSz="670255" rtl="0" eaLnBrk="1" latinLnBrk="0" hangingPunct="1">
              <a:defRPr sz="13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5638" algn="l" defTabSz="670255" rtl="0" eaLnBrk="1" latinLnBrk="0" hangingPunct="1">
              <a:defRPr sz="13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0766" algn="l" defTabSz="670255" rtl="0" eaLnBrk="1" latinLnBrk="0" hangingPunct="1">
              <a:defRPr sz="13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45893" algn="l" defTabSz="670255" rtl="0" eaLnBrk="1" latinLnBrk="0" hangingPunct="1">
              <a:defRPr sz="13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81021" algn="l" defTabSz="670255" rtl="0" eaLnBrk="1" latinLnBrk="0" hangingPunct="1">
              <a:defRPr sz="13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A104DB-FD90-4C1D-8FD8-954015846B85}" type="slidenum">
              <a:rPr lang="de-AT" sz="506" kern="1200" smtClean="0">
                <a:solidFill>
                  <a:srgbClr val="4A4D53"/>
                </a:solidFill>
                <a:latin typeface="+mn-lt"/>
                <a:ea typeface="+mn-ea"/>
                <a:cs typeface="+mn-cs"/>
              </a:rPr>
              <a:pPr/>
              <a:t>‹Nr.›</a:t>
            </a:fld>
            <a:endParaRPr lang="de-AT" sz="506" kern="1200" dirty="0">
              <a:solidFill>
                <a:srgbClr val="4A4D53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144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2" userDrawn="1">
          <p15:clr>
            <a:srgbClr val="FBAE40"/>
          </p15:clr>
        </p15:guide>
        <p15:guide id="2" orient="horz" pos="3019" userDrawn="1">
          <p15:clr>
            <a:srgbClr val="FBAE40"/>
          </p15:clr>
        </p15:guide>
        <p15:guide id="3" orient="horz" pos="509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41D07E-DEC3-4461-B68E-19DC5A671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20" y="219560"/>
            <a:ext cx="6441582" cy="397032"/>
          </a:xfrm>
        </p:spPr>
        <p:txBody>
          <a:bodyPr/>
          <a:lstStyle>
            <a:lvl1pPr>
              <a:defRPr lang="de-DE" sz="2200" b="1" kern="1200">
                <a:solidFill>
                  <a:srgbClr val="4A4D53"/>
                </a:solidFill>
                <a:latin typeface="+mj-lt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F6DEF62-611B-4586-AC9F-EE654EC48749}"/>
              </a:ext>
            </a:extLst>
          </p:cNvPr>
          <p:cNvSpPr txBox="1"/>
          <p:nvPr userDrawn="1"/>
        </p:nvSpPr>
        <p:spPr>
          <a:xfrm>
            <a:off x="291890" y="4669032"/>
            <a:ext cx="849384" cy="170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506" b="1" dirty="0">
                <a:solidFill>
                  <a:srgbClr val="4A4D53"/>
                </a:solidFill>
              </a:rPr>
              <a:t>FH Campus Wien </a:t>
            </a:r>
            <a:r>
              <a:rPr lang="de-AT" sz="506" dirty="0">
                <a:solidFill>
                  <a:srgbClr val="4A4D53"/>
                </a:solidFill>
              </a:rPr>
              <a:t>|</a:t>
            </a:r>
            <a:endParaRPr lang="de-AT" sz="1350" b="1" dirty="0">
              <a:solidFill>
                <a:schemeClr val="bg1"/>
              </a:solidFill>
            </a:endParaRPr>
          </a:p>
        </p:txBody>
      </p:sp>
      <p:sp>
        <p:nvSpPr>
          <p:cNvPr id="5" name="Diagrammplatzhalter 4">
            <a:extLst>
              <a:ext uri="{FF2B5EF4-FFF2-40B4-BE49-F238E27FC236}">
                <a16:creationId xmlns:a16="http://schemas.microsoft.com/office/drawing/2014/main" id="{072CAFA5-82DE-42E8-AA70-A46D80D8F2A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83200" y="740463"/>
            <a:ext cx="5976237" cy="38045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de-DE"/>
              <a:t>Diagramm durch Klicken auf Symbol hinzufügen</a:t>
            </a:r>
            <a:endParaRPr lang="de-AT" dirty="0"/>
          </a:p>
        </p:txBody>
      </p:sp>
      <p:sp>
        <p:nvSpPr>
          <p:cNvPr id="6" name="Fußzeilenplatzhalter 9">
            <a:extLst>
              <a:ext uri="{FF2B5EF4-FFF2-40B4-BE49-F238E27FC236}">
                <a16:creationId xmlns:a16="http://schemas.microsoft.com/office/drawing/2014/main" id="{41B209C6-0701-4599-8B0B-633B9CDF661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972978" y="4701389"/>
            <a:ext cx="2241718" cy="104683"/>
          </a:xfrm>
        </p:spPr>
        <p:txBody>
          <a:bodyPr/>
          <a:lstStyle>
            <a:lvl1pPr algn="l">
              <a:defRPr/>
            </a:lvl1pPr>
          </a:lstStyle>
          <a:p>
            <a:r>
              <a:rPr lang="de-AT" sz="506">
                <a:solidFill>
                  <a:srgbClr val="4A4D53"/>
                </a:solidFill>
              </a:rPr>
              <a:t>Organisationseinheit | Titel</a:t>
            </a:r>
            <a:endParaRPr lang="de-AT" dirty="0"/>
          </a:p>
        </p:txBody>
      </p:sp>
      <p:sp>
        <p:nvSpPr>
          <p:cNvPr id="8" name="Foliennummernplatzhalter 6">
            <a:extLst>
              <a:ext uri="{FF2B5EF4-FFF2-40B4-BE49-F238E27FC236}">
                <a16:creationId xmlns:a16="http://schemas.microsoft.com/office/drawing/2014/main" id="{EDE8C968-F04A-48AB-BD98-563E63C63EFE}"/>
              </a:ext>
            </a:extLst>
          </p:cNvPr>
          <p:cNvSpPr txBox="1">
            <a:spLocks/>
          </p:cNvSpPr>
          <p:nvPr userDrawn="1"/>
        </p:nvSpPr>
        <p:spPr>
          <a:xfrm>
            <a:off x="5114969" y="4669032"/>
            <a:ext cx="1543284" cy="192489"/>
          </a:xfrm>
          <a:prstGeom prst="rect">
            <a:avLst/>
          </a:prstGeom>
        </p:spPr>
        <p:txBody>
          <a:bodyPr vert="horz" lIns="71115" tIns="35557" rIns="71115" bIns="35557" rtlCol="0" anchor="ctr"/>
          <a:lstStyle>
            <a:defPPr>
              <a:defRPr lang="de-DE"/>
            </a:defPPr>
            <a:lvl1pPr marL="0" algn="r" defTabSz="670255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35128" algn="l" defTabSz="670255" rtl="0" eaLnBrk="1" latinLnBrk="0" hangingPunct="1">
              <a:defRPr sz="13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0255" algn="l" defTabSz="670255" rtl="0" eaLnBrk="1" latinLnBrk="0" hangingPunct="1">
              <a:defRPr sz="13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383" algn="l" defTabSz="670255" rtl="0" eaLnBrk="1" latinLnBrk="0" hangingPunct="1">
              <a:defRPr sz="13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0510" algn="l" defTabSz="670255" rtl="0" eaLnBrk="1" latinLnBrk="0" hangingPunct="1">
              <a:defRPr sz="13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5638" algn="l" defTabSz="670255" rtl="0" eaLnBrk="1" latinLnBrk="0" hangingPunct="1">
              <a:defRPr sz="13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0766" algn="l" defTabSz="670255" rtl="0" eaLnBrk="1" latinLnBrk="0" hangingPunct="1">
              <a:defRPr sz="13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45893" algn="l" defTabSz="670255" rtl="0" eaLnBrk="1" latinLnBrk="0" hangingPunct="1">
              <a:defRPr sz="13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81021" algn="l" defTabSz="670255" rtl="0" eaLnBrk="1" latinLnBrk="0" hangingPunct="1">
              <a:defRPr sz="13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A104DB-FD90-4C1D-8FD8-954015846B85}" type="slidenum">
              <a:rPr lang="de-AT" sz="506" kern="1200" smtClean="0">
                <a:solidFill>
                  <a:srgbClr val="4A4D53"/>
                </a:solidFill>
                <a:latin typeface="+mn-lt"/>
                <a:ea typeface="+mn-ea"/>
                <a:cs typeface="+mn-cs"/>
              </a:rPr>
              <a:pPr/>
              <a:t>‹Nr.›</a:t>
            </a:fld>
            <a:endParaRPr lang="de-AT" sz="506" kern="1200" dirty="0">
              <a:solidFill>
                <a:srgbClr val="4A4D53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860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2" userDrawn="1">
          <p15:clr>
            <a:srgbClr val="FBAE40"/>
          </p15:clr>
        </p15:guide>
        <p15:guide id="2" orient="horz" pos="509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part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1F6C4ED4-B1AE-4855-97E6-9CC7CF0218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9588" cy="5145088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"/>
            <a:ext cx="6859588" cy="5144691"/>
          </a:xfrm>
          <a:prstGeom prst="rect">
            <a:avLst/>
          </a:prstGeom>
        </p:spPr>
      </p:pic>
      <p:sp>
        <p:nvSpPr>
          <p:cNvPr id="14" name="Titel 13">
            <a:extLst>
              <a:ext uri="{FF2B5EF4-FFF2-40B4-BE49-F238E27FC236}">
                <a16:creationId xmlns:a16="http://schemas.microsoft.com/office/drawing/2014/main" id="{989D9FF1-B03E-4F6A-9670-C81E124DE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00" y="810000"/>
            <a:ext cx="5916394" cy="397032"/>
          </a:xfrm>
        </p:spPr>
        <p:txBody>
          <a:bodyPr/>
          <a:lstStyle>
            <a:lvl1pPr>
              <a:defRPr sz="2200"/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57455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1" userDrawn="1">
          <p15:clr>
            <a:srgbClr val="FBAE40"/>
          </p15:clr>
        </p15:guide>
        <p15:guide id="2" pos="2161" userDrawn="1">
          <p15:clr>
            <a:srgbClr val="FBAE40"/>
          </p15:clr>
        </p15:guide>
        <p15:guide id="3" pos="4176" userDrawn="1">
          <p15:clr>
            <a:srgbClr val="FBAE40"/>
          </p15:clr>
        </p15:guide>
        <p15:guide id="4" pos="208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Depart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FBAB116-33EC-4D02-ACE3-BCE3008263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9588" cy="514508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"/>
            <a:ext cx="6859588" cy="5144691"/>
          </a:xfrm>
          <a:prstGeom prst="rect">
            <a:avLst/>
          </a:prstGeom>
        </p:spPr>
      </p:pic>
      <p:sp>
        <p:nvSpPr>
          <p:cNvPr id="14" name="Titel 13">
            <a:extLst>
              <a:ext uri="{FF2B5EF4-FFF2-40B4-BE49-F238E27FC236}">
                <a16:creationId xmlns:a16="http://schemas.microsoft.com/office/drawing/2014/main" id="{989D9FF1-B03E-4F6A-9670-C81E124DE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00" y="810000"/>
            <a:ext cx="5916394" cy="397032"/>
          </a:xfrm>
        </p:spPr>
        <p:txBody>
          <a:bodyPr/>
          <a:lstStyle>
            <a:lvl1pPr>
              <a:defRPr sz="2200"/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8149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1" userDrawn="1">
          <p15:clr>
            <a:srgbClr val="FBAE40"/>
          </p15:clr>
        </p15:guide>
        <p15:guide id="2" pos="2161" userDrawn="1">
          <p15:clr>
            <a:srgbClr val="FBAE40"/>
          </p15:clr>
        </p15:guide>
        <p15:guide id="3" pos="4176" userDrawn="1">
          <p15:clr>
            <a:srgbClr val="FBAE40"/>
          </p15:clr>
        </p15:guide>
        <p15:guide id="4" pos="208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lth Assisting Engineering mehr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110E41D-C82D-404F-990C-9B404B0B3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"/>
          <a:stretch/>
        </p:blipFill>
        <p:spPr>
          <a:xfrm>
            <a:off x="0" y="870155"/>
            <a:ext cx="6859588" cy="427493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"/>
            <a:ext cx="6859588" cy="5144691"/>
          </a:xfrm>
          <a:prstGeom prst="rect">
            <a:avLst/>
          </a:prstGeom>
        </p:spPr>
      </p:pic>
      <p:sp>
        <p:nvSpPr>
          <p:cNvPr id="9" name="Titel 13">
            <a:extLst>
              <a:ext uri="{FF2B5EF4-FFF2-40B4-BE49-F238E27FC236}">
                <a16:creationId xmlns:a16="http://schemas.microsoft.com/office/drawing/2014/main" id="{989D9FF1-B03E-4F6A-9670-C81E124DE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200" y="777805"/>
            <a:ext cx="6552406" cy="769441"/>
          </a:xfrm>
        </p:spPr>
        <p:txBody>
          <a:bodyPr/>
          <a:lstStyle>
            <a:lvl1pPr>
              <a:lnSpc>
                <a:spcPct val="100000"/>
              </a:lnSpc>
              <a:defRPr lang="de-DE" sz="2200" b="1" kern="1200" dirty="0">
                <a:solidFill>
                  <a:srgbClr val="4A4D53"/>
                </a:solidFill>
                <a:latin typeface="+mj-lt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de-DE" dirty="0"/>
              <a:t>Mastertitelformat bearbeiten</a:t>
            </a:r>
            <a:br>
              <a:rPr lang="de-DE" dirty="0"/>
            </a:b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25680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1">
          <p15:clr>
            <a:srgbClr val="FBAE40"/>
          </p15:clr>
        </p15:guide>
        <p15:guide id="2" pos="2161">
          <p15:clr>
            <a:srgbClr val="FBAE40"/>
          </p15:clr>
        </p15:guide>
        <p15:guide id="3" pos="4176">
          <p15:clr>
            <a:srgbClr val="FBAE40"/>
          </p15:clr>
        </p15:guide>
        <p15:guide id="4" orient="horz" pos="804">
          <p15:clr>
            <a:srgbClr val="FBAE40"/>
          </p15:clr>
        </p15:guide>
        <p15:guide id="5" orient="horz" pos="963">
          <p15:clr>
            <a:srgbClr val="FBAE40"/>
          </p15:clr>
        </p15:guide>
        <p15:guide id="6" orient="horz" pos="87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itelfolie FH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110E41D-C82D-404F-990C-9B404B0B3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"/>
          <a:stretch/>
        </p:blipFill>
        <p:spPr>
          <a:xfrm>
            <a:off x="0" y="870155"/>
            <a:ext cx="6859588" cy="427493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"/>
            <a:ext cx="6859588" cy="5144691"/>
          </a:xfrm>
          <a:prstGeom prst="rect">
            <a:avLst/>
          </a:prstGeom>
        </p:spPr>
      </p:pic>
      <p:sp>
        <p:nvSpPr>
          <p:cNvPr id="14" name="Titel 13">
            <a:extLst>
              <a:ext uri="{FF2B5EF4-FFF2-40B4-BE49-F238E27FC236}">
                <a16:creationId xmlns:a16="http://schemas.microsoft.com/office/drawing/2014/main" id="{989D9FF1-B03E-4F6A-9670-C81E124DE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00" y="810000"/>
            <a:ext cx="5916394" cy="397032"/>
          </a:xfrm>
        </p:spPr>
        <p:txBody>
          <a:bodyPr/>
          <a:lstStyle>
            <a:lvl1pPr>
              <a:defRPr lang="de-DE" sz="2200" b="1" kern="1200" dirty="0">
                <a:solidFill>
                  <a:srgbClr val="4A4D53"/>
                </a:solidFill>
                <a:latin typeface="+mj-lt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E15DAA-5A43-4EED-A34D-DDBBD7DA20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5514" y="1275251"/>
            <a:ext cx="6604073" cy="257175"/>
          </a:xfrm>
        </p:spPr>
        <p:txBody>
          <a:bodyPr>
            <a:norm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11417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1">
          <p15:clr>
            <a:srgbClr val="FBAE40"/>
          </p15:clr>
        </p15:guide>
        <p15:guide id="2" pos="2161">
          <p15:clr>
            <a:srgbClr val="FBAE40"/>
          </p15:clr>
        </p15:guide>
        <p15:guide id="3" pos="4176">
          <p15:clr>
            <a:srgbClr val="FBAE40"/>
          </p15:clr>
        </p15:guide>
        <p15:guide id="4" orient="horz" pos="804">
          <p15:clr>
            <a:srgbClr val="FBAE40"/>
          </p15:clr>
        </p15:guide>
        <p15:guide id="5" orient="horz" pos="963">
          <p15:clr>
            <a:srgbClr val="FBAE40"/>
          </p15:clr>
        </p15:guide>
        <p15:guide id="6" orient="horz" pos="87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pplied Life Sc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110E41D-C82D-404F-990C-9B404B0B3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"/>
          <a:stretch/>
        </p:blipFill>
        <p:spPr>
          <a:xfrm>
            <a:off x="0" y="870155"/>
            <a:ext cx="6859588" cy="427493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"/>
            <a:ext cx="6859588" cy="5144691"/>
          </a:xfrm>
          <a:prstGeom prst="rect">
            <a:avLst/>
          </a:prstGeom>
        </p:spPr>
      </p:pic>
      <p:sp>
        <p:nvSpPr>
          <p:cNvPr id="14" name="Titel 13">
            <a:extLst>
              <a:ext uri="{FF2B5EF4-FFF2-40B4-BE49-F238E27FC236}">
                <a16:creationId xmlns:a16="http://schemas.microsoft.com/office/drawing/2014/main" id="{989D9FF1-B03E-4F6A-9670-C81E124DE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00" y="810000"/>
            <a:ext cx="5916394" cy="397032"/>
          </a:xfrm>
        </p:spPr>
        <p:txBody>
          <a:bodyPr/>
          <a:lstStyle>
            <a:lvl1pPr>
              <a:defRPr lang="de-DE" sz="2200" b="1" kern="1200" dirty="0">
                <a:solidFill>
                  <a:srgbClr val="4A4D53"/>
                </a:solidFill>
                <a:latin typeface="+mj-lt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E15DAA-5A43-4EED-A34D-DDBBD7DA20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5514" y="1275251"/>
            <a:ext cx="6604073" cy="257175"/>
          </a:xfrm>
        </p:spPr>
        <p:txBody>
          <a:bodyPr>
            <a:norm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47508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1">
          <p15:clr>
            <a:srgbClr val="FBAE40"/>
          </p15:clr>
        </p15:guide>
        <p15:guide id="2" pos="2161">
          <p15:clr>
            <a:srgbClr val="FBAE40"/>
          </p15:clr>
        </p15:guide>
        <p15:guide id="3" pos="4176">
          <p15:clr>
            <a:srgbClr val="FBAE40"/>
          </p15:clr>
        </p15:guide>
        <p15:guide id="4" orient="horz" pos="804">
          <p15:clr>
            <a:srgbClr val="FBAE40"/>
          </p15:clr>
        </p15:guide>
        <p15:guide id="5" orient="horz" pos="963">
          <p15:clr>
            <a:srgbClr val="FBAE40"/>
          </p15:clr>
        </p15:guide>
        <p15:guide id="6" orient="horz" pos="87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itelfolie Applied Life Sc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110E41D-C82D-404F-990C-9B404B0B3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"/>
          <a:stretch/>
        </p:blipFill>
        <p:spPr>
          <a:xfrm>
            <a:off x="0" y="870155"/>
            <a:ext cx="6859588" cy="427493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"/>
            <a:ext cx="6859588" cy="5144691"/>
          </a:xfrm>
          <a:prstGeom prst="rect">
            <a:avLst/>
          </a:prstGeom>
        </p:spPr>
      </p:pic>
      <p:sp>
        <p:nvSpPr>
          <p:cNvPr id="14" name="Titel 13">
            <a:extLst>
              <a:ext uri="{FF2B5EF4-FFF2-40B4-BE49-F238E27FC236}">
                <a16:creationId xmlns:a16="http://schemas.microsoft.com/office/drawing/2014/main" id="{989D9FF1-B03E-4F6A-9670-C81E124DE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00" y="810000"/>
            <a:ext cx="5916394" cy="397032"/>
          </a:xfrm>
        </p:spPr>
        <p:txBody>
          <a:bodyPr/>
          <a:lstStyle>
            <a:lvl1pPr>
              <a:defRPr lang="de-DE" sz="2200" b="1" kern="1200" dirty="0">
                <a:solidFill>
                  <a:srgbClr val="4A4D53"/>
                </a:solidFill>
                <a:latin typeface="+mj-lt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E15DAA-5A43-4EED-A34D-DDBBD7DA20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5514" y="1275251"/>
            <a:ext cx="6604073" cy="257175"/>
          </a:xfrm>
        </p:spPr>
        <p:txBody>
          <a:bodyPr>
            <a:norm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89337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1">
          <p15:clr>
            <a:srgbClr val="FBAE40"/>
          </p15:clr>
        </p15:guide>
        <p15:guide id="2" pos="2161">
          <p15:clr>
            <a:srgbClr val="FBAE40"/>
          </p15:clr>
        </p15:guide>
        <p15:guide id="3" pos="4176">
          <p15:clr>
            <a:srgbClr val="FBAE40"/>
          </p15:clr>
        </p15:guide>
        <p15:guide id="4" orient="horz" pos="804">
          <p15:clr>
            <a:srgbClr val="FBAE40"/>
          </p15:clr>
        </p15:guide>
        <p15:guide id="5" orient="horz" pos="963">
          <p15:clr>
            <a:srgbClr val="FBAE40"/>
          </p15:clr>
        </p15:guide>
        <p15:guide id="6" orient="horz" pos="87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auen und Gest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110E41D-C82D-404F-990C-9B404B0B3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"/>
          <a:stretch/>
        </p:blipFill>
        <p:spPr>
          <a:xfrm>
            <a:off x="0" y="870155"/>
            <a:ext cx="6859588" cy="427493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"/>
            <a:ext cx="6859588" cy="5144691"/>
          </a:xfrm>
          <a:prstGeom prst="rect">
            <a:avLst/>
          </a:prstGeom>
        </p:spPr>
      </p:pic>
      <p:sp>
        <p:nvSpPr>
          <p:cNvPr id="14" name="Titel 13">
            <a:extLst>
              <a:ext uri="{FF2B5EF4-FFF2-40B4-BE49-F238E27FC236}">
                <a16:creationId xmlns:a16="http://schemas.microsoft.com/office/drawing/2014/main" id="{989D9FF1-B03E-4F6A-9670-C81E124DE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00" y="810000"/>
            <a:ext cx="5916394" cy="397032"/>
          </a:xfrm>
        </p:spPr>
        <p:txBody>
          <a:bodyPr/>
          <a:lstStyle>
            <a:lvl1pPr>
              <a:defRPr lang="de-DE" sz="2200" b="1" kern="1200" dirty="0">
                <a:solidFill>
                  <a:srgbClr val="4A4D53"/>
                </a:solidFill>
                <a:latin typeface="+mj-lt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E15DAA-5A43-4EED-A34D-DDBBD7DA20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5514" y="1275251"/>
            <a:ext cx="6604073" cy="257175"/>
          </a:xfrm>
        </p:spPr>
        <p:txBody>
          <a:bodyPr>
            <a:norm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97009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1">
          <p15:clr>
            <a:srgbClr val="FBAE40"/>
          </p15:clr>
        </p15:guide>
        <p15:guide id="2" pos="2161">
          <p15:clr>
            <a:srgbClr val="FBAE40"/>
          </p15:clr>
        </p15:guide>
        <p15:guide id="3" pos="4176">
          <p15:clr>
            <a:srgbClr val="FBAE40"/>
          </p15:clr>
        </p15:guide>
        <p15:guide id="4" orient="horz" pos="804">
          <p15:clr>
            <a:srgbClr val="FBAE40"/>
          </p15:clr>
        </p15:guide>
        <p15:guide id="5" orient="horz" pos="963">
          <p15:clr>
            <a:srgbClr val="FBAE40"/>
          </p15:clr>
        </p15:guide>
        <p15:guide id="6" orient="horz" pos="87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itelfolie Building and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110E41D-C82D-404F-990C-9B404B0B3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"/>
          <a:stretch/>
        </p:blipFill>
        <p:spPr>
          <a:xfrm>
            <a:off x="0" y="870155"/>
            <a:ext cx="6859588" cy="427493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"/>
            <a:ext cx="6859588" cy="5144691"/>
          </a:xfrm>
          <a:prstGeom prst="rect">
            <a:avLst/>
          </a:prstGeom>
        </p:spPr>
      </p:pic>
      <p:sp>
        <p:nvSpPr>
          <p:cNvPr id="14" name="Titel 13">
            <a:extLst>
              <a:ext uri="{FF2B5EF4-FFF2-40B4-BE49-F238E27FC236}">
                <a16:creationId xmlns:a16="http://schemas.microsoft.com/office/drawing/2014/main" id="{989D9FF1-B03E-4F6A-9670-C81E124DE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00" y="810000"/>
            <a:ext cx="5916394" cy="397032"/>
          </a:xfrm>
        </p:spPr>
        <p:txBody>
          <a:bodyPr/>
          <a:lstStyle>
            <a:lvl1pPr>
              <a:defRPr lang="de-DE" sz="2200" b="1" kern="1200" dirty="0">
                <a:solidFill>
                  <a:srgbClr val="4A4D53"/>
                </a:solidFill>
                <a:latin typeface="+mj-lt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E15DAA-5A43-4EED-A34D-DDBBD7DA20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5514" y="1275251"/>
            <a:ext cx="6604073" cy="257175"/>
          </a:xfrm>
        </p:spPr>
        <p:txBody>
          <a:bodyPr>
            <a:norm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91808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1">
          <p15:clr>
            <a:srgbClr val="FBAE40"/>
          </p15:clr>
        </p15:guide>
        <p15:guide id="2" pos="2161">
          <p15:clr>
            <a:srgbClr val="FBAE40"/>
          </p15:clr>
        </p15:guide>
        <p15:guide id="3" pos="4176">
          <p15:clr>
            <a:srgbClr val="FBAE40"/>
          </p15:clr>
        </p15:guide>
        <p15:guide id="4" orient="horz" pos="804">
          <p15:clr>
            <a:srgbClr val="FBAE40"/>
          </p15:clr>
        </p15:guide>
        <p15:guide id="5" orient="horz" pos="963">
          <p15:clr>
            <a:srgbClr val="FBAE40"/>
          </p15:clr>
        </p15:guide>
        <p15:guide id="6" orient="horz" pos="87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Gesundheitswissenscha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110E41D-C82D-404F-990C-9B404B0B3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"/>
          <a:stretch/>
        </p:blipFill>
        <p:spPr>
          <a:xfrm>
            <a:off x="0" y="870155"/>
            <a:ext cx="6859588" cy="427493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"/>
            <a:ext cx="6859588" cy="5144691"/>
          </a:xfrm>
          <a:prstGeom prst="rect">
            <a:avLst/>
          </a:prstGeom>
        </p:spPr>
      </p:pic>
      <p:sp>
        <p:nvSpPr>
          <p:cNvPr id="14" name="Titel 13">
            <a:extLst>
              <a:ext uri="{FF2B5EF4-FFF2-40B4-BE49-F238E27FC236}">
                <a16:creationId xmlns:a16="http://schemas.microsoft.com/office/drawing/2014/main" id="{989D9FF1-B03E-4F6A-9670-C81E124DE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00" y="810000"/>
            <a:ext cx="5916394" cy="397032"/>
          </a:xfrm>
        </p:spPr>
        <p:txBody>
          <a:bodyPr/>
          <a:lstStyle>
            <a:lvl1pPr>
              <a:defRPr lang="de-DE" sz="2200" b="1" kern="1200" dirty="0">
                <a:solidFill>
                  <a:srgbClr val="4A4D53"/>
                </a:solidFill>
                <a:latin typeface="+mj-lt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E15DAA-5A43-4EED-A34D-DDBBD7DA20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5514" y="1275251"/>
            <a:ext cx="6604073" cy="257175"/>
          </a:xfrm>
        </p:spPr>
        <p:txBody>
          <a:bodyPr>
            <a:norm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88553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1">
          <p15:clr>
            <a:srgbClr val="FBAE40"/>
          </p15:clr>
        </p15:guide>
        <p15:guide id="2" pos="2161">
          <p15:clr>
            <a:srgbClr val="FBAE40"/>
          </p15:clr>
        </p15:guide>
        <p15:guide id="3" pos="4176">
          <p15:clr>
            <a:srgbClr val="FBAE40"/>
          </p15:clr>
        </p15:guide>
        <p15:guide id="4" orient="horz" pos="804">
          <p15:clr>
            <a:srgbClr val="FBAE40"/>
          </p15:clr>
        </p15:guide>
        <p15:guide id="5" orient="horz" pos="963">
          <p15:clr>
            <a:srgbClr val="FBAE40"/>
          </p15:clr>
        </p15:guide>
        <p15:guide id="6" orient="horz" pos="87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FAC9A1E2-38B4-4660-9985-FE6E661D95E0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0646"/>
            <a:ext cx="6859588" cy="600260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7DC3FED-648D-4FB7-8622-2FC0B364B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93" y="1299350"/>
            <a:ext cx="5916394" cy="263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/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030715D-7763-420A-97D8-555A3E99E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8343" y="1716913"/>
            <a:ext cx="4964269" cy="2843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75D3D2B-85ED-4CC2-9A19-332A5163FF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2239" y="4768735"/>
            <a:ext cx="2315111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/>
              <a:t>Organisationseinheit | Titel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2CE736E-EFE1-47CD-BFBF-E18FB857B0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4677" y="4768850"/>
            <a:ext cx="1543284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104DB-FD90-4C1D-8FD8-954015846B85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134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38" r:id="rId2"/>
    <p:sldLayoutId id="2147483672" r:id="rId3"/>
    <p:sldLayoutId id="2147483737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665" r:id="rId19"/>
    <p:sldLayoutId id="2147483650" r:id="rId20"/>
    <p:sldLayoutId id="2147483728" r:id="rId21"/>
    <p:sldLayoutId id="2147483729" r:id="rId22"/>
    <p:sldLayoutId id="2147483730" r:id="rId23"/>
    <p:sldLayoutId id="2147483731" r:id="rId24"/>
    <p:sldLayoutId id="2147483733" r:id="rId25"/>
    <p:sldLayoutId id="2147483734" r:id="rId26"/>
    <p:sldLayoutId id="2147483732" r:id="rId27"/>
    <p:sldLayoutId id="2147483681" r:id="rId28"/>
    <p:sldLayoutId id="2147483682" r:id="rId29"/>
    <p:sldLayoutId id="2147483754" r:id="rId30"/>
    <p:sldLayoutId id="2147483756" r:id="rId31"/>
    <p:sldLayoutId id="2147483652" r:id="rId32"/>
    <p:sldLayoutId id="2147483711" r:id="rId33"/>
    <p:sldLayoutId id="2147483709" r:id="rId34"/>
    <p:sldLayoutId id="2147483710" r:id="rId35"/>
    <p:sldLayoutId id="2147483757" r:id="rId36"/>
  </p:sldLayoutIdLst>
  <p:hf hdr="0" dt="0"/>
  <p:txStyles>
    <p:titleStyle>
      <a:lvl1pPr algn="l" defTabSz="514405" rtl="0" eaLnBrk="1" latinLnBrk="0" hangingPunct="1">
        <a:lnSpc>
          <a:spcPct val="90000"/>
        </a:lnSpc>
        <a:spcBef>
          <a:spcPct val="0"/>
        </a:spcBef>
        <a:buNone/>
        <a:defRPr lang="de-AT" sz="1237" b="1" kern="1200" smtClean="0">
          <a:solidFill>
            <a:srgbClr val="4A4D53"/>
          </a:solidFill>
          <a:latin typeface="+mj-lt"/>
          <a:ea typeface="Verdana" panose="020B0604030504040204" pitchFamily="34" charset="0"/>
          <a:cs typeface="+mj-cs"/>
        </a:defRPr>
      </a:lvl1pPr>
    </p:titleStyle>
    <p:bodyStyle>
      <a:lvl1pPr marL="128601" indent="-128601" algn="l" defTabSz="514405" rtl="0" eaLnBrk="1" latinLnBrk="0" hangingPunct="1">
        <a:lnSpc>
          <a:spcPct val="90000"/>
        </a:lnSpc>
        <a:spcBef>
          <a:spcPts val="562"/>
        </a:spcBef>
        <a:buFont typeface="Verdana" panose="020B0604030504040204" pitchFamily="34" charset="0"/>
        <a:buChar char="&gt;"/>
        <a:defRPr sz="1013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385804" indent="-128601" algn="l" defTabSz="514405" rtl="0" eaLnBrk="1" latinLnBrk="0" hangingPunct="1">
        <a:lnSpc>
          <a:spcPct val="90000"/>
        </a:lnSpc>
        <a:spcBef>
          <a:spcPts val="282"/>
        </a:spcBef>
        <a:buFont typeface="Verdana" panose="020B0604030504040204" pitchFamily="34" charset="0"/>
        <a:buChar char="&gt;"/>
        <a:defRPr sz="1013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43005" indent="-128601" algn="l" defTabSz="514405" rtl="0" eaLnBrk="1" latinLnBrk="0" hangingPunct="1">
        <a:lnSpc>
          <a:spcPct val="90000"/>
        </a:lnSpc>
        <a:spcBef>
          <a:spcPts val="282"/>
        </a:spcBef>
        <a:buFont typeface="Verdana" panose="020B0604030504040204" pitchFamily="34" charset="0"/>
        <a:buChar char="&gt;"/>
        <a:defRPr sz="1013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00209" indent="-128601" algn="l" defTabSz="514405" rtl="0" eaLnBrk="1" latinLnBrk="0" hangingPunct="1">
        <a:lnSpc>
          <a:spcPct val="90000"/>
        </a:lnSpc>
        <a:spcBef>
          <a:spcPts val="282"/>
        </a:spcBef>
        <a:buFont typeface="Verdana" panose="020B0604030504040204" pitchFamily="34" charset="0"/>
        <a:buChar char="&gt;"/>
        <a:defRPr sz="1013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57411" indent="-128601" algn="l" defTabSz="514405" rtl="0" eaLnBrk="1" latinLnBrk="0" hangingPunct="1">
        <a:lnSpc>
          <a:spcPct val="90000"/>
        </a:lnSpc>
        <a:spcBef>
          <a:spcPts val="282"/>
        </a:spcBef>
        <a:buFont typeface="Verdana" panose="020B0604030504040204" pitchFamily="34" charset="0"/>
        <a:buChar char="&gt;"/>
        <a:defRPr sz="1013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414613" indent="-128601" algn="l" defTabSz="514405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816" indent="-128601" algn="l" defTabSz="514405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9019" indent="-128601" algn="l" defTabSz="514405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6221" indent="-128601" algn="l" defTabSz="514405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1440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203" algn="l" defTabSz="51440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405" algn="l" defTabSz="51440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607" algn="l" defTabSz="51440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810" algn="l" defTabSz="51440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6012" algn="l" defTabSz="51440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214" algn="l" defTabSz="51440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417" algn="l" defTabSz="51440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620" algn="l" defTabSz="51440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1" userDrawn="1">
          <p15:clr>
            <a:srgbClr val="F26B43"/>
          </p15:clr>
        </p15:guide>
        <p15:guide id="2" pos="4202" userDrawn="1">
          <p15:clr>
            <a:srgbClr val="F26B43"/>
          </p15:clr>
        </p15:guide>
        <p15:guide id="3" pos="145" userDrawn="1">
          <p15:clr>
            <a:srgbClr val="F26B43"/>
          </p15:clr>
        </p15:guide>
        <p15:guide id="4" pos="2161" userDrawn="1">
          <p15:clr>
            <a:srgbClr val="F26B43"/>
          </p15:clr>
        </p15:guide>
        <p15:guide id="5" orient="horz" pos="668" userDrawn="1">
          <p15:clr>
            <a:srgbClr val="F26B43"/>
          </p15:clr>
        </p15:guide>
        <p15:guide id="6" orient="horz" pos="752" userDrawn="1">
          <p15:clr>
            <a:srgbClr val="F26B43"/>
          </p15:clr>
        </p15:guide>
        <p15:guide id="7" pos="757" userDrawn="1">
          <p15:clr>
            <a:srgbClr val="F26B43"/>
          </p15:clr>
        </p15:guide>
        <p15:guide id="8" orient="horz" pos="2863" userDrawn="1">
          <p15:clr>
            <a:srgbClr val="F26B43"/>
          </p15:clr>
        </p15:guide>
        <p15:guide id="9" pos="833" userDrawn="1">
          <p15:clr>
            <a:srgbClr val="F26B43"/>
          </p15:clr>
        </p15:guide>
        <p15:guide id="10" pos="221" userDrawn="1">
          <p15:clr>
            <a:srgbClr val="F26B43"/>
          </p15:clr>
        </p15:guide>
        <p15:guide id="11" orient="horz" pos="260" userDrawn="1">
          <p15:clr>
            <a:srgbClr val="F26B43"/>
          </p15:clr>
        </p15:guide>
        <p15:guide id="12" pos="438" userDrawn="1">
          <p15:clr>
            <a:srgbClr val="F26B43"/>
          </p15:clr>
        </p15:guide>
        <p15:guide id="14" pos="855" userDrawn="1">
          <p15:clr>
            <a:srgbClr val="F26B43"/>
          </p15:clr>
        </p15:guide>
        <p15:guide id="15" orient="horz" pos="1122" userDrawn="1">
          <p15:clr>
            <a:srgbClr val="F26B43"/>
          </p15:clr>
        </p15:guide>
        <p15:guide id="16" orient="horz" pos="963" userDrawn="1">
          <p15:clr>
            <a:srgbClr val="F26B43"/>
          </p15:clr>
        </p15:guide>
        <p15:guide id="17" orient="horz" pos="6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jpe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1.em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jpe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3.jpe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15443" y="739168"/>
            <a:ext cx="6552406" cy="1015663"/>
          </a:xfrm>
        </p:spPr>
        <p:txBody>
          <a:bodyPr/>
          <a:lstStyle/>
          <a:p>
            <a:pPr algn="ctr"/>
            <a:r>
              <a:rPr lang="de-DE" sz="2000" dirty="0"/>
              <a:t>LICA - </a:t>
            </a:r>
            <a:r>
              <a:rPr lang="de-DE" sz="2000" dirty="0" err="1"/>
              <a:t>Linked</a:t>
            </a:r>
            <a:r>
              <a:rPr lang="de-DE" sz="2000" dirty="0"/>
              <a:t> Care  </a:t>
            </a:r>
            <a:br>
              <a:rPr lang="de-DE" sz="2000" dirty="0"/>
            </a:br>
            <a:r>
              <a:rPr lang="de-DE" sz="2000" dirty="0"/>
              <a:t>Durchgehende Informationsversorgung in der mobilen Pflege und Betreuung</a:t>
            </a:r>
            <a:r>
              <a:rPr lang="de-AT" sz="2000" dirty="0"/>
              <a:t>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02E947A-83C2-4672-9EAB-AE1DB1064B1D}"/>
              </a:ext>
            </a:extLst>
          </p:cNvPr>
          <p:cNvSpPr txBox="1"/>
          <p:nvPr/>
        </p:nvSpPr>
        <p:spPr>
          <a:xfrm>
            <a:off x="215443" y="3524499"/>
            <a:ext cx="261139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AT" sz="1000" b="1" dirty="0"/>
          </a:p>
          <a:p>
            <a:r>
              <a:rPr lang="de-AT" sz="1000" b="1" dirty="0"/>
              <a:t>Elisabeth Haslinger-Baumann </a:t>
            </a:r>
          </a:p>
          <a:p>
            <a:r>
              <a:rPr lang="de-AT" sz="1000" b="1" dirty="0"/>
              <a:t>Franz Werner</a:t>
            </a:r>
            <a:br>
              <a:rPr lang="de-AT" sz="1000" b="1" dirty="0"/>
            </a:br>
            <a:endParaRPr lang="de-AT" sz="1000" b="1" dirty="0"/>
          </a:p>
        </p:txBody>
      </p:sp>
    </p:spTree>
    <p:extLst>
      <p:ext uri="{BB962C8B-B14F-4D97-AF65-F5344CB8AC3E}">
        <p14:creationId xmlns:p14="http://schemas.microsoft.com/office/powerpoint/2010/main" val="282885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E01622-0944-44DF-A3BE-67EF3C649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00" y="768150"/>
            <a:ext cx="5916394" cy="397032"/>
          </a:xfrm>
        </p:spPr>
        <p:txBody>
          <a:bodyPr/>
          <a:lstStyle/>
          <a:p>
            <a:r>
              <a:rPr lang="en-US" dirty="0"/>
              <a:t>Arbeitspakete und </a:t>
            </a:r>
            <a:r>
              <a:rPr lang="en-US" dirty="0" err="1"/>
              <a:t>Zeitschiene</a:t>
            </a:r>
            <a:r>
              <a:rPr lang="en-US" dirty="0"/>
              <a:t> </a:t>
            </a:r>
            <a:endParaRPr lang="de-AT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2C8DE141-EF9F-4A7E-93E3-B90B4605D2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078" r="-1"/>
          <a:stretch/>
        </p:blipFill>
        <p:spPr>
          <a:xfrm>
            <a:off x="241200" y="1283762"/>
            <a:ext cx="6344594" cy="34597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7BD0AC-4654-534D-B0B9-F21BA4634B4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907" y="49066"/>
            <a:ext cx="1222472" cy="59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72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7452" y="737021"/>
            <a:ext cx="5916394" cy="397032"/>
          </a:xfrm>
        </p:spPr>
        <p:txBody>
          <a:bodyPr/>
          <a:lstStyle/>
          <a:p>
            <a:r>
              <a:rPr lang="de-DE" dirty="0"/>
              <a:t>Leitprojektcharakter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7452" y="1196349"/>
            <a:ext cx="6429831" cy="39487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100" b="1" dirty="0"/>
              <a:t>1. Stärke und Einzigartigkeit des Konsortiums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1100" b="1" dirty="0"/>
              <a:t>Symbiose aus Technik/Wirtschaft, Pflege/Betreuung und Wissenschaft/Ethik</a:t>
            </a:r>
          </a:p>
          <a:p>
            <a:pPr marL="450850">
              <a:buFont typeface="+mj-lt"/>
              <a:buAutoNum type="alphaLcPeriod"/>
            </a:pPr>
            <a:r>
              <a:rPr lang="de-DE" sz="1100" dirty="0"/>
              <a:t>Führende Pflege- und Betreuungsorganisationen </a:t>
            </a:r>
          </a:p>
          <a:p>
            <a:pPr marL="450850">
              <a:lnSpc>
                <a:spcPct val="120000"/>
              </a:lnSpc>
              <a:buFont typeface="+mj-lt"/>
              <a:buAutoNum type="alphaLcPeriod"/>
            </a:pPr>
            <a:r>
              <a:rPr lang="de-DE" sz="1100" dirty="0"/>
              <a:t>Starke technische/wirtschaftliche Unternehmenspartner</a:t>
            </a:r>
            <a:br>
              <a:rPr lang="de-DE" sz="1100" dirty="0"/>
            </a:br>
            <a:r>
              <a:rPr lang="de-DE" sz="1100" dirty="0"/>
              <a:t>(Marktführerschaft im jeweiligen Bereich) </a:t>
            </a:r>
          </a:p>
          <a:p>
            <a:pPr marL="450850">
              <a:buFont typeface="+mj-lt"/>
              <a:buAutoNum type="alphaLcPeriod"/>
            </a:pPr>
            <a:r>
              <a:rPr lang="de-DE" sz="1100" dirty="0"/>
              <a:t>Gute Universitäten und Fachhochschulen </a:t>
            </a:r>
          </a:p>
          <a:p>
            <a:pPr marL="342900" indent="-342900">
              <a:buFont typeface="+mj-lt"/>
              <a:buAutoNum type="alphaLcPeriod"/>
            </a:pPr>
            <a:endParaRPr lang="de-DE" sz="1100" dirty="0"/>
          </a:p>
          <a:p>
            <a:pPr marL="0" indent="0">
              <a:buNone/>
            </a:pPr>
            <a:r>
              <a:rPr lang="de-DE" sz="1100" b="1" dirty="0"/>
              <a:t>2. Stärke und Einzigartigkeit des Advisory Boards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DE" sz="1100" b="1" dirty="0"/>
              <a:t>Symbiose aus Interessensverbänden, Ministerien, sozialpolitischen Ämtern, Krankenhäusern und Gesundheitsdienstleistern aus ganz Österreich</a:t>
            </a:r>
          </a:p>
          <a:p>
            <a:pPr marL="180975" indent="0">
              <a:lnSpc>
                <a:spcPct val="120000"/>
              </a:lnSpc>
              <a:buNone/>
            </a:pPr>
            <a:r>
              <a:rPr lang="de-DE" sz="1100" dirty="0"/>
              <a:t>17 unterschriebene </a:t>
            </a:r>
            <a:r>
              <a:rPr lang="de-DE" sz="1100" dirty="0" err="1"/>
              <a:t>LOI´s</a:t>
            </a:r>
            <a:r>
              <a:rPr lang="de-DE" sz="1100" dirty="0"/>
              <a:t> adressieren das Vertrauen aller Unterzeichnenden in das Konsortium und in die Projektidee LICA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AT" sz="1100" b="1" dirty="0"/>
              <a:t>Spezifischer Austausch mit weiteren wichtigen Stakeholdern</a:t>
            </a:r>
          </a:p>
          <a:p>
            <a:pPr marL="180975" indent="0">
              <a:lnSpc>
                <a:spcPct val="100000"/>
              </a:lnSpc>
              <a:buNone/>
            </a:pPr>
            <a:r>
              <a:rPr lang="de-AT" sz="1100" dirty="0"/>
              <a:t>Österreichischer Gesundheits- und Krankenpflegeverband, Institut für Technikfolgenabschätzung, ELGA, Ärztekammer, Österreichische Gesundheitskassa</a:t>
            </a:r>
          </a:p>
          <a:p>
            <a:pPr marL="0" indent="0">
              <a:lnSpc>
                <a:spcPct val="120000"/>
              </a:lnSpc>
              <a:buNone/>
            </a:pPr>
            <a:endParaRPr lang="de-AT" sz="1500" dirty="0"/>
          </a:p>
          <a:p>
            <a:pPr marL="0" indent="0">
              <a:lnSpc>
                <a:spcPct val="120000"/>
              </a:lnSpc>
              <a:buNone/>
            </a:pPr>
            <a:endParaRPr lang="de-AT" sz="1500" dirty="0"/>
          </a:p>
          <a:p>
            <a:pPr marL="0" indent="0">
              <a:lnSpc>
                <a:spcPct val="120000"/>
              </a:lnSpc>
              <a:buNone/>
            </a:pPr>
            <a:endParaRPr lang="de-DE" sz="1500" dirty="0"/>
          </a:p>
          <a:p>
            <a:pPr marL="0" indent="0">
              <a:buNone/>
            </a:pPr>
            <a:endParaRPr lang="de-DE" sz="1500" b="1" dirty="0"/>
          </a:p>
          <a:p>
            <a:pPr marL="0" indent="0">
              <a:buNone/>
            </a:pPr>
            <a:endParaRPr lang="de-DE" sz="1500" b="1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b="1" i="1" dirty="0"/>
          </a:p>
          <a:p>
            <a:pPr marL="0" indent="0">
              <a:buNone/>
            </a:pPr>
            <a:endParaRPr lang="de-DE" b="1" i="1" dirty="0"/>
          </a:p>
          <a:p>
            <a:pPr marL="0" indent="0">
              <a:buNone/>
            </a:pPr>
            <a:endParaRPr lang="de-DE" b="1" i="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4897175-6DFA-F34B-A540-C14472D1773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907" y="49066"/>
            <a:ext cx="1222472" cy="598395"/>
          </a:xfrm>
          <a:prstGeom prst="rect">
            <a:avLst/>
          </a:prstGeom>
        </p:spPr>
      </p:pic>
      <p:pic>
        <p:nvPicPr>
          <p:cNvPr id="20" name="Picture 19" descr="A picture containing chart&#10;&#10;Description automatically generated">
            <a:extLst>
              <a:ext uri="{FF2B5EF4-FFF2-40B4-BE49-F238E27FC236}">
                <a16:creationId xmlns:a16="http://schemas.microsoft.com/office/drawing/2014/main" id="{BC2E617B-9BB3-9742-9EA8-8454F4AB20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6" t="4013" r="4947" b="7274"/>
          <a:stretch/>
        </p:blipFill>
        <p:spPr>
          <a:xfrm>
            <a:off x="4005548" y="33029"/>
            <a:ext cx="1855831" cy="110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37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32862B-1A60-4A97-A9BB-F3F7A4D24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98" y="1152572"/>
            <a:ext cx="6672853" cy="381239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AT" sz="1100" b="1" dirty="0"/>
              <a:t>3. Ambitioniertes Ziel</a:t>
            </a:r>
          </a:p>
          <a:p>
            <a:pPr marL="450850">
              <a:lnSpc>
                <a:spcPct val="120000"/>
              </a:lnSpc>
            </a:pPr>
            <a:r>
              <a:rPr lang="de-AT" sz="1100" dirty="0">
                <a:solidFill>
                  <a:schemeClr val="tx1"/>
                </a:solidFill>
              </a:rPr>
              <a:t>Verknüpfung vieler Stakeholder (im Gesundheitsbereich) über eine gemeinsam genutzte technische Plattform</a:t>
            </a:r>
          </a:p>
          <a:p>
            <a:pPr marL="450850">
              <a:lnSpc>
                <a:spcPct val="120000"/>
              </a:lnSpc>
            </a:pPr>
            <a:r>
              <a:rPr lang="de-AT" sz="1100" dirty="0">
                <a:solidFill>
                  <a:schemeClr val="tx1"/>
                </a:solidFill>
              </a:rPr>
              <a:t>Hohes budgetäres Volumen und 4-jährige Projektdauer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AT" sz="1100" b="1" dirty="0">
                <a:solidFill>
                  <a:schemeClr val="tx1"/>
                </a:solidFill>
              </a:rPr>
              <a:t>4. Strukturierte Vernetzung</a:t>
            </a:r>
          </a:p>
          <a:p>
            <a:pPr marL="450850">
              <a:lnSpc>
                <a:spcPct val="130000"/>
              </a:lnSpc>
            </a:pPr>
            <a:r>
              <a:rPr lang="de-AT" sz="1100" dirty="0">
                <a:solidFill>
                  <a:schemeClr val="tx1"/>
                </a:solidFill>
              </a:rPr>
              <a:t>Plan zur strukturierten, regelmäßigen Information von allen Stakeholdern</a:t>
            </a:r>
          </a:p>
          <a:p>
            <a:pPr marL="450850">
              <a:lnSpc>
                <a:spcPct val="130000"/>
              </a:lnSpc>
            </a:pPr>
            <a:r>
              <a:rPr lang="de-AT" sz="1100" dirty="0">
                <a:solidFill>
                  <a:schemeClr val="tx1"/>
                </a:solidFill>
              </a:rPr>
              <a:t>Gemeinsamer regelmäßiger Austausch mit Ministerien (1x Jährlich und laufend </a:t>
            </a:r>
            <a:r>
              <a:rPr lang="de-AT" sz="1100" dirty="0" err="1">
                <a:solidFill>
                  <a:schemeClr val="tx1"/>
                </a:solidFill>
              </a:rPr>
              <a:t>b.Bed</a:t>
            </a:r>
            <a:r>
              <a:rPr lang="de-AT" sz="1100" dirty="0">
                <a:solidFill>
                  <a:schemeClr val="tx1"/>
                </a:solidFill>
              </a:rPr>
              <a:t>.) ; Einbindung in die Strategie des Bundes</a:t>
            </a:r>
          </a:p>
          <a:p>
            <a:pPr marL="450850">
              <a:lnSpc>
                <a:spcPct val="130000"/>
              </a:lnSpc>
            </a:pPr>
            <a:r>
              <a:rPr lang="de-AT" sz="1100" dirty="0">
                <a:solidFill>
                  <a:schemeClr val="tx1"/>
                </a:solidFill>
              </a:rPr>
              <a:t>Vernetzung mit Multiplikator*innen wie „Netzwerk Altern“ und „AAL Austria“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AT" sz="1100" b="1" dirty="0">
                <a:solidFill>
                  <a:schemeClr val="tx1"/>
                </a:solidFill>
              </a:rPr>
              <a:t>5. Regelmäßige Verbreitung </a:t>
            </a:r>
          </a:p>
          <a:p>
            <a:pPr marL="450850">
              <a:lnSpc>
                <a:spcPct val="130000"/>
              </a:lnSpc>
            </a:pPr>
            <a:r>
              <a:rPr lang="de-AT" sz="1100" dirty="0">
                <a:solidFill>
                  <a:schemeClr val="tx1"/>
                </a:solidFill>
              </a:rPr>
              <a:t>Teilnahme am Fachdiskurs zu Digitalisierung im Gesundheitsbereich (national und international</a:t>
            </a:r>
          </a:p>
          <a:p>
            <a:pPr marL="450850">
              <a:lnSpc>
                <a:spcPct val="130000"/>
              </a:lnSpc>
            </a:pPr>
            <a:r>
              <a:rPr lang="de-AT" sz="1100" dirty="0">
                <a:solidFill>
                  <a:schemeClr val="tx1"/>
                </a:solidFill>
              </a:rPr>
              <a:t>Teilnahme an Konferenzen/Veranstaltungen, Erstellung wiss. Publikationen (national und international)</a:t>
            </a:r>
          </a:p>
          <a:p>
            <a:pPr marL="450850">
              <a:lnSpc>
                <a:spcPct val="130000"/>
              </a:lnSpc>
            </a:pPr>
            <a:r>
              <a:rPr lang="de-AT" sz="1100" dirty="0">
                <a:solidFill>
                  <a:schemeClr val="tx1"/>
                </a:solidFill>
              </a:rPr>
              <a:t>Niederschwellige Verbreitung von Projektergebnissen auf vielen Kanälen</a:t>
            </a:r>
          </a:p>
          <a:p>
            <a:pPr marL="450850">
              <a:lnSpc>
                <a:spcPct val="130000"/>
              </a:lnSpc>
            </a:pPr>
            <a:endParaRPr lang="de-AT" sz="1100" dirty="0"/>
          </a:p>
          <a:p>
            <a:pPr marL="450850">
              <a:lnSpc>
                <a:spcPct val="130000"/>
              </a:lnSpc>
            </a:pPr>
            <a:endParaRPr lang="de-AT" sz="1400" dirty="0">
              <a:solidFill>
                <a:schemeClr val="tx1"/>
              </a:solidFill>
            </a:endParaRPr>
          </a:p>
        </p:txBody>
      </p:sp>
      <p:pic>
        <p:nvPicPr>
          <p:cNvPr id="5" name="Picture 6" descr="brücke">
            <a:extLst>
              <a:ext uri="{FF2B5EF4-FFF2-40B4-BE49-F238E27FC236}">
                <a16:creationId xmlns:a16="http://schemas.microsoft.com/office/drawing/2014/main" id="{B5B8759A-DC70-4C68-94F0-2B6052939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16020" r="1738" b="13148"/>
          <a:stretch>
            <a:fillRect/>
          </a:stretch>
        </p:blipFill>
        <p:spPr bwMode="auto">
          <a:xfrm>
            <a:off x="4142952" y="87197"/>
            <a:ext cx="1716480" cy="96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52799A50-CDA6-4940-978C-87D08F9C1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52" y="737021"/>
            <a:ext cx="5916394" cy="397032"/>
          </a:xfrm>
        </p:spPr>
        <p:txBody>
          <a:bodyPr/>
          <a:lstStyle/>
          <a:p>
            <a:r>
              <a:rPr lang="de-DE" dirty="0"/>
              <a:t>Leitprojektcharakter</a:t>
            </a:r>
          </a:p>
        </p:txBody>
      </p:sp>
    </p:spTree>
    <p:extLst>
      <p:ext uri="{BB962C8B-B14F-4D97-AF65-F5344CB8AC3E}">
        <p14:creationId xmlns:p14="http://schemas.microsoft.com/office/powerpoint/2010/main" val="344661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1200" y="872493"/>
            <a:ext cx="6618388" cy="397032"/>
          </a:xfrm>
        </p:spPr>
        <p:txBody>
          <a:bodyPr/>
          <a:lstStyle/>
          <a:p>
            <a:pPr algn="ctr"/>
            <a:r>
              <a:rPr lang="de-AT" dirty="0"/>
              <a:t>Vielen Dank für Ihre Aufmerksamkeit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1D51A4B-322F-46F7-8C39-C4043E209A15}"/>
              </a:ext>
            </a:extLst>
          </p:cNvPr>
          <p:cNvSpPr txBox="1"/>
          <p:nvPr/>
        </p:nvSpPr>
        <p:spPr>
          <a:xfrm>
            <a:off x="361251" y="3544662"/>
            <a:ext cx="4717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Elisabeth Haslinger-Baumann </a:t>
            </a:r>
          </a:p>
          <a:p>
            <a:r>
              <a:rPr lang="de-AT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elisabeth.haslinger-baumann@fh-campuswien.ac.at</a:t>
            </a:r>
            <a:endParaRPr lang="de-AT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de-AT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A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Franz Werner</a:t>
            </a:r>
          </a:p>
          <a:p>
            <a:r>
              <a:rPr lang="de-A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franz.werner@fh-campuswien.ac.at </a:t>
            </a:r>
            <a:endParaRPr lang="de-A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67EFB084-B0C6-4B4A-BA22-9240F7815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49" y="1996923"/>
            <a:ext cx="2351891" cy="115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90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6B71E3-F7CE-4892-8714-CE869FB7C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736" y="747217"/>
            <a:ext cx="5916394" cy="397032"/>
          </a:xfrm>
        </p:spPr>
        <p:txBody>
          <a:bodyPr/>
          <a:lstStyle/>
          <a:p>
            <a:r>
              <a:rPr lang="de-AT" dirty="0"/>
              <a:t>Inhalte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466CC1-4EE1-44AA-8CF9-5EC58DA7F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4816" y="1260733"/>
            <a:ext cx="5624772" cy="19310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AT" dirty="0"/>
              <a:t>Projekt Setup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AT" dirty="0"/>
              <a:t>Problemstellung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AT" dirty="0"/>
              <a:t>Ziele und Zielgruppen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AT" dirty="0"/>
              <a:t>Arbeitspakete und Zeitschiene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AT" dirty="0"/>
              <a:t>Leitprojektcharakter</a:t>
            </a:r>
          </a:p>
        </p:txBody>
      </p:sp>
      <p:pic>
        <p:nvPicPr>
          <p:cNvPr id="4" name="Picture 3" descr="teambuilding-orgina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8" y="2978019"/>
            <a:ext cx="5478804" cy="20925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63C46B-C33C-BB45-A0AA-E1D948D6A7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907" y="49066"/>
            <a:ext cx="1222472" cy="59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1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>
            <a:extLst>
              <a:ext uri="{FF2B5EF4-FFF2-40B4-BE49-F238E27FC236}">
                <a16:creationId xmlns:a16="http://schemas.microsoft.com/office/drawing/2014/main" id="{D54340DE-7561-4BCF-82B6-589FC32AC7C9}"/>
              </a:ext>
            </a:extLst>
          </p:cNvPr>
          <p:cNvSpPr txBox="1">
            <a:spLocks/>
          </p:cNvSpPr>
          <p:nvPr/>
        </p:nvSpPr>
        <p:spPr>
          <a:xfrm>
            <a:off x="157334" y="1241819"/>
            <a:ext cx="5209769" cy="4250936"/>
          </a:xfrm>
          <a:prstGeom prst="rect">
            <a:avLst/>
          </a:prstGeom>
        </p:spPr>
        <p:txBody>
          <a:bodyPr>
            <a:noAutofit/>
          </a:bodyPr>
          <a:lstStyle>
            <a:lvl1pPr marL="128601" indent="-128601" algn="l" defTabSz="514405" rtl="0" eaLnBrk="1" latinLnBrk="0" hangingPunct="1">
              <a:lnSpc>
                <a:spcPct val="90000"/>
              </a:lnSpc>
              <a:spcBef>
                <a:spcPts val="562"/>
              </a:spcBef>
              <a:buFont typeface="Verdana" panose="020B0604030504040204" pitchFamily="34" charset="0"/>
              <a:buChar char="&gt;"/>
              <a:defRPr sz="1013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5804" indent="-128601" algn="l" defTabSz="514405" rtl="0" eaLnBrk="1" latinLnBrk="0" hangingPunct="1">
              <a:lnSpc>
                <a:spcPct val="90000"/>
              </a:lnSpc>
              <a:spcBef>
                <a:spcPts val="282"/>
              </a:spcBef>
              <a:buFont typeface="Verdana" panose="020B0604030504040204" pitchFamily="34" charset="0"/>
              <a:buChar char="&gt;"/>
              <a:defRPr sz="1013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3005" indent="-128601" algn="l" defTabSz="514405" rtl="0" eaLnBrk="1" latinLnBrk="0" hangingPunct="1">
              <a:lnSpc>
                <a:spcPct val="90000"/>
              </a:lnSpc>
              <a:spcBef>
                <a:spcPts val="282"/>
              </a:spcBef>
              <a:buFont typeface="Verdana" panose="020B0604030504040204" pitchFamily="34" charset="0"/>
              <a:buChar char="&gt;"/>
              <a:defRPr sz="1013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00209" indent="-128601" algn="l" defTabSz="514405" rtl="0" eaLnBrk="1" latinLnBrk="0" hangingPunct="1">
              <a:lnSpc>
                <a:spcPct val="90000"/>
              </a:lnSpc>
              <a:spcBef>
                <a:spcPts val="282"/>
              </a:spcBef>
              <a:buFont typeface="Verdana" panose="020B0604030504040204" pitchFamily="34" charset="0"/>
              <a:buChar char="&gt;"/>
              <a:defRPr sz="1013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57411" indent="-128601" algn="l" defTabSz="514405" rtl="0" eaLnBrk="1" latinLnBrk="0" hangingPunct="1">
              <a:lnSpc>
                <a:spcPct val="90000"/>
              </a:lnSpc>
              <a:spcBef>
                <a:spcPts val="282"/>
              </a:spcBef>
              <a:buFont typeface="Verdana" panose="020B0604030504040204" pitchFamily="34" charset="0"/>
              <a:buChar char="&gt;"/>
              <a:defRPr sz="1013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14613" indent="-128601" algn="l" defTabSz="514405" rtl="0" eaLnBrk="1" latinLnBrk="0" hangingPunct="1">
              <a:lnSpc>
                <a:spcPct val="90000"/>
              </a:lnSpc>
              <a:spcBef>
                <a:spcPts val="282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816" indent="-128601" algn="l" defTabSz="514405" rtl="0" eaLnBrk="1" latinLnBrk="0" hangingPunct="1">
              <a:lnSpc>
                <a:spcPct val="90000"/>
              </a:lnSpc>
              <a:spcBef>
                <a:spcPts val="282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9019" indent="-128601" algn="l" defTabSz="514405" rtl="0" eaLnBrk="1" latinLnBrk="0" hangingPunct="1">
              <a:lnSpc>
                <a:spcPct val="90000"/>
              </a:lnSpc>
              <a:spcBef>
                <a:spcPts val="282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6221" indent="-128601" algn="l" defTabSz="514405" rtl="0" eaLnBrk="1" latinLnBrk="0" hangingPunct="1">
              <a:lnSpc>
                <a:spcPct val="90000"/>
              </a:lnSpc>
              <a:spcBef>
                <a:spcPts val="282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t">
              <a:buNone/>
            </a:pPr>
            <a:r>
              <a:rPr lang="de-DE" sz="1100" b="1" dirty="0">
                <a:cs typeface="Arial" panose="020B0604020202020204" pitchFamily="34" charset="0"/>
              </a:rPr>
              <a:t>Enduserpartner</a:t>
            </a:r>
          </a:p>
          <a:p>
            <a:pPr marL="228600" indent="-228600">
              <a:spcBef>
                <a:spcPts val="500"/>
              </a:spcBef>
              <a:buFont typeface="+mj-lt"/>
              <a:buAutoNum type="arabicPeriod"/>
            </a:pPr>
            <a:r>
              <a:rPr lang="de-AT" sz="1100" dirty="0"/>
              <a:t>Akademie für Altersforschung am Haus der Barmherzigkeit </a:t>
            </a:r>
          </a:p>
          <a:p>
            <a:pPr marL="228600" indent="-228600">
              <a:spcBef>
                <a:spcPts val="500"/>
              </a:spcBef>
              <a:buFont typeface="+mj-lt"/>
              <a:buAutoNum type="arabicPeriod"/>
            </a:pPr>
            <a:r>
              <a:rPr lang="de-AT" sz="1100" dirty="0"/>
              <a:t>Johanniter Österreich Ausbildung und Forschung gem. GmbH</a:t>
            </a:r>
          </a:p>
          <a:p>
            <a:pPr marL="228600" indent="-228600">
              <a:spcBef>
                <a:spcPts val="500"/>
              </a:spcBef>
              <a:buFont typeface="+mj-lt"/>
              <a:buAutoNum type="arabicPeriod"/>
            </a:pPr>
            <a:r>
              <a:rPr lang="de-AT" sz="1100" dirty="0"/>
              <a:t>Wiener Rotes Kreuz- Rettungs-, Krankentransport-, Pflege- und Betreuungsgesellschaft </a:t>
            </a:r>
            <a:r>
              <a:rPr lang="de-AT" sz="1100" dirty="0" err="1"/>
              <a:t>m.b.H</a:t>
            </a:r>
            <a:r>
              <a:rPr lang="de-AT" sz="1100" dirty="0"/>
              <a:t>. </a:t>
            </a:r>
          </a:p>
          <a:p>
            <a:pPr marL="228600" indent="-228600">
              <a:spcBef>
                <a:spcPts val="500"/>
              </a:spcBef>
              <a:buFont typeface="+mj-lt"/>
              <a:buAutoNum type="arabicPeriod"/>
            </a:pPr>
            <a:r>
              <a:rPr lang="de-AT" sz="1100" dirty="0"/>
              <a:t>Volkshilfe Gesundheits- und Soziale Dienste GmbH (GSD GmbH)</a:t>
            </a:r>
          </a:p>
          <a:p>
            <a:pPr marL="228600" indent="-228600">
              <a:spcBef>
                <a:spcPts val="500"/>
              </a:spcBef>
              <a:buFont typeface="+mj-lt"/>
              <a:buAutoNum type="arabicPeriod"/>
            </a:pPr>
            <a:r>
              <a:rPr lang="de-AT" sz="1100" dirty="0"/>
              <a:t>Volkshilfe Wien gemeinnützige Betriebs-GmbH</a:t>
            </a:r>
          </a:p>
          <a:p>
            <a:pPr marL="0" indent="0" fontAlgn="t">
              <a:buNone/>
            </a:pPr>
            <a:r>
              <a:rPr lang="de-DE" sz="1100" b="1" dirty="0">
                <a:cs typeface="Arial" panose="020B0604020202020204" pitchFamily="34" charset="0"/>
              </a:rPr>
              <a:t>Technische Partner</a:t>
            </a:r>
          </a:p>
          <a:p>
            <a:pPr marL="228600" indent="-228600">
              <a:spcBef>
                <a:spcPts val="500"/>
              </a:spcBef>
              <a:buFont typeface="+mj-lt"/>
              <a:buAutoNum type="arabicPeriod"/>
            </a:pPr>
            <a:r>
              <a:rPr lang="en-GB" sz="1100" dirty="0"/>
              <a:t>CareCenter Software GmbH</a:t>
            </a:r>
            <a:endParaRPr lang="de-AT" sz="1100" dirty="0">
              <a:highlight>
                <a:srgbClr val="FFFF00"/>
              </a:highlight>
            </a:endParaRPr>
          </a:p>
          <a:p>
            <a:pPr marL="228600" indent="-228600">
              <a:spcBef>
                <a:spcPts val="500"/>
              </a:spcBef>
              <a:buFont typeface="+mj-lt"/>
              <a:buAutoNum type="arabicPeriod"/>
            </a:pPr>
            <a:r>
              <a:rPr lang="en-GB" sz="1100" dirty="0"/>
              <a:t>Loidl-Consulting &amp; IT Services GmbH   </a:t>
            </a:r>
          </a:p>
          <a:p>
            <a:pPr marL="228600" indent="-228600">
              <a:spcBef>
                <a:spcPts val="500"/>
              </a:spcBef>
              <a:buFont typeface="+mj-lt"/>
              <a:buAutoNum type="arabicPeriod"/>
            </a:pPr>
            <a:r>
              <a:rPr lang="de-DE" sz="1100" dirty="0"/>
              <a:t>Compugroup Medical CGM</a:t>
            </a:r>
            <a:endParaRPr lang="de-AT" sz="1100" dirty="0">
              <a:highlight>
                <a:srgbClr val="FFFF00"/>
              </a:highlight>
            </a:endParaRPr>
          </a:p>
          <a:p>
            <a:pPr marL="228600" indent="-228600">
              <a:spcBef>
                <a:spcPts val="500"/>
              </a:spcBef>
              <a:buFont typeface="+mj-lt"/>
              <a:buAutoNum type="arabicPeriod"/>
            </a:pPr>
            <a:r>
              <a:rPr lang="de-AT" sz="1100" dirty="0"/>
              <a:t>Österreichische Apotheker-Verlagsgesellschaft </a:t>
            </a:r>
            <a:r>
              <a:rPr lang="de-AT" sz="1100" dirty="0" err="1"/>
              <a:t>m.b.H</a:t>
            </a:r>
            <a:r>
              <a:rPr lang="de-AT" sz="1100" dirty="0"/>
              <a:t>.   </a:t>
            </a:r>
          </a:p>
          <a:p>
            <a:pPr marL="228600" indent="-228600">
              <a:spcBef>
                <a:spcPts val="500"/>
              </a:spcBef>
              <a:buFont typeface="+mj-lt"/>
              <a:buAutoNum type="arabicPeriod"/>
            </a:pPr>
            <a:r>
              <a:rPr lang="de-AT" sz="1100" dirty="0"/>
              <a:t>Steszgal Informationstechnologie GmbH</a:t>
            </a:r>
          </a:p>
          <a:p>
            <a:pPr marL="0" indent="0" fontAlgn="t">
              <a:buNone/>
            </a:pPr>
            <a:r>
              <a:rPr lang="de-AT" sz="1100" b="1" dirty="0">
                <a:cs typeface="Arial" panose="020B0604020202020204" pitchFamily="34" charset="0"/>
              </a:rPr>
              <a:t>Wissenschaftliche Partner</a:t>
            </a:r>
          </a:p>
          <a:p>
            <a:pPr marL="228600" indent="-228600">
              <a:spcBef>
                <a:spcPts val="500"/>
              </a:spcBef>
              <a:buFont typeface="+mj-lt"/>
              <a:buAutoNum type="arabicPeriod"/>
            </a:pPr>
            <a:r>
              <a:rPr lang="en-GB" sz="1100" dirty="0" err="1"/>
              <a:t>Fachhochschule</a:t>
            </a:r>
            <a:r>
              <a:rPr lang="en-GB" sz="1100" dirty="0"/>
              <a:t> Campus Wien   </a:t>
            </a:r>
            <a:endParaRPr lang="en-GB" sz="1100" dirty="0">
              <a:highlight>
                <a:srgbClr val="FFFF00"/>
              </a:highlight>
            </a:endParaRPr>
          </a:p>
          <a:p>
            <a:pPr marL="228600" indent="-228600">
              <a:spcBef>
                <a:spcPts val="500"/>
              </a:spcBef>
              <a:buFont typeface="+mj-lt"/>
              <a:buAutoNum type="arabicPeriod"/>
            </a:pPr>
            <a:r>
              <a:rPr lang="de-AT" sz="1100" dirty="0"/>
              <a:t>FH Technikum Wien</a:t>
            </a:r>
          </a:p>
          <a:p>
            <a:pPr marL="228600" indent="-228600">
              <a:spcBef>
                <a:spcPts val="500"/>
              </a:spcBef>
              <a:buFont typeface="+mj-lt"/>
              <a:buAutoNum type="arabicPeriod"/>
            </a:pPr>
            <a:r>
              <a:rPr lang="de-AT" sz="1100" dirty="0"/>
              <a:t>Universität Wien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E157A881-E140-468E-9CDE-14371A9E0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98" y="728985"/>
            <a:ext cx="5884564" cy="397032"/>
          </a:xfrm>
        </p:spPr>
        <p:txBody>
          <a:bodyPr/>
          <a:lstStyle/>
          <a:p>
            <a:r>
              <a:rPr lang="de-AT" dirty="0"/>
              <a:t>Projekt - Setup - Projektkonsortium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94996CC8-C269-4B6F-BBF1-711F9F19460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184" y="4718072"/>
            <a:ext cx="960120" cy="53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361000B5-CFB6-489D-86ED-566CBE9A68D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2" y="1133182"/>
            <a:ext cx="1213903" cy="21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AADD7732-BDA5-4FEE-B1C3-B20B82FD917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213" y="1418699"/>
            <a:ext cx="903414" cy="255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6F8A30AA-B002-41A2-A079-2048F6B5BD7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184" y="2094810"/>
            <a:ext cx="910443" cy="230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48677A30-9757-4875-8443-F0B5624E037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184" y="2317657"/>
            <a:ext cx="1006991" cy="358609"/>
          </a:xfrm>
          <a:prstGeom prst="rect">
            <a:avLst/>
          </a:prstGeom>
        </p:spPr>
      </p:pic>
      <p:pic>
        <p:nvPicPr>
          <p:cNvPr id="3" name="Grafik 2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2B204524-5954-4AE3-B768-038DB85FD7A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87"/>
          <a:stretch/>
        </p:blipFill>
        <p:spPr>
          <a:xfrm>
            <a:off x="5497695" y="2671417"/>
            <a:ext cx="1213392" cy="28066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DCE4FE6-1CA1-4E9A-8386-C07FE9CD3B3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351" y="3004305"/>
            <a:ext cx="1239775" cy="177111"/>
          </a:xfrm>
          <a:prstGeom prst="rect">
            <a:avLst/>
          </a:prstGeom>
        </p:spPr>
      </p:pic>
      <p:pic>
        <p:nvPicPr>
          <p:cNvPr id="14" name="Grafik 13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225" y="3811863"/>
            <a:ext cx="1075819" cy="29156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26351" y="3491426"/>
            <a:ext cx="1197398" cy="31127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83222" y="4433759"/>
            <a:ext cx="739962" cy="438347"/>
          </a:xfrm>
          <a:prstGeom prst="rect">
            <a:avLst/>
          </a:prstGeom>
        </p:spPr>
      </p:pic>
      <p:pic>
        <p:nvPicPr>
          <p:cNvPr id="16" name="Grafik 15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306" y="1778247"/>
            <a:ext cx="1295864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707" y="3209379"/>
            <a:ext cx="992932" cy="331211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A0A95234-940D-4240-BCC7-0390700B91C0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351" y="4126611"/>
            <a:ext cx="517610" cy="3586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C7BC9E8-4E9F-8340-963A-4DA3E9F9B2AA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907" y="49066"/>
            <a:ext cx="1222472" cy="59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35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FC0A79-D520-4C5E-94B5-179899626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41" y="702872"/>
            <a:ext cx="6283717" cy="701731"/>
          </a:xfrm>
        </p:spPr>
        <p:txBody>
          <a:bodyPr/>
          <a:lstStyle/>
          <a:p>
            <a:r>
              <a:rPr lang="de-AT" dirty="0"/>
              <a:t>Projekt – Setup – Advisory Board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B098F9-91B7-4FA6-B26F-9BD3B7D43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41" y="1053737"/>
            <a:ext cx="6550025" cy="3982854"/>
          </a:xfrm>
        </p:spPr>
        <p:txBody>
          <a:bodyPr>
            <a:noAutofit/>
          </a:bodyPr>
          <a:lstStyle/>
          <a:p>
            <a:pPr marL="228600" indent="-228600">
              <a:lnSpc>
                <a:spcPct val="11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de-AT" sz="1000" dirty="0">
                <a:solidFill>
                  <a:schemeClr val="tx1"/>
                </a:solidFill>
              </a:rPr>
              <a:t>Gesundheit Österreich GmbH</a:t>
            </a:r>
          </a:p>
          <a:p>
            <a:pPr marL="228600" indent="-228600">
              <a:lnSpc>
                <a:spcPct val="11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de-AT" sz="1000" dirty="0">
                <a:solidFill>
                  <a:schemeClr val="tx1"/>
                </a:solidFill>
              </a:rPr>
              <a:t>Amt der Vorarlberger Landesregierung, Abteilung Gesundheit und Sport, DI Sebastian </a:t>
            </a:r>
            <a:r>
              <a:rPr lang="de-AT" sz="1000" dirty="0" err="1">
                <a:solidFill>
                  <a:schemeClr val="tx1"/>
                </a:solidFill>
              </a:rPr>
              <a:t>Wöß</a:t>
            </a:r>
            <a:endParaRPr lang="de-AT" sz="1000" dirty="0">
              <a:solidFill>
                <a:schemeClr val="tx1"/>
              </a:solidFill>
            </a:endParaRPr>
          </a:p>
          <a:p>
            <a:pPr marL="228600" indent="-228600">
              <a:lnSpc>
                <a:spcPct val="11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de-AT" sz="1000" dirty="0">
                <a:solidFill>
                  <a:schemeClr val="tx1"/>
                </a:solidFill>
              </a:rPr>
              <a:t>UMIT – Private University </a:t>
            </a:r>
            <a:r>
              <a:rPr lang="de-AT" sz="1000" dirty="0" err="1">
                <a:solidFill>
                  <a:schemeClr val="tx1"/>
                </a:solidFill>
              </a:rPr>
              <a:t>for</a:t>
            </a:r>
            <a:r>
              <a:rPr lang="de-AT" sz="1000" dirty="0">
                <a:solidFill>
                  <a:schemeClr val="tx1"/>
                </a:solidFill>
              </a:rPr>
              <a:t> Health Sciences, Medical </a:t>
            </a:r>
            <a:r>
              <a:rPr lang="de-AT" sz="1000" dirty="0" err="1">
                <a:solidFill>
                  <a:schemeClr val="tx1"/>
                </a:solidFill>
              </a:rPr>
              <a:t>Informatics</a:t>
            </a:r>
            <a:r>
              <a:rPr lang="de-AT" sz="1000" dirty="0">
                <a:solidFill>
                  <a:schemeClr val="tx1"/>
                </a:solidFill>
              </a:rPr>
              <a:t>, Dr. Elske Ammenwerth</a:t>
            </a:r>
          </a:p>
          <a:p>
            <a:pPr marL="228600" indent="-228600">
              <a:lnSpc>
                <a:spcPct val="11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de-AT" sz="1000" dirty="0">
                <a:solidFill>
                  <a:schemeClr val="tx1"/>
                </a:solidFill>
              </a:rPr>
              <a:t>Wirtschaftskammer Österreich, Fachverband Unternehmensberatung, </a:t>
            </a:r>
          </a:p>
          <a:p>
            <a:pPr marL="228600" indent="-228600">
              <a:lnSpc>
                <a:spcPct val="11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de-AT" sz="1000" dirty="0">
                <a:solidFill>
                  <a:schemeClr val="tx1"/>
                </a:solidFill>
              </a:rPr>
              <a:t>A1 Telecom Austria</a:t>
            </a:r>
          </a:p>
          <a:p>
            <a:pPr marL="228600" indent="-228600">
              <a:lnSpc>
                <a:spcPct val="11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de-AT" sz="1000" dirty="0">
                <a:solidFill>
                  <a:schemeClr val="tx1"/>
                </a:solidFill>
              </a:rPr>
              <a:t>HABIT Haus der Barmherzigkeit Integrationsteam GmbH</a:t>
            </a:r>
          </a:p>
          <a:p>
            <a:pPr marL="228600" indent="-228600">
              <a:lnSpc>
                <a:spcPct val="11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de-AT" sz="1000" dirty="0">
                <a:solidFill>
                  <a:schemeClr val="tx1"/>
                </a:solidFill>
              </a:rPr>
              <a:t>Krankenhaus der Barmherzigen Schwestern Wien, Pflegedirektorin Isabell Koßmann</a:t>
            </a:r>
          </a:p>
          <a:p>
            <a:pPr marL="228600" indent="-228600">
              <a:lnSpc>
                <a:spcPct val="11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de-AT" sz="1000" dirty="0">
                <a:solidFill>
                  <a:schemeClr val="tx1"/>
                </a:solidFill>
              </a:rPr>
              <a:t>Wiener Pflege, Patientinnen und Patientenanwältin, Dr Sigrid Pilz</a:t>
            </a:r>
          </a:p>
          <a:p>
            <a:pPr marL="228600" indent="-228600">
              <a:lnSpc>
                <a:spcPct val="11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de-AT" sz="1000" dirty="0" err="1">
                <a:solidFill>
                  <a:schemeClr val="tx1"/>
                </a:solidFill>
              </a:rPr>
              <a:t>ANetPAS</a:t>
            </a:r>
            <a:r>
              <a:rPr lang="de-AT" sz="1000" dirty="0">
                <a:solidFill>
                  <a:schemeClr val="tx1"/>
                </a:solidFill>
              </a:rPr>
              <a:t> Österreichische Plattform Patientensicherheit</a:t>
            </a:r>
          </a:p>
          <a:p>
            <a:pPr marL="228600" indent="-228600">
              <a:lnSpc>
                <a:spcPct val="11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de-AT" sz="1000" dirty="0">
                <a:solidFill>
                  <a:schemeClr val="tx1"/>
                </a:solidFill>
              </a:rPr>
              <a:t>Interessensgemeinschaft pflegender Angehöriger, Birgit Meinrad-Schiebel</a:t>
            </a:r>
          </a:p>
          <a:p>
            <a:pPr marL="228600" indent="-228600">
              <a:lnSpc>
                <a:spcPct val="11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de-AT" sz="1000" dirty="0">
                <a:solidFill>
                  <a:schemeClr val="tx1"/>
                </a:solidFill>
              </a:rPr>
              <a:t>Internationale Gemeinschaft für Sterbebegleitung und Lebensbeistand e.V.</a:t>
            </a:r>
          </a:p>
          <a:p>
            <a:pPr marL="228600" indent="-228600">
              <a:lnSpc>
                <a:spcPct val="11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de-AT" sz="1000" dirty="0">
                <a:solidFill>
                  <a:schemeClr val="tx1"/>
                </a:solidFill>
              </a:rPr>
              <a:t>Dachverband der gehobenen medizinisch-technischen Dienste Österreich, Mag. Gabriele Jaksch</a:t>
            </a:r>
          </a:p>
          <a:p>
            <a:pPr marL="228600" indent="-228600">
              <a:lnSpc>
                <a:spcPct val="11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de-AT" sz="1000" dirty="0">
                <a:solidFill>
                  <a:schemeClr val="tx1"/>
                </a:solidFill>
              </a:rPr>
              <a:t>Hilfswerk Niederösterreich </a:t>
            </a:r>
            <a:r>
              <a:rPr lang="de-AT" sz="1000" dirty="0" err="1">
                <a:solidFill>
                  <a:schemeClr val="tx1"/>
                </a:solidFill>
              </a:rPr>
              <a:t>BetriebsGmbH</a:t>
            </a:r>
            <a:endParaRPr lang="de-AT" sz="1000" dirty="0">
              <a:solidFill>
                <a:schemeClr val="tx1"/>
              </a:solidFill>
            </a:endParaRPr>
          </a:p>
          <a:p>
            <a:pPr marL="228600" indent="-228600">
              <a:lnSpc>
                <a:spcPct val="11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de-AT" sz="1000" dirty="0">
                <a:solidFill>
                  <a:schemeClr val="tx1"/>
                </a:solidFill>
              </a:rPr>
              <a:t>Österreichisches Rotes Kreuz, Dr. Michael </a:t>
            </a:r>
            <a:r>
              <a:rPr lang="de-AT" sz="1000" dirty="0" err="1">
                <a:solidFill>
                  <a:schemeClr val="tx1"/>
                </a:solidFill>
              </a:rPr>
              <a:t>Opriesnig</a:t>
            </a:r>
            <a:endParaRPr lang="de-AT" sz="1000" dirty="0">
              <a:solidFill>
                <a:schemeClr val="tx1"/>
              </a:solidFill>
            </a:endParaRPr>
          </a:p>
          <a:p>
            <a:pPr marL="228600" indent="-228600">
              <a:lnSpc>
                <a:spcPct val="11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de-AT" sz="1000" dirty="0">
                <a:solidFill>
                  <a:schemeClr val="tx1"/>
                </a:solidFill>
              </a:rPr>
              <a:t>Volkshilfe Österreich</a:t>
            </a:r>
          </a:p>
          <a:p>
            <a:pPr marL="228600" indent="-228600">
              <a:lnSpc>
                <a:spcPct val="11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de-AT" sz="1000" dirty="0">
                <a:solidFill>
                  <a:schemeClr val="tx1"/>
                </a:solidFill>
              </a:rPr>
              <a:t>24h Betreuungsagentur Care Ring GmbH</a:t>
            </a:r>
          </a:p>
          <a:p>
            <a:pPr marL="228600" indent="-228600">
              <a:lnSpc>
                <a:spcPct val="11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de-AT" sz="1000" dirty="0">
                <a:solidFill>
                  <a:schemeClr val="tx1"/>
                </a:solidFill>
              </a:rPr>
              <a:t>24h Betreuerin Jana </a:t>
            </a:r>
            <a:r>
              <a:rPr lang="de-AT" sz="1000" dirty="0" err="1">
                <a:solidFill>
                  <a:schemeClr val="tx1"/>
                </a:solidFill>
              </a:rPr>
              <a:t>Benovicova</a:t>
            </a:r>
            <a:endParaRPr lang="de-AT" sz="1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3D7126-83F8-F04F-84D7-506583CDE0B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907" y="49066"/>
            <a:ext cx="1222472" cy="59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42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0773" y="851190"/>
            <a:ext cx="3586520" cy="397032"/>
          </a:xfrm>
        </p:spPr>
        <p:txBody>
          <a:bodyPr/>
          <a:lstStyle/>
          <a:p>
            <a:r>
              <a:rPr lang="de-AT" dirty="0"/>
              <a:t>Problemstellung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0700" y="1402134"/>
            <a:ext cx="6518188" cy="349522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de-AT" sz="1200" dirty="0"/>
              <a:t>Starker Zuwachs an Pflege und Betreuungsleistungen durch demografische Entwicklung mit im Verhältnis sinkendem Angebot an Pflege- und Betreuungspersonen.</a:t>
            </a:r>
            <a:br>
              <a:rPr lang="de-AT" sz="1200" dirty="0"/>
            </a:br>
            <a:endParaRPr lang="de-AT" sz="1200" dirty="0"/>
          </a:p>
          <a:p>
            <a:pPr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de-AT" sz="1200" dirty="0"/>
              <a:t>Ungünstige Rahmenbedingungen in Pflege und Betreuung mit hoher Arbeitsbelastung, wenig Anerkennung und hohem gesundheitlichem Risiko</a:t>
            </a:r>
            <a:br>
              <a:rPr lang="de-AT" sz="1200" dirty="0"/>
            </a:br>
            <a:endParaRPr lang="de-AT" sz="12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de-AT" sz="1200" dirty="0"/>
              <a:t>Pflege und Betreuung finden in unterschiedlichen Versorgungsformen statt (stationär/teilstationär/mobil/privat), mit wenig Austausch</a:t>
            </a:r>
            <a:br>
              <a:rPr lang="de-AT" sz="1200" dirty="0"/>
            </a:br>
            <a:endParaRPr lang="de-AT" sz="12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de-AT" sz="1200" dirty="0"/>
              <a:t>Hoher Zeitaufwand zur Sicherstellung des Informationsflusses (durch Mehrfacherfassungen, inkompatible IT Systeme, fehlende Standards für Kommunikationssysteme, Unterschiede in Dokumentationsart- und umfang)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de-AT" sz="1200" dirty="0"/>
              <a:t>Es sind vornehmlich IT „Insellösungen“ – Arzt, Apotheke, Pflege – ELGA, e-Card – im Einsatz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de-AT" sz="1200" dirty="0"/>
              <a:t>Wenige inhaltliche und technische Standards vorhanden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B21D3DF-CEC4-46E2-9530-62F74A1697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7" t="6518" r="29279" b="5501"/>
          <a:stretch/>
        </p:blipFill>
        <p:spPr>
          <a:xfrm>
            <a:off x="5794363" y="766550"/>
            <a:ext cx="894525" cy="635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E3CE3B-1C88-0541-984D-86742EE1476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907" y="49066"/>
            <a:ext cx="1222472" cy="59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86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>
            <a:extLst>
              <a:ext uri="{FF2B5EF4-FFF2-40B4-BE49-F238E27FC236}">
                <a16:creationId xmlns:a16="http://schemas.microsoft.com/office/drawing/2014/main" id="{D54340DE-7561-4BCF-82B6-589FC32AC7C9}"/>
              </a:ext>
            </a:extLst>
          </p:cNvPr>
          <p:cNvSpPr txBox="1">
            <a:spLocks/>
          </p:cNvSpPr>
          <p:nvPr/>
        </p:nvSpPr>
        <p:spPr>
          <a:xfrm>
            <a:off x="259679" y="1198152"/>
            <a:ext cx="6461136" cy="3892814"/>
          </a:xfrm>
          <a:prstGeom prst="rect">
            <a:avLst/>
          </a:prstGeom>
        </p:spPr>
        <p:txBody>
          <a:bodyPr>
            <a:noAutofit/>
          </a:bodyPr>
          <a:lstStyle>
            <a:lvl1pPr marL="128601" indent="-128601" algn="l" defTabSz="514405" rtl="0" eaLnBrk="1" latinLnBrk="0" hangingPunct="1">
              <a:lnSpc>
                <a:spcPct val="90000"/>
              </a:lnSpc>
              <a:spcBef>
                <a:spcPts val="562"/>
              </a:spcBef>
              <a:buFont typeface="Verdana" panose="020B0604030504040204" pitchFamily="34" charset="0"/>
              <a:buChar char="&gt;"/>
              <a:defRPr sz="1013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5804" indent="-128601" algn="l" defTabSz="514405" rtl="0" eaLnBrk="1" latinLnBrk="0" hangingPunct="1">
              <a:lnSpc>
                <a:spcPct val="90000"/>
              </a:lnSpc>
              <a:spcBef>
                <a:spcPts val="282"/>
              </a:spcBef>
              <a:buFont typeface="Verdana" panose="020B0604030504040204" pitchFamily="34" charset="0"/>
              <a:buChar char="&gt;"/>
              <a:defRPr sz="1013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3005" indent="-128601" algn="l" defTabSz="514405" rtl="0" eaLnBrk="1" latinLnBrk="0" hangingPunct="1">
              <a:lnSpc>
                <a:spcPct val="90000"/>
              </a:lnSpc>
              <a:spcBef>
                <a:spcPts val="282"/>
              </a:spcBef>
              <a:buFont typeface="Verdana" panose="020B0604030504040204" pitchFamily="34" charset="0"/>
              <a:buChar char="&gt;"/>
              <a:defRPr sz="1013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00209" indent="-128601" algn="l" defTabSz="514405" rtl="0" eaLnBrk="1" latinLnBrk="0" hangingPunct="1">
              <a:lnSpc>
                <a:spcPct val="90000"/>
              </a:lnSpc>
              <a:spcBef>
                <a:spcPts val="282"/>
              </a:spcBef>
              <a:buFont typeface="Verdana" panose="020B0604030504040204" pitchFamily="34" charset="0"/>
              <a:buChar char="&gt;"/>
              <a:defRPr sz="1013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57411" indent="-128601" algn="l" defTabSz="514405" rtl="0" eaLnBrk="1" latinLnBrk="0" hangingPunct="1">
              <a:lnSpc>
                <a:spcPct val="90000"/>
              </a:lnSpc>
              <a:spcBef>
                <a:spcPts val="282"/>
              </a:spcBef>
              <a:buFont typeface="Verdana" panose="020B0604030504040204" pitchFamily="34" charset="0"/>
              <a:buChar char="&gt;"/>
              <a:defRPr sz="1013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14613" indent="-128601" algn="l" defTabSz="514405" rtl="0" eaLnBrk="1" latinLnBrk="0" hangingPunct="1">
              <a:lnSpc>
                <a:spcPct val="90000"/>
              </a:lnSpc>
              <a:spcBef>
                <a:spcPts val="282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816" indent="-128601" algn="l" defTabSz="514405" rtl="0" eaLnBrk="1" latinLnBrk="0" hangingPunct="1">
              <a:lnSpc>
                <a:spcPct val="90000"/>
              </a:lnSpc>
              <a:spcBef>
                <a:spcPts val="282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9019" indent="-128601" algn="l" defTabSz="514405" rtl="0" eaLnBrk="1" latinLnBrk="0" hangingPunct="1">
              <a:lnSpc>
                <a:spcPct val="90000"/>
              </a:lnSpc>
              <a:spcBef>
                <a:spcPts val="282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6221" indent="-128601" algn="l" defTabSz="514405" rtl="0" eaLnBrk="1" latinLnBrk="0" hangingPunct="1">
              <a:lnSpc>
                <a:spcPct val="90000"/>
              </a:lnSpc>
              <a:spcBef>
                <a:spcPts val="282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de-DE" sz="1400" b="1" dirty="0"/>
              <a:t>Personen in Betreuungsberufen, insbesondere in der</a:t>
            </a:r>
            <a:r>
              <a:rPr lang="de-DE" sz="1400" dirty="0"/>
              <a:t> </a:t>
            </a:r>
            <a:r>
              <a:rPr lang="de-DE" sz="1400" b="1" dirty="0"/>
              <a:t>mobilen Pflege und Betreuung</a:t>
            </a:r>
            <a:r>
              <a:rPr lang="de-DE" sz="1400" dirty="0"/>
              <a:t>,</a:t>
            </a:r>
            <a:r>
              <a:rPr lang="de-DE" sz="1400" b="1" dirty="0"/>
              <a:t> </a:t>
            </a:r>
            <a:r>
              <a:rPr lang="de-DE" sz="1400" dirty="0"/>
              <a:t>arbeiten mit den Betroffenen selbst, deren An- und Zugehörigen, sowie </a:t>
            </a:r>
            <a:r>
              <a:rPr lang="de-DE" sz="1400" dirty="0" err="1"/>
              <a:t>Ärzt</a:t>
            </a:r>
            <a:r>
              <a:rPr lang="de-DE" sz="1400" dirty="0"/>
              <a:t>*innen, Therapeut*innen und Apotheken online effizient, sicher und niederschwellig direkt mit optimaler IT Unterstützung zusammen. </a:t>
            </a:r>
            <a:endParaRPr lang="de-AT" sz="1100" dirty="0"/>
          </a:p>
          <a:p>
            <a:pPr marL="0" indent="0">
              <a:buNone/>
            </a:pPr>
            <a:endParaRPr lang="de-AT" sz="1050" b="1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E157A881-E140-468E-9CDE-14371A9E0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679" y="795478"/>
            <a:ext cx="6264492" cy="402674"/>
          </a:xfrm>
        </p:spPr>
        <p:txBody>
          <a:bodyPr/>
          <a:lstStyle/>
          <a:p>
            <a:r>
              <a:rPr lang="de-AT" dirty="0"/>
              <a:t>Projektziele I</a:t>
            </a:r>
          </a:p>
        </p:txBody>
      </p:sp>
      <p:pic>
        <p:nvPicPr>
          <p:cNvPr id="10" name="Grafik 9"/>
          <p:cNvPicPr/>
          <p:nvPr/>
        </p:nvPicPr>
        <p:blipFill>
          <a:blip r:embed="rId3"/>
          <a:stretch>
            <a:fillRect/>
          </a:stretch>
        </p:blipFill>
        <p:spPr>
          <a:xfrm>
            <a:off x="768026" y="2325498"/>
            <a:ext cx="5247798" cy="24970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5D07A1-0C8C-C642-B8F0-64AF94C2491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907" y="49066"/>
            <a:ext cx="1222472" cy="59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80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3233" y="798831"/>
            <a:ext cx="6381567" cy="397032"/>
          </a:xfrm>
        </p:spPr>
        <p:txBody>
          <a:bodyPr/>
          <a:lstStyle/>
          <a:p>
            <a:r>
              <a:rPr lang="de-AT" dirty="0"/>
              <a:t>Projektziele II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8958" y="1339158"/>
            <a:ext cx="6313121" cy="3360716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AT" sz="1400" dirty="0"/>
              <a:t>LICA - </a:t>
            </a:r>
            <a:r>
              <a:rPr lang="de-AT" sz="1400" dirty="0" err="1"/>
              <a:t>Linked</a:t>
            </a:r>
            <a:r>
              <a:rPr lang="de-AT" sz="1400" dirty="0"/>
              <a:t> Care initiiert - ausgehend von mobilen Pflege- und Betreuungsdiensten - ein interprofessionelles Kommunikations- und Kooperationsnetzwerk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sz="1400" dirty="0"/>
              <a:t>LICA - </a:t>
            </a:r>
            <a:r>
              <a:rPr lang="de-AT" sz="1400" dirty="0" err="1"/>
              <a:t>Linked</a:t>
            </a:r>
            <a:r>
              <a:rPr lang="de-AT" sz="1400" dirty="0"/>
              <a:t> Care bietet die Grundlage, um Anreizsysteme, Abgeltungsfragen und Leistungserbringung darzustellen und zu evaluieren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sz="1400" dirty="0"/>
              <a:t>LICA - </a:t>
            </a:r>
            <a:r>
              <a:rPr lang="de-AT" sz="1400" dirty="0" err="1"/>
              <a:t>Linked</a:t>
            </a:r>
            <a:r>
              <a:rPr lang="de-AT" sz="1400" dirty="0"/>
              <a:t> Care bietet eine „einheitliche“ Sprache der Pflege und Betreuung (care </a:t>
            </a:r>
            <a:r>
              <a:rPr lang="de-AT" sz="1400" dirty="0" err="1"/>
              <a:t>summary</a:t>
            </a:r>
            <a:r>
              <a:rPr lang="de-AT" sz="14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sz="1400" dirty="0"/>
              <a:t>LICA - </a:t>
            </a:r>
            <a:r>
              <a:rPr lang="de-AT" sz="1400" dirty="0" err="1"/>
              <a:t>Linked</a:t>
            </a:r>
            <a:r>
              <a:rPr lang="de-AT" sz="1400" dirty="0"/>
              <a:t> Care schafft neue Standardschnittstellen (IHE, HL/7, FHIR, …) als „open source“ Lizenz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sz="1400" dirty="0"/>
              <a:t>LICA – </a:t>
            </a:r>
            <a:r>
              <a:rPr lang="de-AT" sz="1400" dirty="0" err="1"/>
              <a:t>Linked</a:t>
            </a:r>
            <a:r>
              <a:rPr lang="de-AT" sz="1400" dirty="0"/>
              <a:t> Care zeigt Wege zu systemweiten Innovationen auf, im Zusammenwirken mit Versicherungsträgern, Ministerien Sozialabteilungen der Länder und Sozialhilfeverbänden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sz="1400" dirty="0"/>
              <a:t>LICA – </a:t>
            </a:r>
            <a:r>
              <a:rPr lang="de-AT" sz="1400" dirty="0" err="1"/>
              <a:t>Linked</a:t>
            </a:r>
            <a:r>
              <a:rPr lang="de-AT" sz="1400" dirty="0"/>
              <a:t> Care soll in Regionen und Kommunen nachhaltig Innovationen anregen </a:t>
            </a:r>
          </a:p>
          <a:p>
            <a:pPr>
              <a:buFont typeface="Wingdings" panose="05000000000000000000" pitchFamily="2" charset="2"/>
              <a:buChar char="Ø"/>
            </a:pPr>
            <a:endParaRPr lang="de-AT" sz="14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de-AT" sz="1400" dirty="0">
              <a:highlight>
                <a:srgbClr val="FFFF00"/>
              </a:highlight>
            </a:endParaRPr>
          </a:p>
          <a:p>
            <a:pPr marL="600103" lvl="1" indent="-342900">
              <a:buFont typeface="+mj-lt"/>
              <a:buAutoNum type="arabicPeriod"/>
            </a:pPr>
            <a:endParaRPr lang="de-DE" sz="1400" dirty="0"/>
          </a:p>
          <a:p>
            <a:pPr lvl="1"/>
            <a:endParaRPr lang="de-AT" sz="140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F898CD-A16F-4FA6-9BBD-0B41268EC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9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pic>
        <p:nvPicPr>
          <p:cNvPr id="6" name="Grafik 5" descr="Person mit iPad">
            <a:extLst>
              <a:ext uri="{FF2B5EF4-FFF2-40B4-BE49-F238E27FC236}">
                <a16:creationId xmlns:a16="http://schemas.microsoft.com/office/drawing/2014/main" id="{3F7FD3F9-63CC-46FD-B022-0C25F696A69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366" y="66669"/>
            <a:ext cx="1394891" cy="93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05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8687" y="808980"/>
            <a:ext cx="6588422" cy="397032"/>
          </a:xfrm>
        </p:spPr>
        <p:txBody>
          <a:bodyPr/>
          <a:lstStyle/>
          <a:p>
            <a:r>
              <a:rPr lang="de-AT" dirty="0"/>
              <a:t>Zielgruppen</a:t>
            </a:r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8687" y="1284842"/>
            <a:ext cx="6393483" cy="2887282"/>
          </a:xfrm>
        </p:spPr>
        <p:txBody>
          <a:bodyPr>
            <a:normAutofit/>
          </a:bodyPr>
          <a:lstStyle/>
          <a:p>
            <a:pPr marL="430213" lvl="2" indent="-342900">
              <a:buAutoNum type="arabicPeriod"/>
            </a:pPr>
            <a:r>
              <a:rPr lang="de-AT" sz="1400" b="1" dirty="0"/>
              <a:t>Erste Zielgruppe</a:t>
            </a:r>
            <a:r>
              <a:rPr lang="de-AT" sz="1400" dirty="0"/>
              <a:t>: </a:t>
            </a:r>
          </a:p>
          <a:p>
            <a:pPr marL="87313" lvl="2" indent="0">
              <a:buNone/>
            </a:pPr>
            <a:r>
              <a:rPr lang="de-AT" sz="1400" dirty="0"/>
              <a:t>Betroffene und (betreuende) Angehörige, die gesundheitliche Versorgung in partizipativer Weise durchgängig in unterschiedlichen Settings (mit)gestalten.</a:t>
            </a:r>
          </a:p>
          <a:p>
            <a:pPr marL="87313" lvl="2" indent="0">
              <a:buNone/>
            </a:pPr>
            <a:endParaRPr lang="de-AT" sz="1400" dirty="0"/>
          </a:p>
          <a:p>
            <a:pPr marL="430213" lvl="2" indent="-342900">
              <a:buAutoNum type="arabicPeriod" startAt="2"/>
            </a:pPr>
            <a:r>
              <a:rPr lang="de-AT" sz="1400" b="1" dirty="0"/>
              <a:t>Zweite Zielgruppe</a:t>
            </a:r>
            <a:r>
              <a:rPr lang="de-AT" sz="1400" dirty="0"/>
              <a:t>: </a:t>
            </a:r>
          </a:p>
          <a:p>
            <a:pPr marL="87313" lvl="2" indent="0">
              <a:buNone/>
            </a:pPr>
            <a:r>
              <a:rPr lang="de-AT" sz="1400" dirty="0" err="1"/>
              <a:t>Gesundheitsprofessionist</a:t>
            </a:r>
            <a:r>
              <a:rPr lang="de-AT" sz="1400" dirty="0"/>
              <a:t>*innen wie Pflege/Betreuung und Therapie, die evidenzbasierte und qualitativ hochwertige Versorgung anbieten</a:t>
            </a:r>
          </a:p>
          <a:p>
            <a:pPr marL="87313" lvl="2" indent="0">
              <a:buNone/>
            </a:pPr>
            <a:endParaRPr lang="de-AT" sz="1400" dirty="0"/>
          </a:p>
          <a:p>
            <a:pPr marL="430213" lvl="2" indent="-342900">
              <a:buAutoNum type="arabicPeriod" startAt="3"/>
            </a:pPr>
            <a:r>
              <a:rPr lang="de-AT" sz="1400" b="1" dirty="0"/>
              <a:t>Dritte Zielgruppe</a:t>
            </a:r>
            <a:r>
              <a:rPr lang="de-AT" sz="1400" dirty="0"/>
              <a:t>: </a:t>
            </a:r>
          </a:p>
          <a:p>
            <a:pPr marL="87313" lvl="2" indent="0">
              <a:buNone/>
            </a:pPr>
            <a:r>
              <a:rPr lang="de-AT" sz="1400" dirty="0"/>
              <a:t>Gesundheitsdienstleister wie Krankenhäuser, Sozialhilfeverbände, Rehabilitationskliniken, gesetzliche Versicherungen, etc. die eine effektive und effiziente Versorgung sicherstellen.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F898CD-A16F-4FA6-9BBD-0B41268EC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9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1DAB5A8-CD4C-42B2-9301-C26DF1BE772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175" y="116635"/>
            <a:ext cx="1548594" cy="103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76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0040" y="871673"/>
            <a:ext cx="6629548" cy="3753046"/>
          </a:xfrm>
        </p:spPr>
        <p:txBody>
          <a:bodyPr>
            <a:normAutofit fontScale="77500" lnSpcReduction="20000"/>
          </a:bodyPr>
          <a:lstStyle/>
          <a:p>
            <a:pPr marL="0" lvl="1" indent="0">
              <a:buNone/>
            </a:pPr>
            <a:r>
              <a:rPr lang="de-AT" sz="2000" b="1" dirty="0"/>
              <a:t>Partizipativer Ansatz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de-AT" sz="1600" dirty="0"/>
              <a:t>USER </a:t>
            </a:r>
            <a:r>
              <a:rPr lang="de-AT" sz="1600" dirty="0" err="1"/>
              <a:t>centered</a:t>
            </a:r>
            <a:r>
              <a:rPr lang="de-AT" sz="1600" dirty="0"/>
              <a:t> Design (hohe wiss. Kompetenz durch </a:t>
            </a:r>
            <a:r>
              <a:rPr lang="de-AT" sz="1600" dirty="0" err="1"/>
              <a:t>FH´s</a:t>
            </a:r>
            <a:r>
              <a:rPr lang="de-AT" sz="1600" dirty="0"/>
              <a:t> bei Analyse)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de-AT" sz="1600" dirty="0"/>
              <a:t>Breite Anforderungsanalyse  (Mixed Methods)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de-AT" sz="1600" dirty="0"/>
              <a:t>Hoher Praxisbezug (hohe Anzahl an involvierten Zielgruppen)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de-AT" sz="1600" dirty="0"/>
              <a:t>Generierung eines inhaltlichen einheitlichen Standards (erstmalig in Ö)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de-AT" sz="1600" dirty="0"/>
              <a:t>Starker Fokus auf Ethik und Recht</a:t>
            </a:r>
          </a:p>
          <a:p>
            <a:pPr marL="285750" lvl="1" indent="-285750">
              <a:buFont typeface="Wingdings" panose="05000000000000000000" pitchFamily="2" charset="2"/>
              <a:buChar char="Ø"/>
            </a:pPr>
            <a:endParaRPr lang="de-AT" sz="1400" dirty="0"/>
          </a:p>
          <a:p>
            <a:pPr marL="0" lvl="1" indent="0">
              <a:buNone/>
            </a:pPr>
            <a:endParaRPr lang="de-AT" sz="2100" b="1" dirty="0"/>
          </a:p>
          <a:p>
            <a:pPr marL="0" lvl="1" indent="0">
              <a:buNone/>
            </a:pPr>
            <a:r>
              <a:rPr lang="de-AT" sz="2100" b="1" dirty="0"/>
              <a:t>Technische Entwicklungen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de-AT" sz="1600" dirty="0"/>
              <a:t>Definition von neuen Standardprofilen (Pflege – IHE/CDA)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de-AT" sz="1600" dirty="0"/>
              <a:t>Neues Oberflächendesign durch starken Userinput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de-AT" sz="1600" dirty="0"/>
              <a:t>Vernetzung der relevanten Akteur*innen der Versorgung – Pflege/Medizin/Therapie/ und Apotheken… 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de-AT" sz="1600" dirty="0"/>
              <a:t>Berücksichtigung und Integration von AAL mit Breitenwirkung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de-AT" sz="1600" dirty="0"/>
              <a:t>Integration bestehender Standards (ELGA, Medical Net, DAME, </a:t>
            </a:r>
            <a:r>
              <a:rPr lang="de-AT" sz="1600" dirty="0" err="1"/>
              <a:t>eCard</a:t>
            </a:r>
            <a:r>
              <a:rPr lang="de-AT" sz="1600" dirty="0"/>
              <a:t>, …)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de-AT" sz="1600" dirty="0"/>
              <a:t>Bereitstellung der neuen Schnittstellen als open source</a:t>
            </a:r>
          </a:p>
          <a:p>
            <a:pPr marL="0" lvl="1" indent="0" algn="ctr">
              <a:lnSpc>
                <a:spcPct val="108000"/>
              </a:lnSpc>
              <a:spcBef>
                <a:spcPts val="100"/>
              </a:spcBef>
              <a:buNone/>
            </a:pPr>
            <a:r>
              <a:rPr lang="de-AT" sz="1400" dirty="0"/>
              <a:t/>
            </a:r>
            <a:br>
              <a:rPr lang="de-AT" sz="1400" dirty="0"/>
            </a:br>
            <a:r>
              <a:rPr lang="de-AT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Einfache Bedienung – Hohe Automation – Günstiger Preis – </a:t>
            </a:r>
            <a:br>
              <a:rPr lang="de-AT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AT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Hoher Nutzen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F898CD-A16F-4FA6-9BBD-0B41268EC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9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25EF42-06C0-F741-8BD4-66AFC438303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907" y="49066"/>
            <a:ext cx="1222472" cy="59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64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fh-campu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596"/>
      </a:accent1>
      <a:accent2>
        <a:srgbClr val="00A0D8"/>
      </a:accent2>
      <a:accent3>
        <a:srgbClr val="0088A9"/>
      </a:accent3>
      <a:accent4>
        <a:srgbClr val="7D5C9E"/>
      </a:accent4>
      <a:accent5>
        <a:srgbClr val="EF8900"/>
      </a:accent5>
      <a:accent6>
        <a:srgbClr val="F9BA00"/>
      </a:accent6>
      <a:hlink>
        <a:srgbClr val="A3B900"/>
      </a:hlink>
      <a:folHlink>
        <a:srgbClr val="AF67FF"/>
      </a:folHlink>
    </a:clrScheme>
    <a:fontScheme name="FH Campus Wi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H Campus Wien_4-3.potx" id="{7CCE5954-2165-405B-BBD7-57F5A3FDE0A2}" vid="{23C7625F-5550-4FB1-AB8A-EACD2A4AB1C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_rels/customUI14.xml.rels><?xml version="1.0" encoding="UTF-8" standalone="yes"?>
<Relationships xmlns="http://schemas.openxmlformats.org/package/2006/relationships"><Relationship Id="logo" Type="http://schemas.openxmlformats.org/officeDocument/2006/relationships/image" Target="images/logo.png"/></Relationships>
</file>

<file path=customUI/customUI14.xml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EF9656E154CB14B88D5539594A49E65" ma:contentTypeVersion="5" ma:contentTypeDescription="Ein neues Dokument erstellen." ma:contentTypeScope="" ma:versionID="e5f39cde5cdbae055e9951e4ad06bca6">
  <xsd:schema xmlns:xsd="http://www.w3.org/2001/XMLSchema" xmlns:xs="http://www.w3.org/2001/XMLSchema" xmlns:p="http://schemas.microsoft.com/office/2006/metadata/properties" xmlns:ns2="4e1f8463-6a74-4219-9042-83052c094ba5" targetNamespace="http://schemas.microsoft.com/office/2006/metadata/properties" ma:root="true" ma:fieldsID="9a0f06d9652b20b54bcc53d3ce393eab" ns2:_="">
    <xsd:import namespace="4e1f8463-6a74-4219-9042-83052c094b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1f8463-6a74-4219-9042-83052c094b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BDBBE53-B5DF-46AD-BF4F-EAD53CADDF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7CAE5A-A1B0-480A-8FC6-8F26F39239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1f8463-6a74-4219-9042-83052c094b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609C5E2-0E33-4693-83F6-685D7AD81EE0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  <ds:schemaRef ds:uri="4e1f8463-6a74-4219-9042-83052c094ba5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890</Words>
  <Application>Microsoft Office PowerPoint</Application>
  <PresentationFormat>Benutzerdefiniert</PresentationFormat>
  <Paragraphs>133</Paragraphs>
  <Slides>13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Verdana</vt:lpstr>
      <vt:lpstr>Wingdings</vt:lpstr>
      <vt:lpstr>Office</vt:lpstr>
      <vt:lpstr>LICA - Linked Care   Durchgehende Informationsversorgung in der mobilen Pflege und Betreuung </vt:lpstr>
      <vt:lpstr>Inhalte</vt:lpstr>
      <vt:lpstr>Projekt - Setup - Projektkonsortium</vt:lpstr>
      <vt:lpstr>Projekt – Setup – Advisory Board </vt:lpstr>
      <vt:lpstr>Problemstellung</vt:lpstr>
      <vt:lpstr>Projektziele I</vt:lpstr>
      <vt:lpstr>Projektziele II</vt:lpstr>
      <vt:lpstr>Zielgruppen</vt:lpstr>
      <vt:lpstr>PowerPoint-Präsentation</vt:lpstr>
      <vt:lpstr>Arbeitspakete und Zeitschiene </vt:lpstr>
      <vt:lpstr>Leitprojektcharakter</vt:lpstr>
      <vt:lpstr>Leitprojektcharakter</vt:lpstr>
      <vt:lpstr>Vielen Dank für Ihre Aufmerksamkeit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Linked Care –  Durchgehende Informationsversorgung in der mobilen Pflege und Betreuung</dc:title>
  <dc:creator>Haslinger-Baumann Elisabeth</dc:creator>
  <cp:lastModifiedBy>Gerda Geyer</cp:lastModifiedBy>
  <cp:revision>188</cp:revision>
  <cp:lastPrinted>2021-05-01T12:02:57Z</cp:lastPrinted>
  <dcterms:created xsi:type="dcterms:W3CDTF">2020-10-14T18:21:47Z</dcterms:created>
  <dcterms:modified xsi:type="dcterms:W3CDTF">2021-06-25T06:50:55Z</dcterms:modified>
</cp:coreProperties>
</file>