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6" r:id="rId3"/>
    <p:sldId id="1409" r:id="rId4"/>
  </p:sldIdLst>
  <p:sldSz cx="12192000" cy="6858000"/>
  <p:notesSz cx="6794500" cy="99314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A80939FB-CAD6-4A00-A357-01E43999B460}">
          <p14:sldIdLst>
            <p14:sldId id="256"/>
            <p14:sldId id="266"/>
            <p14:sldId id="14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016" userDrawn="1">
          <p15:clr>
            <a:srgbClr val="A4A3A4"/>
          </p15:clr>
        </p15:guide>
        <p15:guide id="2" orient="horz" pos="830" userDrawn="1">
          <p15:clr>
            <a:srgbClr val="A4A3A4"/>
          </p15:clr>
        </p15:guide>
        <p15:guide id="3" pos="7294" userDrawn="1">
          <p15:clr>
            <a:srgbClr val="A4A3A4"/>
          </p15:clr>
        </p15:guide>
        <p15:guide id="4" pos="38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ggeling, Eva" initials="EE" lastIdx="1" clrIdx="0">
    <p:extLst>
      <p:ext uri="{19B8F6BF-5375-455C-9EA6-DF929625EA0E}">
        <p15:presenceInfo xmlns:p15="http://schemas.microsoft.com/office/powerpoint/2012/main" userId="S::eva.eggeling@fraunhofer.at::627c30b1-0359-4566-9473-c72e8c6702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4EA"/>
    <a:srgbClr val="811046"/>
    <a:srgbClr val="D6E511"/>
    <a:srgbClr val="224622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7" autoAdjust="0"/>
    <p:restoredTop sz="79339" autoAdjust="0"/>
  </p:normalViewPr>
  <p:slideViewPr>
    <p:cSldViewPr snapToGrid="0">
      <p:cViewPr varScale="1">
        <p:scale>
          <a:sx n="127" d="100"/>
          <a:sy n="127" d="100"/>
        </p:scale>
        <p:origin x="1380" y="80"/>
      </p:cViewPr>
      <p:guideLst>
        <p:guide orient="horz" pos="4016"/>
        <p:guide orient="horz" pos="830"/>
        <p:guide pos="7294"/>
        <p:guide pos="3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D0AC02D-B300-4806-84C5-348218DF621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16190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 userDrawn="1"/>
        </p:nvSpPr>
        <p:spPr bwMode="auto">
          <a:xfrm>
            <a:off x="613508" y="476250"/>
            <a:ext cx="10964985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5" name="Line 13"/>
          <p:cNvSpPr>
            <a:spLocks noChangeShapeType="1"/>
          </p:cNvSpPr>
          <p:nvPr userDrawn="1"/>
        </p:nvSpPr>
        <p:spPr bwMode="auto">
          <a:xfrm>
            <a:off x="613507" y="1658344"/>
            <a:ext cx="10964985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7" name="Text Box 23"/>
          <p:cNvSpPr txBox="1">
            <a:spLocks noChangeArrowheads="1"/>
          </p:cNvSpPr>
          <p:nvPr userDrawn="1"/>
        </p:nvSpPr>
        <p:spPr bwMode="auto">
          <a:xfrm>
            <a:off x="607647" y="6502400"/>
            <a:ext cx="2399323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Frutiger LT Com 55 Roman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utiger LT Com 55 Roman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utiger LT Com 55 Roman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utiger LT Com 55 Roman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utiger LT Com 55 Roman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Com 55 Roman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Com 55 Roman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Com 55 Roman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Com 55 Roman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800" dirty="0">
                <a:solidFill>
                  <a:schemeClr val="bg2"/>
                </a:solidFill>
              </a:rPr>
              <a:t>© Fraunhofer Austria 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3834" y="534990"/>
            <a:ext cx="10964334" cy="1044575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45E0DF-41ED-428C-A499-A6B680E7670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217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e-A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3834" y="1317626"/>
            <a:ext cx="10964334" cy="454818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AT" dirty="0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6F184-92A9-46B0-97C1-BEC8FFBC39A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dt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7897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7084" y="382589"/>
            <a:ext cx="2741083" cy="57087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3835" y="382589"/>
            <a:ext cx="8020050" cy="5715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8D99A-184A-4D96-8C56-6EC194C33D3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dt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3576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834" y="382588"/>
            <a:ext cx="10964334" cy="431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3834" y="1317626"/>
            <a:ext cx="5380566" cy="47807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1" y="1308995"/>
            <a:ext cx="5380566" cy="23978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AT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1" y="3749041"/>
            <a:ext cx="5380566" cy="234889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AT" dirty="0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25F2B-57C1-4B70-80BD-0D80F831372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dt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647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834" y="382588"/>
            <a:ext cx="10964334" cy="431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3834" y="1317625"/>
            <a:ext cx="5380566" cy="47736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1" y="1317625"/>
            <a:ext cx="5380566" cy="47666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B3F94-7271-470A-BAC6-84F907CD1A2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dt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295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9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613508" y="382588"/>
            <a:ext cx="10964984" cy="37216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Inhalte | Frage – z. B. „Welche Kategorien sind relevant?“</a:t>
            </a:r>
          </a:p>
        </p:txBody>
      </p:sp>
      <p:sp>
        <p:nvSpPr>
          <p:cNvPr id="5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13834" y="754751"/>
            <a:ext cx="10964333" cy="34697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>
              <a:buFont typeface="Arial" panose="020B0604020202020204" pitchFamily="34" charset="0"/>
              <a:buNone/>
              <a:defRPr lang="de-DE" sz="2400" b="0" baseline="0" smtClean="0">
                <a:solidFill>
                  <a:srgbClr val="179C7D"/>
                </a:solidFill>
                <a:latin typeface="+mj-lt"/>
                <a:ea typeface="+mj-ea"/>
                <a:cs typeface="+mj-cs"/>
              </a:defRPr>
            </a:lvl1pPr>
            <a:lvl2pPr marL="208090" indent="0">
              <a:buNone/>
              <a:defRPr lang="de-DE" sz="2215" b="1" smtClean="0">
                <a:latin typeface="Frutiger LT Com 45 Light" pitchFamily="34" charset="0"/>
              </a:defRPr>
            </a:lvl2pPr>
            <a:lvl3pPr marL="426437" indent="0">
              <a:buNone/>
              <a:defRPr lang="de-DE" sz="2215" b="1" smtClean="0">
                <a:latin typeface="Frutiger LT Com 45 Light" pitchFamily="34" charset="0"/>
              </a:defRPr>
            </a:lvl3pPr>
            <a:lvl4pPr marL="655043" indent="0">
              <a:buNone/>
              <a:defRPr lang="de-DE" sz="2215" b="1" smtClean="0">
                <a:latin typeface="Frutiger LT Com 45 Light" pitchFamily="34" charset="0"/>
              </a:defRPr>
            </a:lvl4pPr>
            <a:lvl5pPr marL="880718" indent="0">
              <a:buNone/>
              <a:defRPr lang="de-AT" sz="2215" b="1">
                <a:latin typeface="Frutiger LT Com 45 Light" pitchFamily="34" charset="0"/>
              </a:defRPr>
            </a:lvl5pPr>
          </a:lstStyle>
          <a:p>
            <a:pPr lvl="0" eaLnBrk="0" hangingPunct="0">
              <a:spcAft>
                <a:spcPct val="0"/>
              </a:spcAft>
            </a:pPr>
            <a:r>
              <a:rPr lang="de-DE" dirty="0"/>
              <a:t>Inhalt | </a:t>
            </a:r>
            <a:r>
              <a:rPr lang="de-DE" dirty="0" err="1"/>
              <a:t>Agendapunkt</a:t>
            </a:r>
            <a:r>
              <a:rPr lang="de-DE" dirty="0"/>
              <a:t> – z. B. „Kategorien“</a:t>
            </a:r>
            <a:endParaRPr lang="de-AT" dirty="0"/>
          </a:p>
        </p:txBody>
      </p:sp>
      <p:sp>
        <p:nvSpPr>
          <p:cNvPr id="8" name="Textplatzhalt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639233" y="6197096"/>
            <a:ext cx="4305300" cy="121657"/>
          </a:xfrm>
        </p:spPr>
        <p:txBody>
          <a:bodyPr/>
          <a:lstStyle>
            <a:lvl1pPr marL="0" indent="0">
              <a:buNone/>
              <a:defRPr sz="700">
                <a:solidFill>
                  <a:schemeClr val="bg2"/>
                </a:solidFill>
              </a:defRPr>
            </a:lvl1pPr>
            <a:lvl2pPr marL="208090" indent="0">
              <a:buNone/>
              <a:defRPr sz="700">
                <a:solidFill>
                  <a:schemeClr val="bg2"/>
                </a:solidFill>
              </a:defRPr>
            </a:lvl2pPr>
            <a:lvl3pPr marL="426437" indent="0">
              <a:buNone/>
              <a:defRPr sz="700">
                <a:solidFill>
                  <a:schemeClr val="bg2"/>
                </a:solidFill>
              </a:defRPr>
            </a:lvl3pPr>
            <a:lvl4pPr marL="655043" indent="0">
              <a:buNone/>
              <a:defRPr sz="700">
                <a:solidFill>
                  <a:schemeClr val="bg2"/>
                </a:solidFill>
              </a:defRPr>
            </a:lvl4pPr>
            <a:lvl5pPr marL="880718" indent="0"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/>
              <a:t>Quellen: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8530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834" y="1317625"/>
            <a:ext cx="10964334" cy="475961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AT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66C309F-9CD4-49C8-8CEC-71AEF5C0E42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AD3D8BC-3DE9-4D87-BA86-A7B4B1B76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BAC454-945B-4BDD-88F3-E5794F899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C6ABC-B2A6-461A-A7CE-24B5352C985D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39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3ABD7-DDAF-479C-B270-1B694231C26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dt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0652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3834" y="1317625"/>
            <a:ext cx="5380566" cy="47807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A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317625"/>
            <a:ext cx="5380566" cy="47807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AT" dirty="0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617C7-126E-43B8-B11C-788D52F2D92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dt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5853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1672"/>
            <a:ext cx="10972800" cy="56239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17059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955409"/>
            <a:ext cx="5386917" cy="41707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A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317059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955409"/>
            <a:ext cx="5389034" cy="41707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AT" dirty="0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8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00A9F-EDFC-4300-99A5-0AEC1035699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dt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685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e-AT" dirty="0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D19DA-32EB-48A1-A6E4-CAFC2D5B0A7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dt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117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3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0B26A-E8FC-4E17-8BB3-B2308585197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dt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197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BF6B5-7515-41C9-8E4E-9E35438C7BE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dt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4567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22700" y="436099"/>
            <a:ext cx="7632277" cy="42914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66E71-9DD9-4893-AC56-ADE3EA9E7FC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dt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3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3508" y="382588"/>
            <a:ext cx="1096498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3508" y="1773238"/>
            <a:ext cx="10964985" cy="42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Line 7"/>
          <p:cNvSpPr>
            <a:spLocks noChangeShapeType="1"/>
          </p:cNvSpPr>
          <p:nvPr userDrawn="1"/>
        </p:nvSpPr>
        <p:spPr bwMode="auto">
          <a:xfrm>
            <a:off x="613508" y="6183313"/>
            <a:ext cx="10964985" cy="0"/>
          </a:xfrm>
          <a:prstGeom prst="line">
            <a:avLst/>
          </a:prstGeom>
          <a:noFill/>
          <a:ln w="317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607647" y="6505575"/>
            <a:ext cx="2399323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Frutiger LT Com 55 Roman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utiger LT Com 55 Roman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utiger LT Com 55 Roman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utiger LT Com 55 Roman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utiger LT Com 55 Roman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Com 55 Roman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Com 55 Roman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Com 55 Roman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Com 55 Roman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800" dirty="0">
                <a:solidFill>
                  <a:schemeClr val="bg2"/>
                </a:solidFill>
              </a:rPr>
              <a:t>© Fraunhofer Austria</a:t>
            </a: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7647" y="6367464"/>
            <a:ext cx="3860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Short Presentation</a:t>
            </a:r>
            <a:endParaRPr lang="de-DE" dirty="0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67464"/>
            <a:ext cx="422031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C9C6ABC-B2A6-461A-A7CE-24B5352C985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dt" sz="quarter" idx="2"/>
          </p:nvPr>
        </p:nvSpPr>
        <p:spPr bwMode="auto">
          <a:xfrm rot="16200000">
            <a:off x="-750277" y="4705229"/>
            <a:ext cx="2159000" cy="16216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AT"/>
              <a:t>09.06.2022</a:t>
            </a:r>
            <a:endParaRPr lang="de-DE"/>
          </a:p>
        </p:txBody>
      </p:sp>
      <p:pic>
        <p:nvPicPr>
          <p:cNvPr id="1033" name="Picture 24" descr="igd_85mm_rgb23-156-125-em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6302" y="6326188"/>
            <a:ext cx="1481284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  <p:sldLayoutId id="2147483836" r:id="rId13"/>
    <p:sldLayoutId id="2147483850" r:id="rId1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40000"/>
        </a:spcAft>
        <a:buClr>
          <a:schemeClr val="tx2"/>
        </a:buClr>
        <a:buFont typeface="Wingdings" panose="05000000000000000000" pitchFamily="2" charset="2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268288" indent="-266700" algn="l" rtl="0" eaLnBrk="0" fontAlgn="base" hangingPunct="0">
        <a:spcBef>
          <a:spcPct val="0"/>
        </a:spcBef>
        <a:spcAft>
          <a:spcPct val="40000"/>
        </a:spcAft>
        <a:buClr>
          <a:schemeClr val="tx2"/>
        </a:buClr>
        <a:buFont typeface="Wingdings" panose="05000000000000000000" pitchFamily="2" charset="2"/>
        <a:buChar char="n"/>
        <a:defRPr>
          <a:solidFill>
            <a:schemeClr val="tx1"/>
          </a:solidFill>
          <a:latin typeface="+mn-lt"/>
        </a:defRPr>
      </a:lvl2pPr>
      <a:lvl3pPr marL="531813" indent="-261938" algn="l" rtl="0" eaLnBrk="0" fontAlgn="base" hangingPunct="0">
        <a:spcBef>
          <a:spcPct val="0"/>
        </a:spcBef>
        <a:spcAft>
          <a:spcPct val="40000"/>
        </a:spcAft>
        <a:buClr>
          <a:schemeClr val="bg2"/>
        </a:buClr>
        <a:buFont typeface="Wingdings" panose="05000000000000000000" pitchFamily="2" charset="2"/>
        <a:buChar char="n"/>
        <a:defRPr>
          <a:solidFill>
            <a:schemeClr val="tx1"/>
          </a:solidFill>
          <a:latin typeface="+mn-lt"/>
        </a:defRPr>
      </a:lvl3pPr>
      <a:lvl4pPr marL="800100" indent="-266700" algn="l" rtl="0" eaLnBrk="0" fontAlgn="base" hangingPunct="0">
        <a:spcBef>
          <a:spcPct val="0"/>
        </a:spcBef>
        <a:spcAft>
          <a:spcPct val="40000"/>
        </a:spcAft>
        <a:buClr>
          <a:schemeClr val="bg2"/>
        </a:buClr>
        <a:buFont typeface="Wingdings" panose="05000000000000000000" pitchFamily="2" charset="2"/>
        <a:buChar char="n"/>
        <a:defRPr>
          <a:solidFill>
            <a:schemeClr val="tx1"/>
          </a:solidFill>
          <a:latin typeface="+mn-lt"/>
        </a:defRPr>
      </a:lvl4pPr>
      <a:lvl5pPr marL="1079500" indent="-277813" algn="l" rtl="0" eaLnBrk="0" fontAlgn="base" hangingPunct="0">
        <a:spcBef>
          <a:spcPct val="0"/>
        </a:spcBef>
        <a:spcAft>
          <a:spcPct val="40000"/>
        </a:spcAft>
        <a:buClr>
          <a:schemeClr val="bg2"/>
        </a:buClr>
        <a:buFont typeface="Wingdings" panose="05000000000000000000" pitchFamily="2" charset="2"/>
        <a:buChar char="n"/>
        <a:defRPr>
          <a:solidFill>
            <a:schemeClr val="tx1"/>
          </a:solidFill>
          <a:latin typeface="+mn-lt"/>
        </a:defRPr>
      </a:lvl5pPr>
      <a:lvl6pPr marL="1536700" indent="-277813" algn="l" rtl="0" fontAlgn="base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1993900" indent="-277813" algn="l" rtl="0" fontAlgn="base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2451100" indent="-277813" algn="l" rtl="0" fontAlgn="base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2908300" indent="-277813" algn="l" rtl="0" fontAlgn="base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fraunhofer.at/de/forschung/digitalisierung_und_ki.html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hyperlink" Target="mailto:erich.teppan@fraunhofer.a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Ein Bild, das Schrift, Logo, Grafiken, Text enthält.&#10;&#10;Automatisch generierte Beschreibung">
            <a:extLst>
              <a:ext uri="{FF2B5EF4-FFF2-40B4-BE49-F238E27FC236}">
                <a16:creationId xmlns:a16="http://schemas.microsoft.com/office/drawing/2014/main" id="{7642CEB3-586B-3099-F7F1-EC40875FFB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03" y="5650785"/>
            <a:ext cx="2782446" cy="89235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2FC2070-0DFE-5B0B-1C0A-EF4FD83BFF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938" y="588225"/>
            <a:ext cx="11006511" cy="1040004"/>
          </a:xfrm>
        </p:spPr>
        <p:txBody>
          <a:bodyPr>
            <a:normAutofit/>
          </a:bodyPr>
          <a:lstStyle/>
          <a:p>
            <a:r>
              <a:rPr lang="en-US" dirty="0"/>
              <a:t>Simulation-based Optimization of Reusable Container Cycles (SIBORC)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DD3F30F-6294-87FE-3F60-3888C6511964}"/>
              </a:ext>
            </a:extLst>
          </p:cNvPr>
          <p:cNvSpPr txBox="1"/>
          <p:nvPr/>
        </p:nvSpPr>
        <p:spPr>
          <a:xfrm>
            <a:off x="632938" y="2003532"/>
            <a:ext cx="875632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u="sng" dirty="0"/>
              <a:t>Project </a:t>
            </a:r>
            <a:r>
              <a:rPr lang="de-DE" sz="2000" u="sng" dirty="0" err="1"/>
              <a:t>duration</a:t>
            </a:r>
            <a:r>
              <a:rPr lang="de-DE" sz="2000" dirty="0"/>
              <a:t>: 11/2024 – 05/2027 (32 Monate)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/>
              <a:t>Consortium lead</a:t>
            </a:r>
            <a:r>
              <a:rPr lang="en-US" sz="2000" dirty="0"/>
              <a:t>: Fraunhofer Austria, </a:t>
            </a:r>
            <a:r>
              <a:rPr lang="en-US" sz="2000" dirty="0">
                <a:hlinkClick r:id="rId3"/>
              </a:rPr>
              <a:t>https://www.fraunhofer.at/de/forschung/digitalisierung_und_ki.html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/>
              <a:t>Project lead</a:t>
            </a:r>
            <a:r>
              <a:rPr lang="en-US" sz="2000" dirty="0"/>
              <a:t>: Assoc.-Prof. DI Dr. Erich Teppan, </a:t>
            </a:r>
            <a:r>
              <a:rPr lang="en-US" sz="2000" dirty="0">
                <a:hlinkClick r:id="rId4"/>
              </a:rPr>
              <a:t>erich.teppan@fraunhofer.at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Consortium: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afreshed</a:t>
            </a:r>
            <a:r>
              <a:rPr lang="en-US" sz="2000" dirty="0"/>
              <a:t> GmbH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BOOXit</a:t>
            </a:r>
            <a:r>
              <a:rPr lang="en-US" sz="2000" dirty="0"/>
              <a:t> OG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CompUnity</a:t>
            </a:r>
            <a:r>
              <a:rPr lang="en-US" sz="2000" dirty="0"/>
              <a:t> GmbH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FHW Fachhochschul-Studiengänge Betriebs- und Forschungseinrichtungen der Wiener Wirtschaft GmbH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Fraunhofer Austria GmbH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5" name="Grafik 4" descr="Ein Bild, das Schrift, Grafiken, Logo, Grafikdesign enthält.&#10;&#10;Automatisch generierte Beschreibung">
            <a:extLst>
              <a:ext uri="{FF2B5EF4-FFF2-40B4-BE49-F238E27FC236}">
                <a16:creationId xmlns:a16="http://schemas.microsoft.com/office/drawing/2014/main" id="{AD0FEFAB-6011-EBBB-5FC5-4CC16E87C15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913" y="5793985"/>
            <a:ext cx="2276506" cy="475790"/>
          </a:xfrm>
          <a:prstGeom prst="rect">
            <a:avLst/>
          </a:prstGeom>
        </p:spPr>
      </p:pic>
      <p:pic>
        <p:nvPicPr>
          <p:cNvPr id="6" name="Picture 3" descr="C:\Dokumente und Einstellungen\dp\Desktop\temp\austria.emf">
            <a:extLst>
              <a:ext uri="{FF2B5EF4-FFF2-40B4-BE49-F238E27FC236}">
                <a16:creationId xmlns:a16="http://schemas.microsoft.com/office/drawing/2014/main" id="{D89547A0-A9B5-4C3B-C6F7-D30392767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8708638" y="2261949"/>
            <a:ext cx="2780817" cy="762258"/>
          </a:xfrm>
          <a:prstGeom prst="rect">
            <a:avLst/>
          </a:prstGeom>
          <a:noFill/>
        </p:spPr>
      </p:pic>
      <p:pic>
        <p:nvPicPr>
          <p:cNvPr id="7" name="Grafik 6" descr="Ein Bild, das Text, Schrift, Screenshot, Logo enthält.&#10;&#10;Automatisch generierte Beschreibung">
            <a:extLst>
              <a:ext uri="{FF2B5EF4-FFF2-40B4-BE49-F238E27FC236}">
                <a16:creationId xmlns:a16="http://schemas.microsoft.com/office/drawing/2014/main" id="{8A12077B-5230-1F5B-8E1F-D14539D072E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9046" y="3935234"/>
            <a:ext cx="1302122" cy="1640675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80CF3ECC-9F34-BFF8-964E-56F76F684CD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6504" y="5859467"/>
            <a:ext cx="2208422" cy="410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321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Text, Diagramm, Screenshot enthält.&#10;&#10;Automatisch generierte Beschreibung">
            <a:extLst>
              <a:ext uri="{FF2B5EF4-FFF2-40B4-BE49-F238E27FC236}">
                <a16:creationId xmlns:a16="http://schemas.microsoft.com/office/drawing/2014/main" id="{0E41F505-C70F-B05E-6973-AB60E13CF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3300" y="1225947"/>
            <a:ext cx="4020172" cy="4851728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AF833F3-AAD5-DFFB-76D2-93A2914C3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6852"/>
            <a:ext cx="10515600" cy="880513"/>
          </a:xfrm>
        </p:spPr>
        <p:txBody>
          <a:bodyPr>
            <a:normAutofit/>
          </a:bodyPr>
          <a:lstStyle/>
          <a:p>
            <a:r>
              <a:rPr lang="de-DE" dirty="0"/>
              <a:t>Project SIBORC: Simulation-</a:t>
            </a:r>
            <a:r>
              <a:rPr lang="de-DE" dirty="0" err="1"/>
              <a:t>based</a:t>
            </a:r>
            <a:r>
              <a:rPr lang="de-DE" dirty="0"/>
              <a:t> </a:t>
            </a:r>
            <a:r>
              <a:rPr lang="de-DE" dirty="0" err="1"/>
              <a:t>Optimization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Reusable</a:t>
            </a:r>
            <a:r>
              <a:rPr lang="de-DE" dirty="0"/>
              <a:t> Container </a:t>
            </a:r>
            <a:r>
              <a:rPr lang="de-DE" dirty="0" err="1"/>
              <a:t>Cycles</a:t>
            </a:r>
            <a:r>
              <a:rPr lang="de-DE" dirty="0"/>
              <a:t> </a:t>
            </a:r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89C9BEF-BD4C-52DB-4C75-75E4AA2E3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1031" y="6356350"/>
            <a:ext cx="4369777" cy="365125"/>
          </a:xfrm>
        </p:spPr>
        <p:txBody>
          <a:bodyPr/>
          <a:lstStyle/>
          <a:p>
            <a:r>
              <a:rPr lang="de-DE" dirty="0"/>
              <a:t>Erich Teppan / Fraunhofer Austria GmbH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F0D37D-237B-4A69-B7AB-834C10594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596"/>
            <a:ext cx="6159640" cy="4160385"/>
          </a:xfrm>
        </p:spPr>
        <p:txBody>
          <a:bodyPr>
            <a:normAutofit fontScale="92500" lnSpcReduction="20000"/>
          </a:bodyPr>
          <a:lstStyle/>
          <a:p>
            <a:r>
              <a:rPr lang="de-DE" sz="2400" dirty="0"/>
              <a:t>Milk-run </a:t>
            </a:r>
            <a:r>
              <a:rPr lang="de-DE" sz="2400" dirty="0" err="1"/>
              <a:t>processes</a:t>
            </a:r>
            <a:endParaRPr lang="de-DE" sz="2400" dirty="0"/>
          </a:p>
          <a:p>
            <a:pPr lvl="1"/>
            <a:r>
              <a:rPr lang="de-DE" sz="2000" dirty="0" err="1"/>
              <a:t>Parcel</a:t>
            </a:r>
            <a:r>
              <a:rPr lang="de-DE" sz="2000" dirty="0"/>
              <a:t> </a:t>
            </a:r>
            <a:r>
              <a:rPr lang="de-DE" sz="2000" dirty="0" err="1"/>
              <a:t>delivery</a:t>
            </a:r>
            <a:endParaRPr lang="de-DE" sz="2000" dirty="0"/>
          </a:p>
          <a:p>
            <a:pPr lvl="1"/>
            <a:r>
              <a:rPr lang="de-DE" sz="2000" dirty="0" err="1"/>
              <a:t>Pharma</a:t>
            </a:r>
            <a:r>
              <a:rPr lang="de-DE" sz="2000" dirty="0"/>
              <a:t> </a:t>
            </a:r>
            <a:r>
              <a:rPr lang="de-DE" sz="2000" dirty="0" err="1"/>
              <a:t>logistics</a:t>
            </a:r>
            <a:endParaRPr lang="de-DE" sz="2000" dirty="0"/>
          </a:p>
          <a:p>
            <a:pPr lvl="1"/>
            <a:r>
              <a:rPr lang="de-DE" sz="2000" dirty="0"/>
              <a:t>Etc.</a:t>
            </a:r>
          </a:p>
          <a:p>
            <a:pPr marL="1588" lvl="1" indent="0">
              <a:buNone/>
            </a:pPr>
            <a:endParaRPr lang="de-DE" sz="2000" dirty="0"/>
          </a:p>
          <a:p>
            <a:r>
              <a:rPr lang="de-DE" sz="2400" dirty="0"/>
              <a:t>Empty </a:t>
            </a:r>
            <a:r>
              <a:rPr lang="de-DE" sz="2400" dirty="0" err="1"/>
              <a:t>containers</a:t>
            </a:r>
            <a:r>
              <a:rPr lang="de-DE" sz="2400" dirty="0"/>
              <a:t> </a:t>
            </a:r>
            <a:r>
              <a:rPr lang="de-DE" sz="2400" dirty="0" err="1"/>
              <a:t>return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senders</a:t>
            </a:r>
            <a:endParaRPr lang="de-DE" sz="2400" dirty="0"/>
          </a:p>
          <a:p>
            <a:pPr lvl="1"/>
            <a:r>
              <a:rPr lang="de-DE" sz="2000" dirty="0"/>
              <a:t>Additional </a:t>
            </a:r>
            <a:r>
              <a:rPr lang="de-DE" sz="2000" dirty="0" err="1"/>
              <a:t>optimization</a:t>
            </a:r>
            <a:r>
              <a:rPr lang="de-DE" sz="2000" dirty="0"/>
              <a:t> </a:t>
            </a:r>
            <a:r>
              <a:rPr lang="de-DE" sz="2000" dirty="0" err="1"/>
              <a:t>problems</a:t>
            </a:r>
            <a:endParaRPr lang="de-DE" sz="2000" dirty="0"/>
          </a:p>
          <a:p>
            <a:endParaRPr lang="de-DE" sz="2400" dirty="0"/>
          </a:p>
          <a:p>
            <a:r>
              <a:rPr lang="de-DE" sz="2400" dirty="0" err="1"/>
              <a:t>Simulations</a:t>
            </a:r>
            <a:r>
              <a:rPr lang="de-DE" sz="2400" dirty="0"/>
              <a:t> / digital </a:t>
            </a:r>
            <a:r>
              <a:rPr lang="de-DE" sz="2400" dirty="0" err="1"/>
              <a:t>twins</a:t>
            </a:r>
            <a:endParaRPr lang="de-DE" sz="2400" dirty="0"/>
          </a:p>
          <a:p>
            <a:r>
              <a:rPr lang="de-DE" sz="2400" dirty="0" err="1"/>
              <a:t>Optimization</a:t>
            </a:r>
            <a:r>
              <a:rPr lang="de-DE" sz="2400" dirty="0"/>
              <a:t> </a:t>
            </a:r>
            <a:r>
              <a:rPr lang="de-DE" sz="2400" dirty="0" err="1"/>
              <a:t>through</a:t>
            </a:r>
            <a:r>
              <a:rPr lang="de-DE" sz="2400" dirty="0"/>
              <a:t> iterativ </a:t>
            </a:r>
            <a:r>
              <a:rPr lang="de-DE" sz="2400" dirty="0" err="1"/>
              <a:t>adaption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parameters</a:t>
            </a:r>
            <a:endParaRPr lang="de-DE" sz="2400" dirty="0"/>
          </a:p>
          <a:p>
            <a:r>
              <a:rPr lang="de-DE" sz="2400" dirty="0"/>
              <a:t>Also </a:t>
            </a:r>
            <a:r>
              <a:rPr lang="de-DE" sz="2400" dirty="0" err="1"/>
              <a:t>optimization</a:t>
            </a:r>
            <a:r>
              <a:rPr lang="de-DE" sz="2400" dirty="0"/>
              <a:t> </a:t>
            </a:r>
            <a:r>
              <a:rPr lang="de-DE" sz="2400" dirty="0" err="1"/>
              <a:t>criterion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adapted</a:t>
            </a:r>
            <a:r>
              <a:rPr lang="de-DE" sz="2400" dirty="0"/>
              <a:t> </a:t>
            </a:r>
            <a:r>
              <a:rPr lang="de-DE" sz="2400" dirty="0" err="1"/>
              <a:t>iteratively</a:t>
            </a:r>
            <a:endParaRPr lang="de-DE" sz="2400" dirty="0"/>
          </a:p>
          <a:p>
            <a:pPr lvl="2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95752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F833F3-AAD5-DFFB-76D2-93A2914C3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5733"/>
            <a:ext cx="10515600" cy="880513"/>
          </a:xfrm>
        </p:spPr>
        <p:txBody>
          <a:bodyPr>
            <a:normAutofit/>
          </a:bodyPr>
          <a:lstStyle/>
          <a:p>
            <a:r>
              <a:rPr lang="de-DE" dirty="0"/>
              <a:t>Project SIBORC: Simulation-</a:t>
            </a:r>
            <a:r>
              <a:rPr lang="de-DE" dirty="0" err="1"/>
              <a:t>based</a:t>
            </a:r>
            <a:r>
              <a:rPr lang="de-DE" dirty="0"/>
              <a:t> </a:t>
            </a:r>
            <a:r>
              <a:rPr lang="de-DE" dirty="0" err="1"/>
              <a:t>Optimization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Reusable</a:t>
            </a:r>
            <a:r>
              <a:rPr lang="de-DE" dirty="0"/>
              <a:t> Container </a:t>
            </a:r>
            <a:r>
              <a:rPr lang="de-DE" dirty="0" err="1"/>
              <a:t>Cycles</a:t>
            </a:r>
            <a:r>
              <a:rPr lang="de-DE" dirty="0"/>
              <a:t> </a:t>
            </a:r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89C9BEF-BD4C-52DB-4C75-75E4AA2E3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1031" y="6356350"/>
            <a:ext cx="4369777" cy="365125"/>
          </a:xfrm>
        </p:spPr>
        <p:txBody>
          <a:bodyPr/>
          <a:lstStyle/>
          <a:p>
            <a:r>
              <a:rPr lang="de-DE" dirty="0"/>
              <a:t>Erich Teppan / Fraunhofer Austria GmbH</a:t>
            </a:r>
            <a:endParaRPr lang="en-US" dirty="0"/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12BCEE8F-3B7F-993E-C4A8-61AA4FCCECCB}"/>
              </a:ext>
            </a:extLst>
          </p:cNvPr>
          <p:cNvGrpSpPr/>
          <p:nvPr/>
        </p:nvGrpSpPr>
        <p:grpSpPr>
          <a:xfrm>
            <a:off x="889279" y="2250831"/>
            <a:ext cx="10680322" cy="2885312"/>
            <a:chOff x="498011" y="2427062"/>
            <a:chExt cx="11207243" cy="2714105"/>
          </a:xfrm>
        </p:grpSpPr>
        <p:cxnSp>
          <p:nvCxnSpPr>
            <p:cNvPr id="39" name="Gerade Verbindung mit Pfeil 38">
              <a:extLst>
                <a:ext uri="{FF2B5EF4-FFF2-40B4-BE49-F238E27FC236}">
                  <a16:creationId xmlns:a16="http://schemas.microsoft.com/office/drawing/2014/main" id="{DA85FD51-1E98-92B1-26CB-FB283CABB37A}"/>
                </a:ext>
              </a:extLst>
            </p:cNvPr>
            <p:cNvCxnSpPr/>
            <p:nvPr/>
          </p:nvCxnSpPr>
          <p:spPr>
            <a:xfrm flipV="1">
              <a:off x="4697963" y="3108196"/>
              <a:ext cx="0" cy="2032971"/>
            </a:xfrm>
            <a:prstGeom prst="straightConnector1">
              <a:avLst/>
            </a:prstGeom>
            <a:ln w="762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FC36C570-2C0B-3539-DC24-66019F67DEF1}"/>
                </a:ext>
              </a:extLst>
            </p:cNvPr>
            <p:cNvSpPr/>
            <p:nvPr/>
          </p:nvSpPr>
          <p:spPr>
            <a:xfrm>
              <a:off x="6027576" y="2427062"/>
              <a:ext cx="2253343" cy="16002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Simulation </a:t>
              </a:r>
              <a:r>
                <a:rPr lang="de-DE" dirty="0" err="1"/>
                <a:t>engine</a:t>
              </a:r>
              <a:endParaRPr lang="de-DE" dirty="0"/>
            </a:p>
            <a:p>
              <a:pPr algn="ctr"/>
              <a:r>
                <a:rPr lang="de-DE" dirty="0"/>
                <a:t>(digital </a:t>
              </a:r>
              <a:r>
                <a:rPr lang="de-DE" dirty="0" err="1"/>
                <a:t>twin</a:t>
              </a:r>
              <a:r>
                <a:rPr lang="de-DE" dirty="0"/>
                <a:t> </a:t>
              </a:r>
              <a:r>
                <a:rPr lang="de-DE" dirty="0" err="1"/>
                <a:t>model</a:t>
              </a:r>
              <a:r>
                <a:rPr lang="de-DE" dirty="0"/>
                <a:t>)</a:t>
              </a:r>
              <a:endParaRPr lang="en-US" dirty="0"/>
            </a:p>
          </p:txBody>
        </p:sp>
        <p:sp>
          <p:nvSpPr>
            <p:cNvPr id="10" name="Rechteck: abgerundete Ecken 9">
              <a:extLst>
                <a:ext uri="{FF2B5EF4-FFF2-40B4-BE49-F238E27FC236}">
                  <a16:creationId xmlns:a16="http://schemas.microsoft.com/office/drawing/2014/main" id="{61392537-8BFC-D4C8-6FC1-075F6ECC5881}"/>
                </a:ext>
              </a:extLst>
            </p:cNvPr>
            <p:cNvSpPr/>
            <p:nvPr/>
          </p:nvSpPr>
          <p:spPr>
            <a:xfrm>
              <a:off x="2836507" y="2478380"/>
              <a:ext cx="2376794" cy="629816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Inputs</a:t>
              </a:r>
              <a:endParaRPr lang="en-US" dirty="0"/>
            </a:p>
          </p:txBody>
        </p:sp>
        <p:sp>
          <p:nvSpPr>
            <p:cNvPr id="11" name="Rechteck: abgerundete Ecken 10">
              <a:extLst>
                <a:ext uri="{FF2B5EF4-FFF2-40B4-BE49-F238E27FC236}">
                  <a16:creationId xmlns:a16="http://schemas.microsoft.com/office/drawing/2014/main" id="{13D54A5A-6B49-684C-2EE5-273F748B02B8}"/>
                </a:ext>
              </a:extLst>
            </p:cNvPr>
            <p:cNvSpPr/>
            <p:nvPr/>
          </p:nvSpPr>
          <p:spPr>
            <a:xfrm>
              <a:off x="2836506" y="3353903"/>
              <a:ext cx="2376795" cy="629816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/>
                <a:t>Optimization</a:t>
              </a:r>
              <a:r>
                <a:rPr lang="de-DE" dirty="0"/>
                <a:t> </a:t>
              </a:r>
              <a:r>
                <a:rPr lang="de-DE" dirty="0" err="1"/>
                <a:t>criteria</a:t>
              </a:r>
              <a:endParaRPr lang="en-US" dirty="0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0A8F556E-4D1C-0042-099E-868A10A8B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8011" y="2579914"/>
              <a:ext cx="713512" cy="1147179"/>
            </a:xfrm>
            <a:prstGeom prst="rect">
              <a:avLst/>
            </a:prstGeom>
          </p:spPr>
        </p:pic>
        <p:cxnSp>
          <p:nvCxnSpPr>
            <p:cNvPr id="15" name="Gerade Verbindung mit Pfeil 14">
              <a:extLst>
                <a:ext uri="{FF2B5EF4-FFF2-40B4-BE49-F238E27FC236}">
                  <a16:creationId xmlns:a16="http://schemas.microsoft.com/office/drawing/2014/main" id="{A243C3B0-511D-273B-AED0-27C6A576FEDF}"/>
                </a:ext>
              </a:extLst>
            </p:cNvPr>
            <p:cNvCxnSpPr>
              <a:stCxn id="10" idx="3"/>
              <a:endCxn id="9" idx="1"/>
            </p:cNvCxnSpPr>
            <p:nvPr/>
          </p:nvCxnSpPr>
          <p:spPr>
            <a:xfrm>
              <a:off x="5213301" y="2793288"/>
              <a:ext cx="814275" cy="433874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mit Pfeil 15">
              <a:extLst>
                <a:ext uri="{FF2B5EF4-FFF2-40B4-BE49-F238E27FC236}">
                  <a16:creationId xmlns:a16="http://schemas.microsoft.com/office/drawing/2014/main" id="{1B781587-AD08-AE5B-DB59-B98C181A59BB}"/>
                </a:ext>
              </a:extLst>
            </p:cNvPr>
            <p:cNvCxnSpPr>
              <a:cxnSpLocks/>
              <a:stCxn id="11" idx="3"/>
              <a:endCxn id="9" idx="1"/>
            </p:cNvCxnSpPr>
            <p:nvPr/>
          </p:nvCxnSpPr>
          <p:spPr>
            <a:xfrm flipV="1">
              <a:off x="5213301" y="3227162"/>
              <a:ext cx="814275" cy="441649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mit Pfeil 18">
              <a:extLst>
                <a:ext uri="{FF2B5EF4-FFF2-40B4-BE49-F238E27FC236}">
                  <a16:creationId xmlns:a16="http://schemas.microsoft.com/office/drawing/2014/main" id="{39C4513E-C958-6EB7-9757-5B326CBBAA62}"/>
                </a:ext>
              </a:extLst>
            </p:cNvPr>
            <p:cNvCxnSpPr>
              <a:cxnSpLocks/>
              <a:stCxn id="13" idx="3"/>
              <a:endCxn id="10" idx="1"/>
            </p:cNvCxnSpPr>
            <p:nvPr/>
          </p:nvCxnSpPr>
          <p:spPr>
            <a:xfrm flipV="1">
              <a:off x="1211523" y="2793288"/>
              <a:ext cx="1624984" cy="360216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mit Pfeil 21">
              <a:extLst>
                <a:ext uri="{FF2B5EF4-FFF2-40B4-BE49-F238E27FC236}">
                  <a16:creationId xmlns:a16="http://schemas.microsoft.com/office/drawing/2014/main" id="{516257D6-1605-C61A-535C-0FBFA55C0412}"/>
                </a:ext>
              </a:extLst>
            </p:cNvPr>
            <p:cNvCxnSpPr>
              <a:cxnSpLocks/>
              <a:stCxn id="13" idx="3"/>
              <a:endCxn id="11" idx="1"/>
            </p:cNvCxnSpPr>
            <p:nvPr/>
          </p:nvCxnSpPr>
          <p:spPr>
            <a:xfrm>
              <a:off x="1211523" y="3153504"/>
              <a:ext cx="1624983" cy="515307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Ellipse 24">
              <a:extLst>
                <a:ext uri="{FF2B5EF4-FFF2-40B4-BE49-F238E27FC236}">
                  <a16:creationId xmlns:a16="http://schemas.microsoft.com/office/drawing/2014/main" id="{78930599-0BDE-C23F-4C42-948682D944BA}"/>
                </a:ext>
              </a:extLst>
            </p:cNvPr>
            <p:cNvSpPr/>
            <p:nvPr/>
          </p:nvSpPr>
          <p:spPr>
            <a:xfrm>
              <a:off x="9044098" y="2593910"/>
              <a:ext cx="2071395" cy="1254967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Output</a:t>
              </a:r>
            </a:p>
            <a:p>
              <a:pPr algn="ctr"/>
              <a:r>
                <a:rPr lang="de-DE" dirty="0"/>
                <a:t>(</a:t>
              </a:r>
              <a:r>
                <a:rPr lang="de-DE" dirty="0" err="1"/>
                <a:t>solution</a:t>
              </a:r>
              <a:r>
                <a:rPr lang="de-DE" dirty="0"/>
                <a:t> </a:t>
              </a:r>
              <a:r>
                <a:rPr lang="de-DE" dirty="0" err="1"/>
                <a:t>candidate</a:t>
              </a:r>
              <a:r>
                <a:rPr lang="de-DE" dirty="0"/>
                <a:t>)</a:t>
              </a:r>
              <a:endParaRPr lang="en-US" dirty="0"/>
            </a:p>
          </p:txBody>
        </p:sp>
        <p:cxnSp>
          <p:nvCxnSpPr>
            <p:cNvPr id="26" name="Gerade Verbindung mit Pfeil 25">
              <a:extLst>
                <a:ext uri="{FF2B5EF4-FFF2-40B4-BE49-F238E27FC236}">
                  <a16:creationId xmlns:a16="http://schemas.microsoft.com/office/drawing/2014/main" id="{8BAE4587-1D61-1544-2064-9F0324D4F0E5}"/>
                </a:ext>
              </a:extLst>
            </p:cNvPr>
            <p:cNvCxnSpPr>
              <a:cxnSpLocks/>
              <a:stCxn id="9" idx="3"/>
              <a:endCxn id="25" idx="2"/>
            </p:cNvCxnSpPr>
            <p:nvPr/>
          </p:nvCxnSpPr>
          <p:spPr>
            <a:xfrm flipV="1">
              <a:off x="8280919" y="3221394"/>
              <a:ext cx="763179" cy="5768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mit Pfeil 28">
              <a:extLst>
                <a:ext uri="{FF2B5EF4-FFF2-40B4-BE49-F238E27FC236}">
                  <a16:creationId xmlns:a16="http://schemas.microsoft.com/office/drawing/2014/main" id="{45C5CCD6-5AAF-8B69-C4C1-1AE2F8B094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15493" y="3221393"/>
              <a:ext cx="589761" cy="5768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Verbinder: gewinkelt 33">
              <a:extLst>
                <a:ext uri="{FF2B5EF4-FFF2-40B4-BE49-F238E27FC236}">
                  <a16:creationId xmlns:a16="http://schemas.microsoft.com/office/drawing/2014/main" id="{8A4F9CDB-DCD1-317F-9285-EF2447BEDB26}"/>
                </a:ext>
              </a:extLst>
            </p:cNvPr>
            <p:cNvCxnSpPr>
              <a:stCxn id="25" idx="4"/>
              <a:endCxn id="11" idx="2"/>
            </p:cNvCxnSpPr>
            <p:nvPr/>
          </p:nvCxnSpPr>
          <p:spPr>
            <a:xfrm rot="5400000">
              <a:off x="6984929" y="888852"/>
              <a:ext cx="134842" cy="6054892"/>
            </a:xfrm>
            <a:prstGeom prst="bentConnector3">
              <a:avLst>
                <a:gd name="adj1" fmla="val 968418"/>
              </a:avLst>
            </a:prstGeom>
            <a:ln w="762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feld 35">
              <a:extLst>
                <a:ext uri="{FF2B5EF4-FFF2-40B4-BE49-F238E27FC236}">
                  <a16:creationId xmlns:a16="http://schemas.microsoft.com/office/drawing/2014/main" id="{101782FC-7FE6-9D64-0D0C-664424717450}"/>
                </a:ext>
              </a:extLst>
            </p:cNvPr>
            <p:cNvSpPr txBox="1"/>
            <p:nvPr/>
          </p:nvSpPr>
          <p:spPr>
            <a:xfrm>
              <a:off x="6676053" y="4702628"/>
              <a:ext cx="10374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 err="1"/>
                <a:t>Critique</a:t>
              </a:r>
              <a:endParaRPr lang="en-US" b="1" dirty="0"/>
            </a:p>
          </p:txBody>
        </p:sp>
        <p:pic>
          <p:nvPicPr>
            <p:cNvPr id="37" name="Grafik 36">
              <a:extLst>
                <a:ext uri="{FF2B5EF4-FFF2-40B4-BE49-F238E27FC236}">
                  <a16:creationId xmlns:a16="http://schemas.microsoft.com/office/drawing/2014/main" id="{32DBFD04-DF2B-1D9F-CDAE-5FAA7202BB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63987" y="3857756"/>
              <a:ext cx="713512" cy="11471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7314826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EB6A0A"/>
      </a:accent1>
      <a:accent2>
        <a:srgbClr val="006E92"/>
      </a:accent2>
      <a:accent3>
        <a:srgbClr val="FFFFFF"/>
      </a:accent3>
      <a:accent4>
        <a:srgbClr val="000000"/>
      </a:accent4>
      <a:accent5>
        <a:srgbClr val="F3B9AA"/>
      </a:accent5>
      <a:accent6>
        <a:srgbClr val="006384"/>
      </a:accent6>
      <a:hlink>
        <a:srgbClr val="25BAE2"/>
      </a:hlink>
      <a:folHlink>
        <a:srgbClr val="B1C800"/>
      </a:folHlink>
    </a:clrScheme>
    <a:fontScheme name="Standarddesign">
      <a:majorFont>
        <a:latin typeface="Frutiger LT Com 45 Light"/>
        <a:ea typeface=""/>
        <a:cs typeface=""/>
      </a:majorFont>
      <a:minorFont>
        <a:latin typeface="Frutiger LT Com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3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14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009475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8669"/>
        </a:accent6>
        <a:hlink>
          <a:srgbClr val="009475"/>
        </a:hlink>
        <a:folHlink>
          <a:srgbClr val="009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15">
        <a:dk1>
          <a:srgbClr val="000000"/>
        </a:dk1>
        <a:lt1>
          <a:srgbClr val="FFFFFF"/>
        </a:lt1>
        <a:dk2>
          <a:srgbClr val="009475"/>
        </a:dk2>
        <a:lt2>
          <a:srgbClr val="A8AFAF"/>
        </a:lt2>
        <a:accent1>
          <a:srgbClr val="25BAE2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CD9EE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16">
        <a:dk1>
          <a:srgbClr val="000000"/>
        </a:dk1>
        <a:lt1>
          <a:srgbClr val="FFFFFF"/>
        </a:lt1>
        <a:dk2>
          <a:srgbClr val="009475"/>
        </a:dk2>
        <a:lt2>
          <a:srgbClr val="25BAE2"/>
        </a:lt2>
        <a:accent1>
          <a:srgbClr val="009475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162</Words>
  <Application>Microsoft Office PowerPoint</Application>
  <PresentationFormat>Breitbild</PresentationFormat>
  <Paragraphs>32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Frutiger LT Com 45 Light</vt:lpstr>
      <vt:lpstr>Frutiger LT Com 55 Roman</vt:lpstr>
      <vt:lpstr>Wingdings</vt:lpstr>
      <vt:lpstr>Standarddesign</vt:lpstr>
      <vt:lpstr>Simulation-based Optimization of Reusable Container Cycles (SIBORC)</vt:lpstr>
      <vt:lpstr>Project SIBORC: Simulation-based Optimization of Reusable Container Cycles </vt:lpstr>
      <vt:lpstr>Project SIBORC: Simulation-based Optimization of Reusable Container Cycles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FhA VC FOLIENMASTER  NACH FRAUNHOFER CD 2009</dc:title>
  <dc:creator>Eggeling, Eva</dc:creator>
  <cp:lastModifiedBy>Teppan, Erich</cp:lastModifiedBy>
  <cp:revision>102</cp:revision>
  <dcterms:created xsi:type="dcterms:W3CDTF">2021-02-10T18:28:33Z</dcterms:created>
  <dcterms:modified xsi:type="dcterms:W3CDTF">2024-06-25T07:38:57Z</dcterms:modified>
</cp:coreProperties>
</file>