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6" r:id="rId4"/>
    <p:sldId id="265" r:id="rId5"/>
    <p:sldId id="264" r:id="rId6"/>
    <p:sldId id="263" r:id="rId7"/>
    <p:sldId id="268" r:id="rId8"/>
    <p:sldId id="269" r:id="rId9"/>
    <p:sldId id="270" r:id="rId10"/>
    <p:sldId id="273" r:id="rId11"/>
    <p:sldId id="275" r:id="rId12"/>
    <p:sldId id="276" r:id="rId13"/>
    <p:sldId id="284" r:id="rId14"/>
    <p:sldId id="285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27" autoAdjust="0"/>
  </p:normalViewPr>
  <p:slideViewPr>
    <p:cSldViewPr>
      <p:cViewPr>
        <p:scale>
          <a:sx n="90" d="100"/>
          <a:sy n="90" d="100"/>
        </p:scale>
        <p:origin x="-81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9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300EB-B4E9-4EA5-9FAD-40A1F800CD92}" type="datetimeFigureOut">
              <a:rPr lang="fr-CH" smtClean="0"/>
              <a:pPr/>
              <a:t>10.04.2011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BD55A-647C-4902-BB62-81F01F508402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A820A-6E06-47C5-B85D-58FAC05D311E}" type="datetimeFigureOut">
              <a:rPr lang="fr-CH" smtClean="0"/>
              <a:pPr/>
              <a:t>10.04.2011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F6A13-55E4-492E-8891-595E7C5D7C72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292DC57-28D1-4C0A-A0B5-B9FAAF1C5E0A}" type="datetime1">
              <a:rPr lang="fr-CH" smtClean="0"/>
              <a:pPr/>
              <a:t>10.04.2011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pic>
        <p:nvPicPr>
          <p:cNvPr id="17413" name="Picture 5" descr="Z:\ISS\Logos_ISS-FINAL-FINAL\Logos_ISS\Logo\GIF-Powerpoint\logoISS_RVB_v4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27784" cy="1176942"/>
          </a:xfrm>
          <a:prstGeom prst="rect">
            <a:avLst/>
          </a:prstGeom>
          <a:noFill/>
        </p:spPr>
      </p:pic>
      <p:pic>
        <p:nvPicPr>
          <p:cNvPr id="17415" name="Picture 7" descr="Z:\projects\AAL-Logo-smal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3577" y="0"/>
            <a:ext cx="2420423" cy="9087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4096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545759" y="0"/>
            <a:ext cx="505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6D4AE81-5C3E-4370-B962-B4B6D2E46C07}" type="slidenum">
              <a:rPr lang="fr-CH" sz="1400" smtClean="0"/>
              <a:pPr/>
              <a:t>‹#›</a:t>
            </a:fld>
            <a:endParaRPr lang="fr-CH" dirty="0"/>
          </a:p>
        </p:txBody>
      </p:sp>
      <p:pic>
        <p:nvPicPr>
          <p:cNvPr id="16" name="Picture 2" descr="Z:\ISS\Logos_ISS-FINAL-FINAL\Logos_ISS\Pictos\100x100\GIF\pictoISS_100x100_v4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11560" cy="611559"/>
          </a:xfrm>
          <a:prstGeom prst="rect">
            <a:avLst/>
          </a:prstGeom>
          <a:noFill/>
        </p:spPr>
      </p:pic>
      <p:pic>
        <p:nvPicPr>
          <p:cNvPr id="17" name="Picture 7" descr="Z:\projects\AAL-Logo-smal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358" y="0"/>
            <a:ext cx="1269641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2" name="Rectangle 11"/>
          <p:cNvSpPr/>
          <p:nvPr userDrawn="1"/>
        </p:nvSpPr>
        <p:spPr>
          <a:xfrm>
            <a:off x="8545759" y="0"/>
            <a:ext cx="505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6D4AE81-5C3E-4370-B962-B4B6D2E46C07}" type="slidenum">
              <a:rPr lang="fr-CH" sz="1400" smtClean="0"/>
              <a:pPr/>
              <a:t>‹#›</a:t>
            </a:fld>
            <a:endParaRPr lang="fr-CH" dirty="0"/>
          </a:p>
        </p:txBody>
      </p:sp>
      <p:pic>
        <p:nvPicPr>
          <p:cNvPr id="13" name="Picture 2" descr="Z:\ISS\Logos_ISS-FINAL-FINAL\Logos_ISS\Pictos\100x100\GIF\pictoISS_100x100_v4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11560" cy="611559"/>
          </a:xfrm>
          <a:prstGeom prst="rect">
            <a:avLst/>
          </a:prstGeom>
          <a:noFill/>
        </p:spPr>
      </p:pic>
      <p:pic>
        <p:nvPicPr>
          <p:cNvPr id="14" name="Picture 7" descr="Z:\projects\AAL-Logo-smal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358" y="0"/>
            <a:ext cx="1269641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5008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545759" y="0"/>
            <a:ext cx="505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6D4AE81-5C3E-4370-B962-B4B6D2E46C07}" type="slidenum">
              <a:rPr lang="fr-CH" sz="1400" smtClean="0"/>
              <a:pPr/>
              <a:t>‹#›</a:t>
            </a:fld>
            <a:endParaRPr lang="fr-CH" dirty="0"/>
          </a:p>
        </p:txBody>
      </p:sp>
      <p:pic>
        <p:nvPicPr>
          <p:cNvPr id="10" name="Picture 2" descr="Z:\ISS\Logos_ISS-FINAL-FINAL\Logos_ISS\Pictos\100x100\GIF\pictoISS_100x100_v4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11560" cy="611559"/>
          </a:xfrm>
          <a:prstGeom prst="rect">
            <a:avLst/>
          </a:prstGeom>
          <a:noFill/>
        </p:spPr>
      </p:pic>
      <p:pic>
        <p:nvPicPr>
          <p:cNvPr id="11" name="Picture 7" descr="Z:\projects\AAL-Logo-smal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358" y="0"/>
            <a:ext cx="1269641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545759" y="0"/>
            <a:ext cx="505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6D4AE81-5C3E-4370-B962-B4B6D2E46C07}" type="slidenum">
              <a:rPr lang="fr-CH" sz="1400" smtClean="0"/>
              <a:pPr/>
              <a:t>‹#›</a:t>
            </a:fld>
            <a:endParaRPr lang="fr-CH" dirty="0"/>
          </a:p>
        </p:txBody>
      </p:sp>
      <p:pic>
        <p:nvPicPr>
          <p:cNvPr id="10" name="Picture 2" descr="Z:\ISS\Logos_ISS-FINAL-FINAL\Logos_ISS\Pictos\100x100\GIF\pictoISS_100x100_v4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11560" cy="611559"/>
          </a:xfrm>
          <a:prstGeom prst="rect">
            <a:avLst/>
          </a:prstGeom>
          <a:noFill/>
        </p:spPr>
      </p:pic>
      <p:pic>
        <p:nvPicPr>
          <p:cNvPr id="11" name="Picture 7" descr="Z:\projects\AAL-Logo-smal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358" y="0"/>
            <a:ext cx="1269641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548680"/>
            <a:ext cx="8229600" cy="86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H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39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pic>
        <p:nvPicPr>
          <p:cNvPr id="7" name="Image 3" descr="ses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778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4"/>
          <p:cNvSpPr txBox="1">
            <a:spLocks noChangeArrowheads="1"/>
          </p:cNvSpPr>
          <p:nvPr userDrawn="1"/>
        </p:nvSpPr>
        <p:spPr bwMode="auto">
          <a:xfrm>
            <a:off x="347663" y="5776913"/>
            <a:ext cx="50101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b="1" dirty="0">
                <a:solidFill>
                  <a:schemeClr val="bg1"/>
                </a:solidFill>
                <a:cs typeface="Arial" charset="0"/>
              </a:rPr>
              <a:t>FACULTÉ DES SCIENCES</a:t>
            </a:r>
            <a:br>
              <a:rPr lang="fr-CH" b="1" dirty="0">
                <a:solidFill>
                  <a:schemeClr val="bg1"/>
                </a:solidFill>
                <a:cs typeface="Arial" charset="0"/>
              </a:rPr>
            </a:br>
            <a:r>
              <a:rPr lang="fr-CH" b="1" dirty="0">
                <a:solidFill>
                  <a:schemeClr val="bg1"/>
                </a:solidFill>
                <a:cs typeface="Arial" charset="0"/>
              </a:rPr>
              <a:t>ÉCONOMIQUES ET SOCIALES</a:t>
            </a:r>
          </a:p>
          <a:p>
            <a:r>
              <a:rPr lang="fr-CH" sz="1500" b="1" dirty="0" smtClean="0">
                <a:solidFill>
                  <a:schemeClr val="bg1"/>
                </a:solidFill>
                <a:cs typeface="Arial" charset="0"/>
              </a:rPr>
              <a:t>Institute of Services Science</a:t>
            </a:r>
            <a:endParaRPr lang="fr-CH" sz="15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6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AAL projects </a:t>
            </a:r>
            <a:r>
              <a:rPr lang="en-US" b="1" dirty="0" err="1" smtClean="0"/>
              <a:t>Trainutri</a:t>
            </a:r>
            <a:r>
              <a:rPr lang="en-US" b="1" dirty="0" smtClean="0"/>
              <a:t> &amp; </a:t>
            </a:r>
            <a:r>
              <a:rPr lang="en-US" b="1" dirty="0" err="1" smtClean="0"/>
              <a:t>WayFiS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3600" dirty="0" smtClean="0"/>
              <a:t>Participation experience after one year</a:t>
            </a:r>
            <a:endParaRPr lang="fr-CH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Michel Deriaz</a:t>
            </a:r>
          </a:p>
          <a:p>
            <a:pPr lvl="1"/>
            <a:r>
              <a:rPr lang="en-US" sz="2000" dirty="0" smtClean="0"/>
              <a:t>Michel.Deriaz@unige.ch</a:t>
            </a:r>
          </a:p>
          <a:p>
            <a:pPr lvl="1"/>
            <a:endParaRPr lang="en-US" dirty="0" smtClean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for </a:t>
            </a:r>
            <a:r>
              <a:rPr lang="en-US" b="1" dirty="0" err="1" smtClean="0"/>
              <a:t>Unige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for participation in Call 4 proposals bringing expertise in areas like</a:t>
            </a:r>
          </a:p>
          <a:p>
            <a:pPr lvl="1"/>
            <a:r>
              <a:rPr lang="en-US" dirty="0" smtClean="0"/>
              <a:t>Mobile services, Health related and </a:t>
            </a:r>
            <a:r>
              <a:rPr lang="en-US" dirty="0" err="1" smtClean="0"/>
              <a:t>QoL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err="1" smtClean="0"/>
              <a:t>organisation</a:t>
            </a:r>
            <a:r>
              <a:rPr lang="en-US" dirty="0" smtClean="0"/>
              <a:t> and set up</a:t>
            </a:r>
          </a:p>
          <a:p>
            <a:r>
              <a:rPr lang="en-US" dirty="0" smtClean="0"/>
              <a:t>Network of commercial partners</a:t>
            </a:r>
          </a:p>
          <a:p>
            <a:pPr lvl="1"/>
            <a:r>
              <a:rPr lang="en-US" dirty="0" smtClean="0"/>
              <a:t>                 Patient monitoring &amp; end users</a:t>
            </a:r>
          </a:p>
          <a:p>
            <a:pPr lvl="1"/>
            <a:r>
              <a:rPr lang="en-US" dirty="0" smtClean="0"/>
              <a:t>                 </a:t>
            </a:r>
            <a:r>
              <a:rPr lang="en-US" dirty="0" err="1" smtClean="0"/>
              <a:t>Geolocalisation</a:t>
            </a:r>
            <a:r>
              <a:rPr lang="en-US" dirty="0" smtClean="0"/>
              <a:t> services     </a:t>
            </a:r>
            <a:endParaRPr lang="en-US" sz="600" dirty="0" smtClean="0"/>
          </a:p>
        </p:txBody>
      </p:sp>
      <p:pic>
        <p:nvPicPr>
          <p:cNvPr id="4" name="Picture 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869160"/>
            <a:ext cx="1077920" cy="73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149080"/>
            <a:ext cx="1374670" cy="84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Vigisense</a:t>
            </a:r>
            <a:r>
              <a:rPr lang="en-US" b="1" dirty="0" smtClean="0"/>
              <a:t> and </a:t>
            </a:r>
            <a:r>
              <a:rPr lang="en-US" b="1" dirty="0" err="1" smtClean="0"/>
              <a:t>MyAmego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15752" y="2903463"/>
            <a:ext cx="8137525" cy="27577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3212976"/>
            <a:ext cx="82296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buFontTx/>
              <a:buBlip>
                <a:blip r:embed="rId2"/>
              </a:buBlip>
              <a:defRPr/>
            </a:pPr>
            <a:r>
              <a:rPr lang="fr-CH" sz="1600" dirty="0">
                <a:cs typeface="Tahoma" pitchFamily="34" charset="0"/>
              </a:rPr>
              <a:t> </a:t>
            </a:r>
            <a:r>
              <a:rPr lang="fr-CH" sz="1600" dirty="0" err="1" smtClean="0">
                <a:cs typeface="Tahoma" pitchFamily="34" charset="0"/>
              </a:rPr>
              <a:t>Innovative</a:t>
            </a:r>
            <a:r>
              <a:rPr lang="fr-CH" sz="1600" dirty="0" smtClean="0">
                <a:cs typeface="Tahoma" pitchFamily="34" charset="0"/>
              </a:rPr>
              <a:t>, </a:t>
            </a:r>
            <a:r>
              <a:rPr lang="fr-CH" sz="1600" dirty="0" err="1" smtClean="0">
                <a:cs typeface="Tahoma" pitchFamily="34" charset="0"/>
              </a:rPr>
              <a:t>person</a:t>
            </a:r>
            <a:r>
              <a:rPr lang="fr-CH" sz="1600" dirty="0" smtClean="0">
                <a:cs typeface="Tahoma" pitchFamily="34" charset="0"/>
              </a:rPr>
              <a:t>-</a:t>
            </a:r>
            <a:r>
              <a:rPr lang="fr-CH" sz="1600" dirty="0" err="1" smtClean="0">
                <a:cs typeface="Tahoma" pitchFamily="34" charset="0"/>
              </a:rPr>
              <a:t>centred</a:t>
            </a:r>
            <a:r>
              <a:rPr lang="fr-CH" sz="1600" dirty="0" smtClean="0">
                <a:cs typeface="Tahoma" pitchFamily="34" charset="0"/>
              </a:rPr>
              <a:t> </a:t>
            </a:r>
            <a:r>
              <a:rPr lang="fr-CH" sz="1600" dirty="0" err="1" smtClean="0">
                <a:cs typeface="Tahoma" pitchFamily="34" charset="0"/>
              </a:rPr>
              <a:t>healthcare</a:t>
            </a:r>
            <a:r>
              <a:rPr lang="fr-CH" sz="1600" dirty="0" smtClean="0">
                <a:cs typeface="Tahoma" pitchFamily="34" charset="0"/>
              </a:rPr>
              <a:t> </a:t>
            </a:r>
            <a:r>
              <a:rPr lang="fr-CH" sz="1600" dirty="0" err="1">
                <a:cs typeface="Tahoma" pitchFamily="34" charset="0"/>
              </a:rPr>
              <a:t>wireless</a:t>
            </a:r>
            <a:r>
              <a:rPr lang="fr-CH" sz="1600" dirty="0">
                <a:cs typeface="Tahoma" pitchFamily="34" charset="0"/>
              </a:rPr>
              <a:t> monitoring</a:t>
            </a:r>
          </a:p>
          <a:p>
            <a:pPr algn="ctr">
              <a:lnSpc>
                <a:spcPct val="200000"/>
              </a:lnSpc>
              <a:buFontTx/>
              <a:buBlip>
                <a:blip r:embed="rId2"/>
              </a:buBlip>
              <a:defRPr/>
            </a:pPr>
            <a:r>
              <a:rPr lang="fr-CH" sz="1600" dirty="0" smtClean="0">
                <a:cs typeface="Tahoma" pitchFamily="34" charset="0"/>
              </a:rPr>
              <a:t> Monitoring of </a:t>
            </a:r>
            <a:r>
              <a:rPr lang="fr-CH" sz="1600" dirty="0" err="1" smtClean="0">
                <a:cs typeface="Tahoma" pitchFamily="34" charset="0"/>
              </a:rPr>
              <a:t>behaviour</a:t>
            </a:r>
            <a:r>
              <a:rPr lang="fr-CH" sz="1600" dirty="0" smtClean="0">
                <a:cs typeface="Tahoma" pitchFamily="34" charset="0"/>
              </a:rPr>
              <a:t> patterns</a:t>
            </a:r>
          </a:p>
          <a:p>
            <a:pPr algn="ctr">
              <a:lnSpc>
                <a:spcPct val="200000"/>
              </a:lnSpc>
              <a:buFontTx/>
              <a:buBlip>
                <a:blip r:embed="rId2"/>
              </a:buBlip>
              <a:defRPr/>
            </a:pPr>
            <a:r>
              <a:rPr lang="fr-CH" sz="1600" dirty="0" smtClean="0">
                <a:cs typeface="Tahoma" pitchFamily="34" charset="0"/>
              </a:rPr>
              <a:t> </a:t>
            </a:r>
            <a:r>
              <a:rPr lang="fr-CH" sz="1600" dirty="0">
                <a:cs typeface="Tahoma" pitchFamily="34" charset="0"/>
              </a:rPr>
              <a:t>Advanced care for </a:t>
            </a:r>
            <a:r>
              <a:rPr lang="fr-CH" sz="1600" dirty="0" smtClean="0">
                <a:cs typeface="Tahoma" pitchFamily="34" charset="0"/>
              </a:rPr>
              <a:t>Alzheimer, psycho-</a:t>
            </a:r>
            <a:r>
              <a:rPr lang="fr-CH" sz="1600" dirty="0" err="1" smtClean="0">
                <a:cs typeface="Tahoma" pitchFamily="34" charset="0"/>
              </a:rPr>
              <a:t>geriatrics</a:t>
            </a:r>
            <a:r>
              <a:rPr lang="fr-CH" sz="1600" dirty="0" smtClean="0">
                <a:cs typeface="Tahoma" pitchFamily="34" charset="0"/>
              </a:rPr>
              <a:t> and </a:t>
            </a:r>
            <a:r>
              <a:rPr lang="fr-CH" sz="1600" dirty="0" err="1">
                <a:cs typeface="Tahoma" pitchFamily="34" charset="0"/>
              </a:rPr>
              <a:t>rehabilitation</a:t>
            </a:r>
            <a:endParaRPr lang="fr-CH" sz="1600" dirty="0">
              <a:cs typeface="Tahoma" pitchFamily="34" charset="0"/>
            </a:endParaRPr>
          </a:p>
          <a:p>
            <a:pPr marL="182563" indent="-171450" algn="ctr">
              <a:lnSpc>
                <a:spcPct val="200000"/>
              </a:lnSpc>
              <a:buFontTx/>
              <a:buBlip>
                <a:blip r:embed="rId2"/>
              </a:buBlip>
              <a:defRPr/>
            </a:pPr>
            <a:r>
              <a:rPr lang="fr-CH" sz="1600" dirty="0" smtClean="0">
                <a:cs typeface="Tahoma" pitchFamily="34" charset="0"/>
              </a:rPr>
              <a:t> </a:t>
            </a:r>
            <a:r>
              <a:rPr lang="en-GB" sz="1600" dirty="0" smtClean="0">
                <a:cs typeface="Tahoma" pitchFamily="34" charset="0"/>
              </a:rPr>
              <a:t>Automatic calls to nurses</a:t>
            </a:r>
          </a:p>
        </p:txBody>
      </p:sp>
      <p:pic>
        <p:nvPicPr>
          <p:cNvPr id="20" name="Picture 11" descr="my_amego_logo_mottled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99" t="19598" r="26799" b="7355"/>
          <a:stretch>
            <a:fillRect/>
          </a:stretch>
        </p:blipFill>
        <p:spPr bwMode="auto">
          <a:xfrm>
            <a:off x="2866827" y="2028056"/>
            <a:ext cx="10255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Scr8 - Opening Screen.jpg"/>
          <p:cNvPicPr>
            <a:picLocks noChangeAspect="1"/>
          </p:cNvPicPr>
          <p:nvPr/>
        </p:nvPicPr>
        <p:blipFill>
          <a:blip r:embed="rId4" cstate="print"/>
          <a:srcRect l="15623" t="22678" r="14063" b="32321"/>
          <a:stretch>
            <a:fillRect/>
          </a:stretch>
        </p:blipFill>
        <p:spPr bwMode="auto">
          <a:xfrm>
            <a:off x="3938390" y="1799456"/>
            <a:ext cx="41640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Joyce and fob"/>
          <p:cNvPicPr>
            <a:picLocks noChangeAspect="1" noChangeArrowheads="1"/>
          </p:cNvPicPr>
          <p:nvPr/>
        </p:nvPicPr>
        <p:blipFill>
          <a:blip r:embed="rId5" cstate="print"/>
          <a:srcRect r="14604"/>
          <a:stretch>
            <a:fillRect/>
          </a:stretch>
        </p:blipFill>
        <p:spPr bwMode="auto">
          <a:xfrm>
            <a:off x="1117402" y="1799456"/>
            <a:ext cx="1700213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22"/>
          <p:cNvGrpSpPr/>
          <p:nvPr/>
        </p:nvGrpSpPr>
        <p:grpSpPr>
          <a:xfrm>
            <a:off x="4645968" y="1340768"/>
            <a:ext cx="1503822" cy="1153046"/>
            <a:chOff x="2780680" y="1370732"/>
            <a:chExt cx="3436937" cy="2635250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80680" y="1370732"/>
              <a:ext cx="3436937" cy="263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46" descr="MyAmego round cropped logo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 t="15271" b="29466"/>
            <a:stretch>
              <a:fillRect/>
            </a:stretch>
          </p:blipFill>
          <p:spPr bwMode="auto">
            <a:xfrm>
              <a:off x="4796805" y="2662957"/>
              <a:ext cx="43338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4895900" y="1556792"/>
            <a:ext cx="151216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700" dirty="0" err="1" smtClean="0"/>
              <a:t>Required</a:t>
            </a:r>
            <a:r>
              <a:rPr lang="fr-CH" sz="700" dirty="0" smtClean="0"/>
              <a:t> </a:t>
            </a:r>
            <a:r>
              <a:rPr lang="fr-CH" sz="700" dirty="0"/>
              <a:t>location</a:t>
            </a:r>
          </a:p>
          <a:p>
            <a:r>
              <a:rPr lang="fr-CH" sz="700" dirty="0"/>
              <a:t>Mr Dali </a:t>
            </a:r>
          </a:p>
          <a:p>
            <a:r>
              <a:rPr lang="fr-CH" sz="700" dirty="0" err="1"/>
              <a:t>WC’s</a:t>
            </a:r>
            <a:r>
              <a:rPr lang="fr-CH" sz="700" dirty="0"/>
              <a:t> – 120 min</a:t>
            </a:r>
            <a:endParaRPr lang="en-GB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Vigisense’s</a:t>
            </a:r>
            <a:r>
              <a:rPr lang="en-US" b="1" dirty="0" smtClean="0"/>
              <a:t> R&amp;D roadmap</a:t>
            </a:r>
            <a:endParaRPr lang="en-US" b="1" dirty="0"/>
          </a:p>
        </p:txBody>
      </p:sp>
      <p:pic>
        <p:nvPicPr>
          <p:cNvPr id="8" name="Picture 11" descr="my_amego_logo_mottle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99" t="19598" r="26799" b="7355"/>
          <a:stretch>
            <a:fillRect/>
          </a:stretch>
        </p:blipFill>
        <p:spPr bwMode="auto">
          <a:xfrm>
            <a:off x="1530251" y="1412776"/>
            <a:ext cx="10255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19675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467544" y="4077072"/>
            <a:ext cx="3187161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600" dirty="0" smtClean="0"/>
              <a:t>Alzheimer</a:t>
            </a:r>
          </a:p>
          <a:p>
            <a:pPr algn="ctr">
              <a:defRPr/>
            </a:pPr>
            <a:r>
              <a:rPr lang="fr-CH" sz="1600" dirty="0" smtClean="0"/>
              <a:t>Psycho-</a:t>
            </a:r>
            <a:r>
              <a:rPr lang="fr-CH" sz="1600" dirty="0" err="1" smtClean="0"/>
              <a:t>Geriatrics</a:t>
            </a:r>
            <a:endParaRPr lang="en-GB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467544" y="2708920"/>
            <a:ext cx="3187161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600" dirty="0" smtClean="0"/>
              <a:t>Care Home</a:t>
            </a:r>
            <a:endParaRPr lang="en-GB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4841223" y="2708920"/>
            <a:ext cx="3187161" cy="1080120"/>
          </a:xfrm>
          <a:prstGeom prst="roundRect">
            <a:avLst/>
          </a:prstGeom>
          <a:solidFill>
            <a:srgbClr val="A5002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2000" dirty="0" err="1" smtClean="0"/>
              <a:t>Private</a:t>
            </a:r>
            <a:r>
              <a:rPr lang="fr-CH" sz="2000" dirty="0" smtClean="0"/>
              <a:t> </a:t>
            </a:r>
            <a:r>
              <a:rPr lang="fr-CH" sz="1600" dirty="0" smtClean="0"/>
              <a:t>Home</a:t>
            </a:r>
            <a:endParaRPr lang="en-GB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4841223" y="4077072"/>
            <a:ext cx="3187161" cy="1080120"/>
          </a:xfrm>
          <a:prstGeom prst="roundRect">
            <a:avLst/>
          </a:prstGeom>
          <a:solidFill>
            <a:srgbClr val="A5002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600" dirty="0" err="1" smtClean="0"/>
              <a:t>Other</a:t>
            </a:r>
            <a:r>
              <a:rPr lang="fr-CH" sz="1600" dirty="0" smtClean="0"/>
              <a:t> </a:t>
            </a:r>
            <a:r>
              <a:rPr lang="fr-CH" sz="2000" dirty="0" err="1" smtClean="0"/>
              <a:t>Chronic</a:t>
            </a:r>
            <a:r>
              <a:rPr lang="fr-CH" sz="2000" dirty="0" smtClean="0"/>
              <a:t> </a:t>
            </a:r>
            <a:r>
              <a:rPr lang="fr-CH" sz="2000" dirty="0" err="1" smtClean="0"/>
              <a:t>Diseases</a:t>
            </a:r>
            <a:endParaRPr lang="en-GB" sz="1600" dirty="0"/>
          </a:p>
        </p:txBody>
      </p:sp>
      <p:sp>
        <p:nvSpPr>
          <p:cNvPr id="14" name="Right Arrow 13"/>
          <p:cNvSpPr/>
          <p:nvPr/>
        </p:nvSpPr>
        <p:spPr>
          <a:xfrm>
            <a:off x="2987824" y="1700808"/>
            <a:ext cx="25922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Vigisense’s</a:t>
            </a:r>
            <a:r>
              <a:rPr lang="en-US" b="1" dirty="0" smtClean="0"/>
              <a:t> contribution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to find the real user’s needs</a:t>
            </a:r>
          </a:p>
          <a:p>
            <a:r>
              <a:rPr lang="en-US" dirty="0" smtClean="0"/>
              <a:t>Helps to find who actually are the users</a:t>
            </a:r>
          </a:p>
          <a:p>
            <a:endParaRPr lang="en-US" dirty="0" smtClean="0"/>
          </a:p>
          <a:p>
            <a:r>
              <a:rPr lang="en-US" dirty="0" smtClean="0"/>
              <a:t>Tests the work in real cases      </a:t>
            </a:r>
            <a:endParaRPr lang="en-US" sz="600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755576" y="4077072"/>
            <a:ext cx="7560840" cy="15121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CH" dirty="0" smtClean="0">
                <a:latin typeface="Arial" charset="0"/>
                <a:cs typeface="Arial" charset="0"/>
              </a:rPr>
              <a:t>            Contact </a:t>
            </a:r>
            <a:r>
              <a:rPr lang="fr-CH" dirty="0" err="1" smtClean="0">
                <a:latin typeface="Arial" charset="0"/>
                <a:cs typeface="Arial" charset="0"/>
              </a:rPr>
              <a:t>Vigisense</a:t>
            </a:r>
            <a:r>
              <a:rPr lang="fr-CH" dirty="0" smtClean="0">
                <a:latin typeface="Arial" charset="0"/>
                <a:cs typeface="Arial" charset="0"/>
              </a:rPr>
              <a:t> SA</a:t>
            </a:r>
            <a:r>
              <a:rPr lang="fr-CH" sz="1400" dirty="0" smtClean="0">
                <a:latin typeface="Arial" charset="0"/>
                <a:cs typeface="Arial" charset="0"/>
              </a:rPr>
              <a:t>, info@vigisense.com</a:t>
            </a:r>
            <a:endParaRPr lang="fr-CH" dirty="0" smtClean="0">
              <a:latin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fr-CH" sz="1400" dirty="0" smtClean="0">
                <a:latin typeface="Arial" charset="0"/>
                <a:cs typeface="Arial" charset="0"/>
              </a:rPr>
              <a:t>      Serge Grisard, CEO</a:t>
            </a:r>
          </a:p>
          <a:p>
            <a:pPr lvl="1">
              <a:lnSpc>
                <a:spcPct val="150000"/>
              </a:lnSpc>
            </a:pPr>
            <a:r>
              <a:rPr lang="fr-CH" sz="1400" dirty="0" smtClean="0">
                <a:latin typeface="Arial" charset="0"/>
                <a:cs typeface="Arial" charset="0"/>
              </a:rPr>
              <a:t>      sgrisard@vigisense.com; mobile: +41 79 400.37.33</a:t>
            </a:r>
          </a:p>
          <a:p>
            <a:pPr lvl="1">
              <a:lnSpc>
                <a:spcPct val="150000"/>
              </a:lnSpc>
            </a:pPr>
            <a:r>
              <a:rPr lang="fr-CH" sz="1400" dirty="0" smtClean="0">
                <a:latin typeface="Arial" charset="0"/>
                <a:cs typeface="Arial" charset="0"/>
              </a:rPr>
              <a:t>      </a:t>
            </a:r>
            <a:r>
              <a:rPr lang="fr-CH" sz="1400" dirty="0" err="1" smtClean="0">
                <a:latin typeface="Arial" charset="0"/>
                <a:cs typeface="Arial" charset="0"/>
              </a:rPr>
              <a:t>Vigisense</a:t>
            </a:r>
            <a:r>
              <a:rPr lang="fr-CH" sz="1400" dirty="0" smtClean="0">
                <a:latin typeface="Arial" charset="0"/>
                <a:cs typeface="Arial" charset="0"/>
              </a:rPr>
              <a:t> France SAS, Lyon: Franck Bauer, fbauer@vigisense.com</a:t>
            </a:r>
            <a:endParaRPr lang="en-GB" dirty="0"/>
          </a:p>
        </p:txBody>
      </p:sp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0536" y="4921166"/>
            <a:ext cx="223112" cy="22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870" y="5281206"/>
            <a:ext cx="326778" cy="2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logo large HBu2 dark test 1104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509120"/>
            <a:ext cx="438594" cy="268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arx</a:t>
            </a:r>
            <a:r>
              <a:rPr lang="en-US" b="1" dirty="0" smtClean="0"/>
              <a:t> </a:t>
            </a:r>
            <a:r>
              <a:rPr lang="en-US" b="1" dirty="0" err="1" smtClean="0"/>
              <a:t>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GIS company since 2002, in Geneva, Paris and Lyon</a:t>
            </a:r>
          </a:p>
          <a:p>
            <a:r>
              <a:rPr lang="en-US" dirty="0" smtClean="0"/>
              <a:t>15 engineers</a:t>
            </a:r>
          </a:p>
          <a:p>
            <a:r>
              <a:rPr lang="en-US" dirty="0" smtClean="0"/>
              <a:t>Mobile pole since 2009</a:t>
            </a:r>
          </a:p>
          <a:p>
            <a:r>
              <a:rPr lang="en-US" dirty="0" smtClean="0"/>
              <a:t>Contributes with know-how and </a:t>
            </a:r>
            <a:r>
              <a:rPr lang="en-US" dirty="0" err="1" smtClean="0"/>
              <a:t>georelated</a:t>
            </a:r>
            <a:r>
              <a:rPr lang="en-US" dirty="0" smtClean="0"/>
              <a:t> codes or services</a:t>
            </a:r>
          </a:p>
          <a:p>
            <a:r>
              <a:rPr lang="en-US" dirty="0" smtClean="0"/>
              <a:t>Contact: David Beni (CEO), dbe@arxit.com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Targets</a:t>
            </a:r>
            <a:endParaRPr lang="en-US" dirty="0" smtClean="0"/>
          </a:p>
          <a:p>
            <a:r>
              <a:rPr lang="en-US" dirty="0" smtClean="0"/>
              <a:t>Raise consciousness about self wellness</a:t>
            </a:r>
          </a:p>
          <a:p>
            <a:r>
              <a:rPr lang="en-US" dirty="0" smtClean="0"/>
              <a:t>Help people (50 to 65 years) to develop healthy habits </a:t>
            </a:r>
          </a:p>
          <a:p>
            <a:r>
              <a:rPr lang="en-US" dirty="0" smtClean="0"/>
              <a:t>Enable the exchange of knowledge related to physical and nutritional healthy habits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5" name="4 Rectángulo"/>
          <p:cNvSpPr/>
          <p:nvPr/>
        </p:nvSpPr>
        <p:spPr>
          <a:xfrm>
            <a:off x="949945" y="1002011"/>
            <a:ext cx="5895975" cy="307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TRAINing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NUTRItion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senior social platform </a:t>
            </a:r>
            <a:endParaRPr lang="es-ES" sz="2000" dirty="0">
              <a:solidFill>
                <a:schemeClr val="accent4">
                  <a:lumMod val="75000"/>
                </a:schemeClr>
              </a:solidFill>
              <a:latin typeface="Franklin Gothic Demi Cond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logo_trainutri_bi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0"/>
            <a:ext cx="34203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3888432" cy="39890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Status</a:t>
            </a:r>
            <a:endParaRPr lang="en-US" dirty="0" smtClean="0"/>
          </a:p>
          <a:p>
            <a:r>
              <a:rPr lang="en-US" dirty="0" smtClean="0"/>
              <a:t>Started April 2010 – 2 years project</a:t>
            </a:r>
          </a:p>
          <a:p>
            <a:r>
              <a:rPr lang="en-US" dirty="0" smtClean="0"/>
              <a:t>Specifications , scenarios and architecture</a:t>
            </a:r>
          </a:p>
          <a:p>
            <a:r>
              <a:rPr lang="en-US" dirty="0" smtClean="0"/>
              <a:t>First tests for fall 2011</a:t>
            </a:r>
            <a:endParaRPr lang="fr-CH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949945" y="1002011"/>
            <a:ext cx="5895975" cy="307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TRAINing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NUTRItion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senior social platform </a:t>
            </a:r>
            <a:endParaRPr lang="es-ES" sz="2000" dirty="0">
              <a:solidFill>
                <a:schemeClr val="accent4">
                  <a:lumMod val="75000"/>
                </a:schemeClr>
              </a:solidFill>
              <a:latin typeface="Franklin Gothic Demi Cond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132"/>
          <p:cNvGrpSpPr>
            <a:grpSpLocks/>
          </p:cNvGrpSpPr>
          <p:nvPr/>
        </p:nvGrpSpPr>
        <p:grpSpPr bwMode="auto">
          <a:xfrm>
            <a:off x="4909184" y="1484784"/>
            <a:ext cx="3911291" cy="3928864"/>
            <a:chOff x="1730" y="-8"/>
            <a:chExt cx="4078" cy="4280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1019 w 1205"/>
                <a:gd name="T109" fmla="*/ 440 h 952"/>
                <a:gd name="T110" fmla="*/ 1196 w 1205"/>
                <a:gd name="T111" fmla="*/ 376 h 952"/>
                <a:gd name="T112" fmla="*/ 1205 w 1205"/>
                <a:gd name="T113" fmla="*/ 368 h 952"/>
                <a:gd name="T114" fmla="*/ 1180 w 1205"/>
                <a:gd name="T115" fmla="*/ 352 h 9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77 w 421"/>
                <a:gd name="T39" fmla="*/ 544 h 616"/>
                <a:gd name="T40" fmla="*/ 244 w 421"/>
                <a:gd name="T41" fmla="*/ 496 h 616"/>
                <a:gd name="T42" fmla="*/ 227 w 421"/>
                <a:gd name="T43" fmla="*/ 480 h 616"/>
                <a:gd name="T44" fmla="*/ 227 w 421"/>
                <a:gd name="T45" fmla="*/ 432 h 616"/>
                <a:gd name="T46" fmla="*/ 261 w 421"/>
                <a:gd name="T47" fmla="*/ 408 h 616"/>
                <a:gd name="T48" fmla="*/ 269 w 421"/>
                <a:gd name="T49" fmla="*/ 392 h 616"/>
                <a:gd name="T50" fmla="*/ 236 w 421"/>
                <a:gd name="T51" fmla="*/ 312 h 616"/>
                <a:gd name="T52" fmla="*/ 286 w 421"/>
                <a:gd name="T53" fmla="*/ 304 h 616"/>
                <a:gd name="T54" fmla="*/ 303 w 421"/>
                <a:gd name="T55" fmla="*/ 256 h 616"/>
                <a:gd name="T56" fmla="*/ 320 w 421"/>
                <a:gd name="T57" fmla="*/ 248 h 616"/>
                <a:gd name="T58" fmla="*/ 337 w 421"/>
                <a:gd name="T59" fmla="*/ 192 h 616"/>
                <a:gd name="T60" fmla="*/ 362 w 421"/>
                <a:gd name="T61" fmla="*/ 152 h 616"/>
                <a:gd name="T62" fmla="*/ 421 w 421"/>
                <a:gd name="T63" fmla="*/ 120 h 616"/>
                <a:gd name="T64" fmla="*/ 413 w 421"/>
                <a:gd name="T65" fmla="*/ 96 h 6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944 w 1205"/>
                <a:gd name="T109" fmla="*/ 472 h 952"/>
                <a:gd name="T110" fmla="*/ 1019 w 1205"/>
                <a:gd name="T111" fmla="*/ 440 h 952"/>
                <a:gd name="T112" fmla="*/ 1196 w 1205"/>
                <a:gd name="T113" fmla="*/ 376 h 952"/>
                <a:gd name="T114" fmla="*/ 1205 w 1205"/>
                <a:gd name="T115" fmla="*/ 368 h 952"/>
                <a:gd name="T116" fmla="*/ 1205 w 1205"/>
                <a:gd name="T117" fmla="*/ 344 h 9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68 w 421"/>
                <a:gd name="T39" fmla="*/ 576 h 616"/>
                <a:gd name="T40" fmla="*/ 219 w 421"/>
                <a:gd name="T41" fmla="*/ 520 h 616"/>
                <a:gd name="T42" fmla="*/ 236 w 421"/>
                <a:gd name="T43" fmla="*/ 496 h 616"/>
                <a:gd name="T44" fmla="*/ 219 w 421"/>
                <a:gd name="T45" fmla="*/ 456 h 616"/>
                <a:gd name="T46" fmla="*/ 236 w 421"/>
                <a:gd name="T47" fmla="*/ 416 h 616"/>
                <a:gd name="T48" fmla="*/ 269 w 421"/>
                <a:gd name="T49" fmla="*/ 400 h 616"/>
                <a:gd name="T50" fmla="*/ 253 w 421"/>
                <a:gd name="T51" fmla="*/ 376 h 616"/>
                <a:gd name="T52" fmla="*/ 261 w 421"/>
                <a:gd name="T53" fmla="*/ 312 h 616"/>
                <a:gd name="T54" fmla="*/ 303 w 421"/>
                <a:gd name="T55" fmla="*/ 288 h 616"/>
                <a:gd name="T56" fmla="*/ 312 w 421"/>
                <a:gd name="T57" fmla="*/ 256 h 616"/>
                <a:gd name="T58" fmla="*/ 320 w 421"/>
                <a:gd name="T59" fmla="*/ 224 h 616"/>
                <a:gd name="T60" fmla="*/ 328 w 421"/>
                <a:gd name="T61" fmla="*/ 168 h 616"/>
                <a:gd name="T62" fmla="*/ 387 w 421"/>
                <a:gd name="T63" fmla="*/ 136 h 616"/>
                <a:gd name="T64" fmla="*/ 421 w 421"/>
                <a:gd name="T65" fmla="*/ 112 h 616"/>
                <a:gd name="T66" fmla="*/ 413 w 421"/>
                <a:gd name="T67" fmla="*/ 9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117" y="1888"/>
              <a:ext cx="396" cy="408"/>
            </a:xfrm>
            <a:custGeom>
              <a:avLst/>
              <a:gdLst>
                <a:gd name="T0" fmla="*/ 363 w 396"/>
                <a:gd name="T1" fmla="*/ 160 h 408"/>
                <a:gd name="T2" fmla="*/ 354 w 396"/>
                <a:gd name="T3" fmla="*/ 136 h 408"/>
                <a:gd name="T4" fmla="*/ 329 w 396"/>
                <a:gd name="T5" fmla="*/ 120 h 408"/>
                <a:gd name="T6" fmla="*/ 295 w 396"/>
                <a:gd name="T7" fmla="*/ 144 h 408"/>
                <a:gd name="T8" fmla="*/ 262 w 396"/>
                <a:gd name="T9" fmla="*/ 96 h 408"/>
                <a:gd name="T10" fmla="*/ 278 w 396"/>
                <a:gd name="T11" fmla="*/ 80 h 408"/>
                <a:gd name="T12" fmla="*/ 278 w 396"/>
                <a:gd name="T13" fmla="*/ 64 h 408"/>
                <a:gd name="T14" fmla="*/ 312 w 396"/>
                <a:gd name="T15" fmla="*/ 64 h 408"/>
                <a:gd name="T16" fmla="*/ 321 w 396"/>
                <a:gd name="T17" fmla="*/ 48 h 408"/>
                <a:gd name="T18" fmla="*/ 329 w 396"/>
                <a:gd name="T19" fmla="*/ 32 h 408"/>
                <a:gd name="T20" fmla="*/ 346 w 396"/>
                <a:gd name="T21" fmla="*/ 24 h 408"/>
                <a:gd name="T22" fmla="*/ 354 w 396"/>
                <a:gd name="T23" fmla="*/ 0 h 408"/>
                <a:gd name="T24" fmla="*/ 329 w 396"/>
                <a:gd name="T25" fmla="*/ 0 h 408"/>
                <a:gd name="T26" fmla="*/ 304 w 396"/>
                <a:gd name="T27" fmla="*/ 8 h 408"/>
                <a:gd name="T28" fmla="*/ 262 w 396"/>
                <a:gd name="T29" fmla="*/ 8 h 408"/>
                <a:gd name="T30" fmla="*/ 253 w 396"/>
                <a:gd name="T31" fmla="*/ 32 h 408"/>
                <a:gd name="T32" fmla="*/ 219 w 396"/>
                <a:gd name="T33" fmla="*/ 56 h 408"/>
                <a:gd name="T34" fmla="*/ 219 w 396"/>
                <a:gd name="T35" fmla="*/ 80 h 408"/>
                <a:gd name="T36" fmla="*/ 186 w 396"/>
                <a:gd name="T37" fmla="*/ 96 h 408"/>
                <a:gd name="T38" fmla="*/ 127 w 396"/>
                <a:gd name="T39" fmla="*/ 72 h 408"/>
                <a:gd name="T40" fmla="*/ 93 w 396"/>
                <a:gd name="T41" fmla="*/ 104 h 408"/>
                <a:gd name="T42" fmla="*/ 110 w 396"/>
                <a:gd name="T43" fmla="*/ 136 h 408"/>
                <a:gd name="T44" fmla="*/ 76 w 396"/>
                <a:gd name="T45" fmla="*/ 160 h 408"/>
                <a:gd name="T46" fmla="*/ 110 w 396"/>
                <a:gd name="T47" fmla="*/ 192 h 408"/>
                <a:gd name="T48" fmla="*/ 152 w 396"/>
                <a:gd name="T49" fmla="*/ 208 h 408"/>
                <a:gd name="T50" fmla="*/ 144 w 396"/>
                <a:gd name="T51" fmla="*/ 224 h 408"/>
                <a:gd name="T52" fmla="*/ 118 w 396"/>
                <a:gd name="T53" fmla="*/ 224 h 408"/>
                <a:gd name="T54" fmla="*/ 102 w 396"/>
                <a:gd name="T55" fmla="*/ 256 h 408"/>
                <a:gd name="T56" fmla="*/ 51 w 396"/>
                <a:gd name="T57" fmla="*/ 272 h 408"/>
                <a:gd name="T58" fmla="*/ 51 w 396"/>
                <a:gd name="T59" fmla="*/ 304 h 408"/>
                <a:gd name="T60" fmla="*/ 9 w 396"/>
                <a:gd name="T61" fmla="*/ 312 h 408"/>
                <a:gd name="T62" fmla="*/ 26 w 396"/>
                <a:gd name="T63" fmla="*/ 328 h 408"/>
                <a:gd name="T64" fmla="*/ 0 w 396"/>
                <a:gd name="T65" fmla="*/ 368 h 408"/>
                <a:gd name="T66" fmla="*/ 26 w 396"/>
                <a:gd name="T67" fmla="*/ 376 h 408"/>
                <a:gd name="T68" fmla="*/ 26 w 396"/>
                <a:gd name="T69" fmla="*/ 400 h 408"/>
                <a:gd name="T70" fmla="*/ 59 w 396"/>
                <a:gd name="T71" fmla="*/ 408 h 408"/>
                <a:gd name="T72" fmla="*/ 160 w 396"/>
                <a:gd name="T73" fmla="*/ 408 h 408"/>
                <a:gd name="T74" fmla="*/ 228 w 396"/>
                <a:gd name="T75" fmla="*/ 376 h 408"/>
                <a:gd name="T76" fmla="*/ 287 w 396"/>
                <a:gd name="T77" fmla="*/ 376 h 408"/>
                <a:gd name="T78" fmla="*/ 329 w 396"/>
                <a:gd name="T79" fmla="*/ 392 h 408"/>
                <a:gd name="T80" fmla="*/ 329 w 396"/>
                <a:gd name="T81" fmla="*/ 360 h 408"/>
                <a:gd name="T82" fmla="*/ 354 w 396"/>
                <a:gd name="T83" fmla="*/ 328 h 408"/>
                <a:gd name="T84" fmla="*/ 371 w 396"/>
                <a:gd name="T85" fmla="*/ 304 h 408"/>
                <a:gd name="T86" fmla="*/ 388 w 396"/>
                <a:gd name="T87" fmla="*/ 232 h 408"/>
                <a:gd name="T88" fmla="*/ 380 w 396"/>
                <a:gd name="T89" fmla="*/ 208 h 408"/>
                <a:gd name="T90" fmla="*/ 371 w 396"/>
                <a:gd name="T91" fmla="*/ 176 h 408"/>
                <a:gd name="T92" fmla="*/ 396 w 396"/>
                <a:gd name="T93" fmla="*/ 168 h 408"/>
                <a:gd name="T94" fmla="*/ 380 w 396"/>
                <a:gd name="T95" fmla="*/ 160 h 408"/>
                <a:gd name="T96" fmla="*/ 363 w 396"/>
                <a:gd name="T97" fmla="*/ 16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68 w 202"/>
                <a:gd name="T45" fmla="*/ 128 h 144"/>
                <a:gd name="T46" fmla="*/ 193 w 202"/>
                <a:gd name="T47" fmla="*/ 120 h 144"/>
                <a:gd name="T48" fmla="*/ 202 w 202"/>
                <a:gd name="T49" fmla="*/ 88 h 144"/>
                <a:gd name="T50" fmla="*/ 185 w 202"/>
                <a:gd name="T51" fmla="*/ 7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43 w 202"/>
                <a:gd name="T45" fmla="*/ 144 h 144"/>
                <a:gd name="T46" fmla="*/ 168 w 202"/>
                <a:gd name="T47" fmla="*/ 128 h 144"/>
                <a:gd name="T48" fmla="*/ 193 w 202"/>
                <a:gd name="T49" fmla="*/ 120 h 144"/>
                <a:gd name="T50" fmla="*/ 202 w 202"/>
                <a:gd name="T51" fmla="*/ 88 h 144"/>
                <a:gd name="T52" fmla="*/ 185 w 202"/>
                <a:gd name="T53" fmla="*/ 72 h 1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1" name="Freeform 22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2" name="Freeform 23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4" name="Freeform 25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7" name="Freeform 28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40 w 1146"/>
                <a:gd name="T93" fmla="*/ 1064 h 1088"/>
                <a:gd name="T94" fmla="*/ 632 w 1146"/>
                <a:gd name="T95" fmla="*/ 992 h 1088"/>
                <a:gd name="T96" fmla="*/ 682 w 1146"/>
                <a:gd name="T97" fmla="*/ 944 h 1088"/>
                <a:gd name="T98" fmla="*/ 750 w 1146"/>
                <a:gd name="T99" fmla="*/ 928 h 1088"/>
                <a:gd name="T100" fmla="*/ 876 w 1146"/>
                <a:gd name="T101" fmla="*/ 968 h 1088"/>
                <a:gd name="T102" fmla="*/ 944 w 1146"/>
                <a:gd name="T103" fmla="*/ 984 h 1088"/>
                <a:gd name="T104" fmla="*/ 969 w 1146"/>
                <a:gd name="T105" fmla="*/ 968 h 1088"/>
                <a:gd name="T106" fmla="*/ 1019 w 1146"/>
                <a:gd name="T107" fmla="*/ 928 h 1088"/>
                <a:gd name="T108" fmla="*/ 1087 w 1146"/>
                <a:gd name="T109" fmla="*/ 864 h 1088"/>
                <a:gd name="T110" fmla="*/ 1019 w 1146"/>
                <a:gd name="T111" fmla="*/ 784 h 1088"/>
                <a:gd name="T112" fmla="*/ 1036 w 1146"/>
                <a:gd name="T113" fmla="*/ 720 h 1088"/>
                <a:gd name="T114" fmla="*/ 1036 w 1146"/>
                <a:gd name="T115" fmla="*/ 656 h 1088"/>
                <a:gd name="T116" fmla="*/ 1011 w 1146"/>
                <a:gd name="T117" fmla="*/ 616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0" name="Freeform 33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1155 w 1180"/>
                <a:gd name="T105" fmla="*/ 752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1" name="Freeform 34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32 w 1146"/>
                <a:gd name="T93" fmla="*/ 1080 h 1088"/>
                <a:gd name="T94" fmla="*/ 623 w 1146"/>
                <a:gd name="T95" fmla="*/ 1032 h 1088"/>
                <a:gd name="T96" fmla="*/ 649 w 1146"/>
                <a:gd name="T97" fmla="*/ 968 h 1088"/>
                <a:gd name="T98" fmla="*/ 716 w 1146"/>
                <a:gd name="T99" fmla="*/ 928 h 1088"/>
                <a:gd name="T100" fmla="*/ 842 w 1146"/>
                <a:gd name="T101" fmla="*/ 952 h 1088"/>
                <a:gd name="T102" fmla="*/ 910 w 1146"/>
                <a:gd name="T103" fmla="*/ 984 h 1088"/>
                <a:gd name="T104" fmla="*/ 960 w 1146"/>
                <a:gd name="T105" fmla="*/ 976 h 1088"/>
                <a:gd name="T106" fmla="*/ 977 w 1146"/>
                <a:gd name="T107" fmla="*/ 960 h 1088"/>
                <a:gd name="T108" fmla="*/ 1070 w 1146"/>
                <a:gd name="T109" fmla="*/ 904 h 1088"/>
                <a:gd name="T110" fmla="*/ 1011 w 1146"/>
                <a:gd name="T111" fmla="*/ 832 h 1088"/>
                <a:gd name="T112" fmla="*/ 994 w 1146"/>
                <a:gd name="T113" fmla="*/ 744 h 1088"/>
                <a:gd name="T114" fmla="*/ 1019 w 1146"/>
                <a:gd name="T115" fmla="*/ 656 h 1088"/>
                <a:gd name="T116" fmla="*/ 1019 w 1146"/>
                <a:gd name="T117" fmla="*/ 632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2" name="Freeform 35"/>
            <p:cNvSpPr>
              <a:spLocks/>
            </p:cNvSpPr>
            <p:nvPr/>
          </p:nvSpPr>
          <p:spPr bwMode="auto">
            <a:xfrm>
              <a:off x="3129" y="2472"/>
              <a:ext cx="328" cy="232"/>
            </a:xfrm>
            <a:custGeom>
              <a:avLst/>
              <a:gdLst>
                <a:gd name="T0" fmla="*/ 278 w 328"/>
                <a:gd name="T1" fmla="*/ 184 h 232"/>
                <a:gd name="T2" fmla="*/ 286 w 328"/>
                <a:gd name="T3" fmla="*/ 168 h 232"/>
                <a:gd name="T4" fmla="*/ 311 w 328"/>
                <a:gd name="T5" fmla="*/ 160 h 232"/>
                <a:gd name="T6" fmla="*/ 328 w 328"/>
                <a:gd name="T7" fmla="*/ 144 h 232"/>
                <a:gd name="T8" fmla="*/ 328 w 328"/>
                <a:gd name="T9" fmla="*/ 112 h 232"/>
                <a:gd name="T10" fmla="*/ 303 w 328"/>
                <a:gd name="T11" fmla="*/ 88 h 232"/>
                <a:gd name="T12" fmla="*/ 269 w 328"/>
                <a:gd name="T13" fmla="*/ 72 h 232"/>
                <a:gd name="T14" fmla="*/ 278 w 328"/>
                <a:gd name="T15" fmla="*/ 48 h 232"/>
                <a:gd name="T16" fmla="*/ 261 w 328"/>
                <a:gd name="T17" fmla="*/ 24 h 232"/>
                <a:gd name="T18" fmla="*/ 219 w 328"/>
                <a:gd name="T19" fmla="*/ 16 h 232"/>
                <a:gd name="T20" fmla="*/ 168 w 328"/>
                <a:gd name="T21" fmla="*/ 8 h 232"/>
                <a:gd name="T22" fmla="*/ 134 w 328"/>
                <a:gd name="T23" fmla="*/ 24 h 232"/>
                <a:gd name="T24" fmla="*/ 101 w 328"/>
                <a:gd name="T25" fmla="*/ 16 h 232"/>
                <a:gd name="T26" fmla="*/ 75 w 328"/>
                <a:gd name="T27" fmla="*/ 0 h 232"/>
                <a:gd name="T28" fmla="*/ 42 w 328"/>
                <a:gd name="T29" fmla="*/ 16 h 232"/>
                <a:gd name="T30" fmla="*/ 0 w 328"/>
                <a:gd name="T31" fmla="*/ 24 h 232"/>
                <a:gd name="T32" fmla="*/ 16 w 328"/>
                <a:gd name="T33" fmla="*/ 40 h 232"/>
                <a:gd name="T34" fmla="*/ 42 w 328"/>
                <a:gd name="T35" fmla="*/ 72 h 232"/>
                <a:gd name="T36" fmla="*/ 67 w 328"/>
                <a:gd name="T37" fmla="*/ 96 h 232"/>
                <a:gd name="T38" fmla="*/ 101 w 328"/>
                <a:gd name="T39" fmla="*/ 112 h 232"/>
                <a:gd name="T40" fmla="*/ 101 w 328"/>
                <a:gd name="T41" fmla="*/ 120 h 232"/>
                <a:gd name="T42" fmla="*/ 143 w 328"/>
                <a:gd name="T43" fmla="*/ 136 h 232"/>
                <a:gd name="T44" fmla="*/ 143 w 328"/>
                <a:gd name="T45" fmla="*/ 168 h 232"/>
                <a:gd name="T46" fmla="*/ 185 w 328"/>
                <a:gd name="T47" fmla="*/ 160 h 232"/>
                <a:gd name="T48" fmla="*/ 202 w 328"/>
                <a:gd name="T49" fmla="*/ 192 h 232"/>
                <a:gd name="T50" fmla="*/ 261 w 328"/>
                <a:gd name="T51" fmla="*/ 232 h 232"/>
                <a:gd name="T52" fmla="*/ 278 w 328"/>
                <a:gd name="T53" fmla="*/ 232 h 232"/>
                <a:gd name="T54" fmla="*/ 278 w 328"/>
                <a:gd name="T55" fmla="*/ 208 h 232"/>
                <a:gd name="T56" fmla="*/ 278 w 328"/>
                <a:gd name="T57" fmla="*/ 184 h 2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4" name="Freeform 37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7D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5" name="Freeform 38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6" name="Freeform 39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3428" y="2084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51 w 750"/>
                <a:gd name="T89" fmla="*/ 664 h 888"/>
                <a:gd name="T90" fmla="*/ 135 w 750"/>
                <a:gd name="T91" fmla="*/ 688 h 888"/>
                <a:gd name="T92" fmla="*/ 152 w 750"/>
                <a:gd name="T93" fmla="*/ 736 h 888"/>
                <a:gd name="T94" fmla="*/ 127 w 750"/>
                <a:gd name="T95" fmla="*/ 864 h 888"/>
                <a:gd name="T96" fmla="*/ 144 w 750"/>
                <a:gd name="T97" fmla="*/ 872 h 8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3423" y="2080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26 w 750"/>
                <a:gd name="T89" fmla="*/ 632 h 888"/>
                <a:gd name="T90" fmla="*/ 76 w 750"/>
                <a:gd name="T91" fmla="*/ 672 h 888"/>
                <a:gd name="T92" fmla="*/ 186 w 750"/>
                <a:gd name="T93" fmla="*/ 704 h 888"/>
                <a:gd name="T94" fmla="*/ 144 w 750"/>
                <a:gd name="T95" fmla="*/ 776 h 888"/>
                <a:gd name="T96" fmla="*/ 118 w 750"/>
                <a:gd name="T97" fmla="*/ 864 h 888"/>
                <a:gd name="T98" fmla="*/ 194 w 750"/>
                <a:gd name="T99" fmla="*/ 864 h 8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2" name="Freeform 45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3" name="Freeform 46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5" name="Freeform 48"/>
            <p:cNvSpPr>
              <a:spLocks/>
            </p:cNvSpPr>
            <p:nvPr/>
          </p:nvSpPr>
          <p:spPr bwMode="auto">
            <a:xfrm>
              <a:off x="3946" y="2512"/>
              <a:ext cx="581" cy="312"/>
            </a:xfrm>
            <a:custGeom>
              <a:avLst/>
              <a:gdLst>
                <a:gd name="T0" fmla="*/ 497 w 581"/>
                <a:gd name="T1" fmla="*/ 248 h 312"/>
                <a:gd name="T2" fmla="*/ 531 w 581"/>
                <a:gd name="T3" fmla="*/ 200 h 312"/>
                <a:gd name="T4" fmla="*/ 556 w 581"/>
                <a:gd name="T5" fmla="*/ 176 h 312"/>
                <a:gd name="T6" fmla="*/ 581 w 581"/>
                <a:gd name="T7" fmla="*/ 152 h 312"/>
                <a:gd name="T8" fmla="*/ 564 w 581"/>
                <a:gd name="T9" fmla="*/ 120 h 312"/>
                <a:gd name="T10" fmla="*/ 522 w 581"/>
                <a:gd name="T11" fmla="*/ 112 h 312"/>
                <a:gd name="T12" fmla="*/ 480 w 581"/>
                <a:gd name="T13" fmla="*/ 104 h 312"/>
                <a:gd name="T14" fmla="*/ 463 w 581"/>
                <a:gd name="T15" fmla="*/ 80 h 312"/>
                <a:gd name="T16" fmla="*/ 413 w 581"/>
                <a:gd name="T17" fmla="*/ 64 h 312"/>
                <a:gd name="T18" fmla="*/ 413 w 581"/>
                <a:gd name="T19" fmla="*/ 88 h 312"/>
                <a:gd name="T20" fmla="*/ 387 w 581"/>
                <a:gd name="T21" fmla="*/ 104 h 312"/>
                <a:gd name="T22" fmla="*/ 345 w 581"/>
                <a:gd name="T23" fmla="*/ 72 h 312"/>
                <a:gd name="T24" fmla="*/ 354 w 581"/>
                <a:gd name="T25" fmla="*/ 40 h 312"/>
                <a:gd name="T26" fmla="*/ 312 w 581"/>
                <a:gd name="T27" fmla="*/ 40 h 312"/>
                <a:gd name="T28" fmla="*/ 269 w 581"/>
                <a:gd name="T29" fmla="*/ 24 h 312"/>
                <a:gd name="T30" fmla="*/ 227 w 581"/>
                <a:gd name="T31" fmla="*/ 0 h 312"/>
                <a:gd name="T32" fmla="*/ 227 w 581"/>
                <a:gd name="T33" fmla="*/ 24 h 312"/>
                <a:gd name="T34" fmla="*/ 202 w 581"/>
                <a:gd name="T35" fmla="*/ 8 h 312"/>
                <a:gd name="T36" fmla="*/ 168 w 581"/>
                <a:gd name="T37" fmla="*/ 8 h 312"/>
                <a:gd name="T38" fmla="*/ 160 w 581"/>
                <a:gd name="T39" fmla="*/ 40 h 312"/>
                <a:gd name="T40" fmla="*/ 118 w 581"/>
                <a:gd name="T41" fmla="*/ 56 h 312"/>
                <a:gd name="T42" fmla="*/ 76 w 581"/>
                <a:gd name="T43" fmla="*/ 80 h 312"/>
                <a:gd name="T44" fmla="*/ 34 w 581"/>
                <a:gd name="T45" fmla="*/ 88 h 312"/>
                <a:gd name="T46" fmla="*/ 0 w 581"/>
                <a:gd name="T47" fmla="*/ 112 h 312"/>
                <a:gd name="T48" fmla="*/ 34 w 581"/>
                <a:gd name="T49" fmla="*/ 152 h 312"/>
                <a:gd name="T50" fmla="*/ 25 w 581"/>
                <a:gd name="T51" fmla="*/ 176 h 312"/>
                <a:gd name="T52" fmla="*/ 84 w 581"/>
                <a:gd name="T53" fmla="*/ 224 h 312"/>
                <a:gd name="T54" fmla="*/ 160 w 581"/>
                <a:gd name="T55" fmla="*/ 280 h 312"/>
                <a:gd name="T56" fmla="*/ 152 w 581"/>
                <a:gd name="T57" fmla="*/ 288 h 312"/>
                <a:gd name="T58" fmla="*/ 194 w 581"/>
                <a:gd name="T59" fmla="*/ 312 h 312"/>
                <a:gd name="T60" fmla="*/ 244 w 581"/>
                <a:gd name="T61" fmla="*/ 296 h 312"/>
                <a:gd name="T62" fmla="*/ 269 w 581"/>
                <a:gd name="T63" fmla="*/ 248 h 312"/>
                <a:gd name="T64" fmla="*/ 345 w 581"/>
                <a:gd name="T65" fmla="*/ 272 h 312"/>
                <a:gd name="T66" fmla="*/ 430 w 581"/>
                <a:gd name="T67" fmla="*/ 272 h 312"/>
                <a:gd name="T68" fmla="*/ 430 w 581"/>
                <a:gd name="T69" fmla="*/ 280 h 312"/>
                <a:gd name="T70" fmla="*/ 455 w 581"/>
                <a:gd name="T71" fmla="*/ 248 h 312"/>
                <a:gd name="T72" fmla="*/ 497 w 581"/>
                <a:gd name="T73" fmla="*/ 248 h 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6" name="Freeform 49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7" name="Freeform 50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8" name="Freeform 51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9" name="Freeform 52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0" name="Freeform 53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1" name="Freeform 54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2" name="Freeform 55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3" name="Freeform 56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4" name="Freeform 57"/>
            <p:cNvSpPr>
              <a:spLocks/>
            </p:cNvSpPr>
            <p:nvPr/>
          </p:nvSpPr>
          <p:spPr bwMode="auto">
            <a:xfrm>
              <a:off x="4788" y="2760"/>
              <a:ext cx="26" cy="8"/>
            </a:xfrm>
            <a:custGeom>
              <a:avLst/>
              <a:gdLst>
                <a:gd name="T0" fmla="*/ 17 w 26"/>
                <a:gd name="T1" fmla="*/ 8 h 8"/>
                <a:gd name="T2" fmla="*/ 26 w 26"/>
                <a:gd name="T3" fmla="*/ 8 h 8"/>
                <a:gd name="T4" fmla="*/ 0 w 26"/>
                <a:gd name="T5" fmla="*/ 0 h 8"/>
                <a:gd name="T6" fmla="*/ 17 w 26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5" name="Freeform 58"/>
            <p:cNvSpPr>
              <a:spLocks/>
            </p:cNvSpPr>
            <p:nvPr/>
          </p:nvSpPr>
          <p:spPr bwMode="auto">
            <a:xfrm>
              <a:off x="4814" y="2768"/>
              <a:ext cx="17" cy="1"/>
            </a:xfrm>
            <a:custGeom>
              <a:avLst/>
              <a:gdLst>
                <a:gd name="T0" fmla="*/ 17 w 17"/>
                <a:gd name="T1" fmla="*/ 0 h 1"/>
                <a:gd name="T2" fmla="*/ 0 w 17"/>
                <a:gd name="T3" fmla="*/ 0 h 1"/>
                <a:gd name="T4" fmla="*/ 17 w 1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6" name="Line 59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7" name="Line 60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8" name="Freeform 61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9" name="Freeform 62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0" name="Freeform 63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1" name="Freeform 64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2" name="Freeform 65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12 w 480"/>
                <a:gd name="T61" fmla="*/ 104 h 232"/>
                <a:gd name="T62" fmla="*/ 438 w 480"/>
                <a:gd name="T63" fmla="*/ 112 h 232"/>
                <a:gd name="T64" fmla="*/ 455 w 480"/>
                <a:gd name="T65" fmla="*/ 112 h 232"/>
                <a:gd name="T66" fmla="*/ 463 w 480"/>
                <a:gd name="T67" fmla="*/ 64 h 232"/>
                <a:gd name="T68" fmla="*/ 480 w 480"/>
                <a:gd name="T69" fmla="*/ 16 h 232"/>
                <a:gd name="T70" fmla="*/ 421 w 480"/>
                <a:gd name="T71" fmla="*/ 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3" name="Freeform 66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4" name="Freeform 67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04 w 480"/>
                <a:gd name="T61" fmla="*/ 104 h 232"/>
                <a:gd name="T62" fmla="*/ 412 w 480"/>
                <a:gd name="T63" fmla="*/ 104 h 232"/>
                <a:gd name="T64" fmla="*/ 438 w 480"/>
                <a:gd name="T65" fmla="*/ 112 h 232"/>
                <a:gd name="T66" fmla="*/ 455 w 480"/>
                <a:gd name="T67" fmla="*/ 112 h 232"/>
                <a:gd name="T68" fmla="*/ 463 w 480"/>
                <a:gd name="T69" fmla="*/ 64 h 232"/>
                <a:gd name="T70" fmla="*/ 480 w 480"/>
                <a:gd name="T71" fmla="*/ 16 h 232"/>
                <a:gd name="T72" fmla="*/ 421 w 480"/>
                <a:gd name="T73" fmla="*/ 8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5" name="Freeform 68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6" name="Freeform 69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01 w 210"/>
                <a:gd name="T19" fmla="*/ 32 h 352"/>
                <a:gd name="T20" fmla="*/ 84 w 210"/>
                <a:gd name="T21" fmla="*/ 16 h 352"/>
                <a:gd name="T22" fmla="*/ 59 w 210"/>
                <a:gd name="T23" fmla="*/ 16 h 352"/>
                <a:gd name="T24" fmla="*/ 25 w 210"/>
                <a:gd name="T25" fmla="*/ 0 h 352"/>
                <a:gd name="T26" fmla="*/ 0 w 210"/>
                <a:gd name="T27" fmla="*/ 72 h 352"/>
                <a:gd name="T28" fmla="*/ 0 w 210"/>
                <a:gd name="T29" fmla="*/ 80 h 352"/>
                <a:gd name="T30" fmla="*/ 17 w 210"/>
                <a:gd name="T31" fmla="*/ 88 h 352"/>
                <a:gd name="T32" fmla="*/ 33 w 210"/>
                <a:gd name="T33" fmla="*/ 104 h 352"/>
                <a:gd name="T34" fmla="*/ 33 w 210"/>
                <a:gd name="T35" fmla="*/ 120 h 352"/>
                <a:gd name="T36" fmla="*/ 33 w 210"/>
                <a:gd name="T37" fmla="*/ 160 h 352"/>
                <a:gd name="T38" fmla="*/ 42 w 210"/>
                <a:gd name="T39" fmla="*/ 248 h 352"/>
                <a:gd name="T40" fmla="*/ 67 w 210"/>
                <a:gd name="T41" fmla="*/ 288 h 352"/>
                <a:gd name="T42" fmla="*/ 109 w 210"/>
                <a:gd name="T43" fmla="*/ 320 h 352"/>
                <a:gd name="T44" fmla="*/ 135 w 210"/>
                <a:gd name="T45" fmla="*/ 352 h 352"/>
                <a:gd name="T46" fmla="*/ 151 w 210"/>
                <a:gd name="T47" fmla="*/ 344 h 352"/>
                <a:gd name="T48" fmla="*/ 151 w 210"/>
                <a:gd name="T49" fmla="*/ 304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7" name="Freeform 70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8" name="Freeform 71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35 w 210"/>
                <a:gd name="T19" fmla="*/ 72 h 352"/>
                <a:gd name="T20" fmla="*/ 101 w 210"/>
                <a:gd name="T21" fmla="*/ 32 h 352"/>
                <a:gd name="T22" fmla="*/ 84 w 210"/>
                <a:gd name="T23" fmla="*/ 16 h 352"/>
                <a:gd name="T24" fmla="*/ 59 w 210"/>
                <a:gd name="T25" fmla="*/ 16 h 352"/>
                <a:gd name="T26" fmla="*/ 25 w 210"/>
                <a:gd name="T27" fmla="*/ 0 h 352"/>
                <a:gd name="T28" fmla="*/ 0 w 210"/>
                <a:gd name="T29" fmla="*/ 72 h 352"/>
                <a:gd name="T30" fmla="*/ 0 w 210"/>
                <a:gd name="T31" fmla="*/ 80 h 352"/>
                <a:gd name="T32" fmla="*/ 17 w 210"/>
                <a:gd name="T33" fmla="*/ 88 h 352"/>
                <a:gd name="T34" fmla="*/ 33 w 210"/>
                <a:gd name="T35" fmla="*/ 104 h 352"/>
                <a:gd name="T36" fmla="*/ 33 w 210"/>
                <a:gd name="T37" fmla="*/ 120 h 352"/>
                <a:gd name="T38" fmla="*/ 33 w 210"/>
                <a:gd name="T39" fmla="*/ 160 h 352"/>
                <a:gd name="T40" fmla="*/ 42 w 210"/>
                <a:gd name="T41" fmla="*/ 248 h 352"/>
                <a:gd name="T42" fmla="*/ 67 w 210"/>
                <a:gd name="T43" fmla="*/ 288 h 352"/>
                <a:gd name="T44" fmla="*/ 109 w 210"/>
                <a:gd name="T45" fmla="*/ 320 h 352"/>
                <a:gd name="T46" fmla="*/ 135 w 210"/>
                <a:gd name="T47" fmla="*/ 352 h 352"/>
                <a:gd name="T48" fmla="*/ 151 w 210"/>
                <a:gd name="T49" fmla="*/ 344 h 352"/>
                <a:gd name="T50" fmla="*/ 151 w 210"/>
                <a:gd name="T51" fmla="*/ 304 h 3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9" name="Freeform 72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0" name="Freeform 73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34 w 244"/>
                <a:gd name="T7" fmla="*/ 0 h 192"/>
                <a:gd name="T8" fmla="*/ 75 w 244"/>
                <a:gd name="T9" fmla="*/ 24 h 192"/>
                <a:gd name="T10" fmla="*/ 50 w 244"/>
                <a:gd name="T11" fmla="*/ 32 h 192"/>
                <a:gd name="T12" fmla="*/ 25 w 244"/>
                <a:gd name="T13" fmla="*/ 40 h 192"/>
                <a:gd name="T14" fmla="*/ 16 w 244"/>
                <a:gd name="T15" fmla="*/ 72 h 192"/>
                <a:gd name="T16" fmla="*/ 0 w 244"/>
                <a:gd name="T17" fmla="*/ 64 h 192"/>
                <a:gd name="T18" fmla="*/ 0 w 244"/>
                <a:gd name="T19" fmla="*/ 88 h 192"/>
                <a:gd name="T20" fmla="*/ 8 w 244"/>
                <a:gd name="T21" fmla="*/ 144 h 192"/>
                <a:gd name="T22" fmla="*/ 33 w 244"/>
                <a:gd name="T23" fmla="*/ 176 h 192"/>
                <a:gd name="T24" fmla="*/ 59 w 244"/>
                <a:gd name="T25" fmla="*/ 184 h 192"/>
                <a:gd name="T26" fmla="*/ 67 w 244"/>
                <a:gd name="T27" fmla="*/ 192 h 192"/>
                <a:gd name="T28" fmla="*/ 75 w 244"/>
                <a:gd name="T29" fmla="*/ 192 h 192"/>
                <a:gd name="T30" fmla="*/ 109 w 244"/>
                <a:gd name="T31" fmla="*/ 176 h 192"/>
                <a:gd name="T32" fmla="*/ 134 w 244"/>
                <a:gd name="T33" fmla="*/ 176 h 192"/>
                <a:gd name="T34" fmla="*/ 168 w 244"/>
                <a:gd name="T35" fmla="*/ 136 h 192"/>
                <a:gd name="T36" fmla="*/ 236 w 244"/>
                <a:gd name="T37" fmla="*/ 128 h 192"/>
                <a:gd name="T38" fmla="*/ 244 w 244"/>
                <a:gd name="T39" fmla="*/ 104 h 192"/>
                <a:gd name="T40" fmla="*/ 244 w 244"/>
                <a:gd name="T41" fmla="*/ 64 h 192"/>
                <a:gd name="T42" fmla="*/ 227 w 244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1" name="Freeform 74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55 w 590"/>
                <a:gd name="T107" fmla="*/ 280 h 408"/>
                <a:gd name="T108" fmla="*/ 455 w 590"/>
                <a:gd name="T109" fmla="*/ 256 h 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77 w 244"/>
                <a:gd name="T7" fmla="*/ 0 h 192"/>
                <a:gd name="T8" fmla="*/ 134 w 244"/>
                <a:gd name="T9" fmla="*/ 0 h 192"/>
                <a:gd name="T10" fmla="*/ 75 w 244"/>
                <a:gd name="T11" fmla="*/ 24 h 192"/>
                <a:gd name="T12" fmla="*/ 50 w 244"/>
                <a:gd name="T13" fmla="*/ 32 h 192"/>
                <a:gd name="T14" fmla="*/ 25 w 244"/>
                <a:gd name="T15" fmla="*/ 40 h 192"/>
                <a:gd name="T16" fmla="*/ 16 w 244"/>
                <a:gd name="T17" fmla="*/ 72 h 192"/>
                <a:gd name="T18" fmla="*/ 0 w 244"/>
                <a:gd name="T19" fmla="*/ 64 h 192"/>
                <a:gd name="T20" fmla="*/ 0 w 244"/>
                <a:gd name="T21" fmla="*/ 88 h 192"/>
                <a:gd name="T22" fmla="*/ 8 w 244"/>
                <a:gd name="T23" fmla="*/ 144 h 192"/>
                <a:gd name="T24" fmla="*/ 33 w 244"/>
                <a:gd name="T25" fmla="*/ 176 h 192"/>
                <a:gd name="T26" fmla="*/ 59 w 244"/>
                <a:gd name="T27" fmla="*/ 184 h 192"/>
                <a:gd name="T28" fmla="*/ 67 w 244"/>
                <a:gd name="T29" fmla="*/ 192 h 192"/>
                <a:gd name="T30" fmla="*/ 75 w 244"/>
                <a:gd name="T31" fmla="*/ 192 h 192"/>
                <a:gd name="T32" fmla="*/ 109 w 244"/>
                <a:gd name="T33" fmla="*/ 176 h 192"/>
                <a:gd name="T34" fmla="*/ 134 w 244"/>
                <a:gd name="T35" fmla="*/ 176 h 192"/>
                <a:gd name="T36" fmla="*/ 168 w 244"/>
                <a:gd name="T37" fmla="*/ 136 h 192"/>
                <a:gd name="T38" fmla="*/ 236 w 244"/>
                <a:gd name="T39" fmla="*/ 128 h 192"/>
                <a:gd name="T40" fmla="*/ 244 w 244"/>
                <a:gd name="T41" fmla="*/ 104 h 192"/>
                <a:gd name="T42" fmla="*/ 244 w 244"/>
                <a:gd name="T43" fmla="*/ 64 h 192"/>
                <a:gd name="T44" fmla="*/ 227 w 244"/>
                <a:gd name="T45" fmla="*/ 32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3" name="Freeform 76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47 w 590"/>
                <a:gd name="T107" fmla="*/ 296 h 408"/>
                <a:gd name="T108" fmla="*/ 455 w 590"/>
                <a:gd name="T109" fmla="*/ 280 h 408"/>
                <a:gd name="T110" fmla="*/ 455 w 590"/>
                <a:gd name="T111" fmla="*/ 256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4" name="Freeform 77"/>
            <p:cNvSpPr>
              <a:spLocks/>
            </p:cNvSpPr>
            <p:nvPr/>
          </p:nvSpPr>
          <p:spPr bwMode="auto">
            <a:xfrm>
              <a:off x="5404" y="3416"/>
              <a:ext cx="364" cy="616"/>
            </a:xfrm>
            <a:custGeom>
              <a:avLst/>
              <a:gdLst>
                <a:gd name="T0" fmla="*/ 219 w 364"/>
                <a:gd name="T1" fmla="*/ 40 h 616"/>
                <a:gd name="T2" fmla="*/ 151 w 364"/>
                <a:gd name="T3" fmla="*/ 0 h 616"/>
                <a:gd name="T4" fmla="*/ 75 w 364"/>
                <a:gd name="T5" fmla="*/ 0 h 616"/>
                <a:gd name="T6" fmla="*/ 16 w 364"/>
                <a:gd name="T7" fmla="*/ 24 h 616"/>
                <a:gd name="T8" fmla="*/ 8 w 364"/>
                <a:gd name="T9" fmla="*/ 64 h 616"/>
                <a:gd name="T10" fmla="*/ 16 w 364"/>
                <a:gd name="T11" fmla="*/ 136 h 616"/>
                <a:gd name="T12" fmla="*/ 0 w 364"/>
                <a:gd name="T13" fmla="*/ 192 h 616"/>
                <a:gd name="T14" fmla="*/ 67 w 364"/>
                <a:gd name="T15" fmla="*/ 184 h 616"/>
                <a:gd name="T16" fmla="*/ 33 w 364"/>
                <a:gd name="T17" fmla="*/ 256 h 616"/>
                <a:gd name="T18" fmla="*/ 118 w 364"/>
                <a:gd name="T19" fmla="*/ 312 h 616"/>
                <a:gd name="T20" fmla="*/ 160 w 364"/>
                <a:gd name="T21" fmla="*/ 384 h 616"/>
                <a:gd name="T22" fmla="*/ 168 w 364"/>
                <a:gd name="T23" fmla="*/ 432 h 616"/>
                <a:gd name="T24" fmla="*/ 101 w 364"/>
                <a:gd name="T25" fmla="*/ 440 h 616"/>
                <a:gd name="T26" fmla="*/ 126 w 364"/>
                <a:gd name="T27" fmla="*/ 496 h 616"/>
                <a:gd name="T28" fmla="*/ 168 w 364"/>
                <a:gd name="T29" fmla="*/ 480 h 616"/>
                <a:gd name="T30" fmla="*/ 219 w 364"/>
                <a:gd name="T31" fmla="*/ 504 h 616"/>
                <a:gd name="T32" fmla="*/ 235 w 364"/>
                <a:gd name="T33" fmla="*/ 560 h 616"/>
                <a:gd name="T34" fmla="*/ 244 w 364"/>
                <a:gd name="T35" fmla="*/ 592 h 616"/>
                <a:gd name="T36" fmla="*/ 261 w 364"/>
                <a:gd name="T37" fmla="*/ 600 h 616"/>
                <a:gd name="T38" fmla="*/ 337 w 364"/>
                <a:gd name="T39" fmla="*/ 616 h 616"/>
                <a:gd name="T40" fmla="*/ 360 w 364"/>
                <a:gd name="T41" fmla="*/ 578 h 616"/>
                <a:gd name="T42" fmla="*/ 303 w 364"/>
                <a:gd name="T43" fmla="*/ 56 h 616"/>
                <a:gd name="T44" fmla="*/ 320 w 364"/>
                <a:gd name="T45" fmla="*/ 152 h 616"/>
                <a:gd name="T46" fmla="*/ 244 w 364"/>
                <a:gd name="T47" fmla="*/ 168 h 616"/>
                <a:gd name="T48" fmla="*/ 151 w 364"/>
                <a:gd name="T49" fmla="*/ 200 h 616"/>
                <a:gd name="T50" fmla="*/ 92 w 364"/>
                <a:gd name="T51" fmla="*/ 208 h 616"/>
                <a:gd name="T52" fmla="*/ 42 w 364"/>
                <a:gd name="T53" fmla="*/ 264 h 616"/>
                <a:gd name="T54" fmla="*/ 59 w 364"/>
                <a:gd name="T55" fmla="*/ 232 h 616"/>
                <a:gd name="T56" fmla="*/ 126 w 364"/>
                <a:gd name="T57" fmla="*/ 168 h 616"/>
                <a:gd name="T58" fmla="*/ 185 w 364"/>
                <a:gd name="T59" fmla="*/ 104 h 616"/>
                <a:gd name="T60" fmla="*/ 286 w 364"/>
                <a:gd name="T61" fmla="*/ 80 h 616"/>
                <a:gd name="T62" fmla="*/ 303 w 364"/>
                <a:gd name="T63" fmla="*/ 96 h 616"/>
                <a:gd name="T64" fmla="*/ 328 w 364"/>
                <a:gd name="T65" fmla="*/ 112 h 616"/>
                <a:gd name="T66" fmla="*/ 303 w 364"/>
                <a:gd name="T67" fmla="*/ 5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5" name="Freeform 78"/>
            <p:cNvSpPr>
              <a:spLocks/>
            </p:cNvSpPr>
            <p:nvPr/>
          </p:nvSpPr>
          <p:spPr bwMode="auto">
            <a:xfrm>
              <a:off x="5404" y="3416"/>
              <a:ext cx="362" cy="616"/>
            </a:xfrm>
            <a:custGeom>
              <a:avLst/>
              <a:gdLst>
                <a:gd name="T0" fmla="*/ 303 w 362"/>
                <a:gd name="T1" fmla="*/ 56 h 616"/>
                <a:gd name="T2" fmla="*/ 219 w 362"/>
                <a:gd name="T3" fmla="*/ 40 h 616"/>
                <a:gd name="T4" fmla="*/ 185 w 362"/>
                <a:gd name="T5" fmla="*/ 24 h 616"/>
                <a:gd name="T6" fmla="*/ 151 w 362"/>
                <a:gd name="T7" fmla="*/ 0 h 616"/>
                <a:gd name="T8" fmla="*/ 126 w 362"/>
                <a:gd name="T9" fmla="*/ 8 h 616"/>
                <a:gd name="T10" fmla="*/ 75 w 362"/>
                <a:gd name="T11" fmla="*/ 0 h 616"/>
                <a:gd name="T12" fmla="*/ 50 w 362"/>
                <a:gd name="T13" fmla="*/ 16 h 616"/>
                <a:gd name="T14" fmla="*/ 16 w 362"/>
                <a:gd name="T15" fmla="*/ 24 h 616"/>
                <a:gd name="T16" fmla="*/ 16 w 362"/>
                <a:gd name="T17" fmla="*/ 48 h 616"/>
                <a:gd name="T18" fmla="*/ 8 w 362"/>
                <a:gd name="T19" fmla="*/ 64 h 616"/>
                <a:gd name="T20" fmla="*/ 33 w 362"/>
                <a:gd name="T21" fmla="*/ 88 h 616"/>
                <a:gd name="T22" fmla="*/ 16 w 362"/>
                <a:gd name="T23" fmla="*/ 136 h 616"/>
                <a:gd name="T24" fmla="*/ 25 w 362"/>
                <a:gd name="T25" fmla="*/ 160 h 616"/>
                <a:gd name="T26" fmla="*/ 0 w 362"/>
                <a:gd name="T27" fmla="*/ 192 h 616"/>
                <a:gd name="T28" fmla="*/ 0 w 362"/>
                <a:gd name="T29" fmla="*/ 200 h 616"/>
                <a:gd name="T30" fmla="*/ 67 w 362"/>
                <a:gd name="T31" fmla="*/ 184 h 616"/>
                <a:gd name="T32" fmla="*/ 42 w 362"/>
                <a:gd name="T33" fmla="*/ 216 h 616"/>
                <a:gd name="T34" fmla="*/ 33 w 362"/>
                <a:gd name="T35" fmla="*/ 256 h 616"/>
                <a:gd name="T36" fmla="*/ 50 w 362"/>
                <a:gd name="T37" fmla="*/ 328 h 616"/>
                <a:gd name="T38" fmla="*/ 118 w 362"/>
                <a:gd name="T39" fmla="*/ 312 h 616"/>
                <a:gd name="T40" fmla="*/ 118 w 362"/>
                <a:gd name="T41" fmla="*/ 352 h 616"/>
                <a:gd name="T42" fmla="*/ 160 w 362"/>
                <a:gd name="T43" fmla="*/ 384 h 616"/>
                <a:gd name="T44" fmla="*/ 151 w 362"/>
                <a:gd name="T45" fmla="*/ 408 h 616"/>
                <a:gd name="T46" fmla="*/ 168 w 362"/>
                <a:gd name="T47" fmla="*/ 432 h 616"/>
                <a:gd name="T48" fmla="*/ 134 w 362"/>
                <a:gd name="T49" fmla="*/ 448 h 616"/>
                <a:gd name="T50" fmla="*/ 101 w 362"/>
                <a:gd name="T51" fmla="*/ 440 h 616"/>
                <a:gd name="T52" fmla="*/ 101 w 362"/>
                <a:gd name="T53" fmla="*/ 472 h 616"/>
                <a:gd name="T54" fmla="*/ 126 w 362"/>
                <a:gd name="T55" fmla="*/ 496 h 616"/>
                <a:gd name="T56" fmla="*/ 151 w 362"/>
                <a:gd name="T57" fmla="*/ 480 h 616"/>
                <a:gd name="T58" fmla="*/ 168 w 362"/>
                <a:gd name="T59" fmla="*/ 480 h 616"/>
                <a:gd name="T60" fmla="*/ 185 w 362"/>
                <a:gd name="T61" fmla="*/ 488 h 616"/>
                <a:gd name="T62" fmla="*/ 219 w 362"/>
                <a:gd name="T63" fmla="*/ 504 h 616"/>
                <a:gd name="T64" fmla="*/ 227 w 362"/>
                <a:gd name="T65" fmla="*/ 528 h 616"/>
                <a:gd name="T66" fmla="*/ 235 w 362"/>
                <a:gd name="T67" fmla="*/ 560 h 616"/>
                <a:gd name="T68" fmla="*/ 269 w 362"/>
                <a:gd name="T69" fmla="*/ 576 h 616"/>
                <a:gd name="T70" fmla="*/ 244 w 362"/>
                <a:gd name="T71" fmla="*/ 592 h 616"/>
                <a:gd name="T72" fmla="*/ 244 w 362"/>
                <a:gd name="T73" fmla="*/ 600 h 616"/>
                <a:gd name="T74" fmla="*/ 261 w 362"/>
                <a:gd name="T75" fmla="*/ 600 h 616"/>
                <a:gd name="T76" fmla="*/ 345 w 362"/>
                <a:gd name="T77" fmla="*/ 584 h 616"/>
                <a:gd name="T78" fmla="*/ 337 w 362"/>
                <a:gd name="T79" fmla="*/ 616 h 616"/>
                <a:gd name="T80" fmla="*/ 362 w 362"/>
                <a:gd name="T81" fmla="*/ 600 h 616"/>
                <a:gd name="T82" fmla="*/ 354 w 362"/>
                <a:gd name="T83" fmla="*/ 50 h 616"/>
                <a:gd name="T84" fmla="*/ 303 w 362"/>
                <a:gd name="T85" fmla="*/ 56 h 616"/>
                <a:gd name="T86" fmla="*/ 303 w 362"/>
                <a:gd name="T87" fmla="*/ 56 h 6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6" name="Freeform 79"/>
            <p:cNvSpPr>
              <a:spLocks/>
            </p:cNvSpPr>
            <p:nvPr/>
          </p:nvSpPr>
          <p:spPr bwMode="auto">
            <a:xfrm>
              <a:off x="5446" y="3496"/>
              <a:ext cx="308" cy="184"/>
            </a:xfrm>
            <a:custGeom>
              <a:avLst/>
              <a:gdLst>
                <a:gd name="T0" fmla="*/ 244 w 308"/>
                <a:gd name="T1" fmla="*/ 56 h 184"/>
                <a:gd name="T2" fmla="*/ 278 w 308"/>
                <a:gd name="T3" fmla="*/ 72 h 184"/>
                <a:gd name="T4" fmla="*/ 244 w 308"/>
                <a:gd name="T5" fmla="*/ 88 h 184"/>
                <a:gd name="T6" fmla="*/ 202 w 308"/>
                <a:gd name="T7" fmla="*/ 88 h 184"/>
                <a:gd name="T8" fmla="*/ 134 w 308"/>
                <a:gd name="T9" fmla="*/ 120 h 184"/>
                <a:gd name="T10" fmla="*/ 109 w 308"/>
                <a:gd name="T11" fmla="*/ 120 h 184"/>
                <a:gd name="T12" fmla="*/ 92 w 308"/>
                <a:gd name="T13" fmla="*/ 120 h 184"/>
                <a:gd name="T14" fmla="*/ 50 w 308"/>
                <a:gd name="T15" fmla="*/ 128 h 184"/>
                <a:gd name="T16" fmla="*/ 25 w 308"/>
                <a:gd name="T17" fmla="*/ 152 h 184"/>
                <a:gd name="T18" fmla="*/ 0 w 308"/>
                <a:gd name="T19" fmla="*/ 184 h 184"/>
                <a:gd name="T20" fmla="*/ 0 w 308"/>
                <a:gd name="T21" fmla="*/ 168 h 184"/>
                <a:gd name="T22" fmla="*/ 17 w 308"/>
                <a:gd name="T23" fmla="*/ 152 h 184"/>
                <a:gd name="T24" fmla="*/ 42 w 308"/>
                <a:gd name="T25" fmla="*/ 120 h 184"/>
                <a:gd name="T26" fmla="*/ 84 w 308"/>
                <a:gd name="T27" fmla="*/ 88 h 184"/>
                <a:gd name="T28" fmla="*/ 92 w 308"/>
                <a:gd name="T29" fmla="*/ 40 h 184"/>
                <a:gd name="T30" fmla="*/ 143 w 308"/>
                <a:gd name="T31" fmla="*/ 24 h 184"/>
                <a:gd name="T32" fmla="*/ 193 w 308"/>
                <a:gd name="T33" fmla="*/ 16 h 184"/>
                <a:gd name="T34" fmla="*/ 244 w 308"/>
                <a:gd name="T35" fmla="*/ 0 h 184"/>
                <a:gd name="T36" fmla="*/ 252 w 308"/>
                <a:gd name="T37" fmla="*/ 0 h 184"/>
                <a:gd name="T38" fmla="*/ 261 w 308"/>
                <a:gd name="T39" fmla="*/ 16 h 184"/>
                <a:gd name="T40" fmla="*/ 303 w 308"/>
                <a:gd name="T41" fmla="*/ 24 h 184"/>
                <a:gd name="T42" fmla="*/ 308 w 308"/>
                <a:gd name="T43" fmla="*/ 24 h 184"/>
                <a:gd name="T44" fmla="*/ 286 w 308"/>
                <a:gd name="T45" fmla="*/ 32 h 184"/>
                <a:gd name="T46" fmla="*/ 244 w 308"/>
                <a:gd name="T47" fmla="*/ 56 h 184"/>
                <a:gd name="T48" fmla="*/ 244 w 308"/>
                <a:gd name="T49" fmla="*/ 56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7" name="Freeform 80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60 w 893"/>
                <a:gd name="T35" fmla="*/ 128 h 592"/>
                <a:gd name="T36" fmla="*/ 135 w 893"/>
                <a:gd name="T37" fmla="*/ 168 h 592"/>
                <a:gd name="T38" fmla="*/ 110 w 893"/>
                <a:gd name="T39" fmla="*/ 224 h 592"/>
                <a:gd name="T40" fmla="*/ 84 w 893"/>
                <a:gd name="T41" fmla="*/ 256 h 592"/>
                <a:gd name="T42" fmla="*/ 76 w 893"/>
                <a:gd name="T43" fmla="*/ 280 h 592"/>
                <a:gd name="T44" fmla="*/ 67 w 893"/>
                <a:gd name="T45" fmla="*/ 320 h 592"/>
                <a:gd name="T46" fmla="*/ 51 w 893"/>
                <a:gd name="T47" fmla="*/ 328 h 592"/>
                <a:gd name="T48" fmla="*/ 25 w 893"/>
                <a:gd name="T49" fmla="*/ 344 h 592"/>
                <a:gd name="T50" fmla="*/ 0 w 893"/>
                <a:gd name="T51" fmla="*/ 352 h 592"/>
                <a:gd name="T52" fmla="*/ 17 w 893"/>
                <a:gd name="T53" fmla="*/ 368 h 592"/>
                <a:gd name="T54" fmla="*/ 51 w 893"/>
                <a:gd name="T55" fmla="*/ 392 h 592"/>
                <a:gd name="T56" fmla="*/ 59 w 893"/>
                <a:gd name="T57" fmla="*/ 416 h 592"/>
                <a:gd name="T58" fmla="*/ 93 w 893"/>
                <a:gd name="T59" fmla="*/ 440 h 592"/>
                <a:gd name="T60" fmla="*/ 135 w 893"/>
                <a:gd name="T61" fmla="*/ 456 h 592"/>
                <a:gd name="T62" fmla="*/ 118 w 893"/>
                <a:gd name="T63" fmla="*/ 488 h 592"/>
                <a:gd name="T64" fmla="*/ 160 w 893"/>
                <a:gd name="T65" fmla="*/ 496 h 592"/>
                <a:gd name="T66" fmla="*/ 202 w 893"/>
                <a:gd name="T67" fmla="*/ 512 h 592"/>
                <a:gd name="T68" fmla="*/ 244 w 893"/>
                <a:gd name="T69" fmla="*/ 488 h 592"/>
                <a:gd name="T70" fmla="*/ 244 w 893"/>
                <a:gd name="T71" fmla="*/ 528 h 592"/>
                <a:gd name="T72" fmla="*/ 261 w 893"/>
                <a:gd name="T73" fmla="*/ 536 h 592"/>
                <a:gd name="T74" fmla="*/ 253 w 893"/>
                <a:gd name="T75" fmla="*/ 544 h 592"/>
                <a:gd name="T76" fmla="*/ 287 w 893"/>
                <a:gd name="T77" fmla="*/ 560 h 592"/>
                <a:gd name="T78" fmla="*/ 287 w 893"/>
                <a:gd name="T79" fmla="*/ 584 h 592"/>
                <a:gd name="T80" fmla="*/ 320 w 893"/>
                <a:gd name="T81" fmla="*/ 592 h 592"/>
                <a:gd name="T82" fmla="*/ 413 w 893"/>
                <a:gd name="T83" fmla="*/ 592 h 592"/>
                <a:gd name="T84" fmla="*/ 438 w 893"/>
                <a:gd name="T85" fmla="*/ 568 h 592"/>
                <a:gd name="T86" fmla="*/ 463 w 893"/>
                <a:gd name="T87" fmla="*/ 568 h 592"/>
                <a:gd name="T88" fmla="*/ 514 w 893"/>
                <a:gd name="T89" fmla="*/ 568 h 592"/>
                <a:gd name="T90" fmla="*/ 565 w 893"/>
                <a:gd name="T91" fmla="*/ 560 h 592"/>
                <a:gd name="T92" fmla="*/ 607 w 893"/>
                <a:gd name="T93" fmla="*/ 504 h 592"/>
                <a:gd name="T94" fmla="*/ 657 w 893"/>
                <a:gd name="T95" fmla="*/ 488 h 592"/>
                <a:gd name="T96" fmla="*/ 699 w 893"/>
                <a:gd name="T97" fmla="*/ 480 h 592"/>
                <a:gd name="T98" fmla="*/ 725 w 893"/>
                <a:gd name="T99" fmla="*/ 488 h 592"/>
                <a:gd name="T100" fmla="*/ 767 w 893"/>
                <a:gd name="T101" fmla="*/ 480 h 592"/>
                <a:gd name="T102" fmla="*/ 775 w 893"/>
                <a:gd name="T103" fmla="*/ 496 h 592"/>
                <a:gd name="T104" fmla="*/ 826 w 893"/>
                <a:gd name="T105" fmla="*/ 496 h 592"/>
                <a:gd name="T106" fmla="*/ 834 w 893"/>
                <a:gd name="T107" fmla="*/ 416 h 592"/>
                <a:gd name="T108" fmla="*/ 851 w 893"/>
                <a:gd name="T109" fmla="*/ 376 h 592"/>
                <a:gd name="T110" fmla="*/ 885 w 893"/>
                <a:gd name="T111" fmla="*/ 336 h 592"/>
                <a:gd name="T112" fmla="*/ 893 w 893"/>
                <a:gd name="T113" fmla="*/ 312 h 592"/>
                <a:gd name="T114" fmla="*/ 876 w 893"/>
                <a:gd name="T115" fmla="*/ 288 h 592"/>
                <a:gd name="T116" fmla="*/ 834 w 893"/>
                <a:gd name="T117" fmla="*/ 288 h 592"/>
                <a:gd name="T118" fmla="*/ 784 w 893"/>
                <a:gd name="T119" fmla="*/ 312 h 5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8" name="Freeform 81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9" name="Freeform 82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85 w 893"/>
                <a:gd name="T35" fmla="*/ 104 h 592"/>
                <a:gd name="T36" fmla="*/ 160 w 893"/>
                <a:gd name="T37" fmla="*/ 128 h 592"/>
                <a:gd name="T38" fmla="*/ 135 w 893"/>
                <a:gd name="T39" fmla="*/ 168 h 592"/>
                <a:gd name="T40" fmla="*/ 110 w 893"/>
                <a:gd name="T41" fmla="*/ 224 h 592"/>
                <a:gd name="T42" fmla="*/ 84 w 893"/>
                <a:gd name="T43" fmla="*/ 256 h 592"/>
                <a:gd name="T44" fmla="*/ 76 w 893"/>
                <a:gd name="T45" fmla="*/ 280 h 592"/>
                <a:gd name="T46" fmla="*/ 67 w 893"/>
                <a:gd name="T47" fmla="*/ 320 h 592"/>
                <a:gd name="T48" fmla="*/ 51 w 893"/>
                <a:gd name="T49" fmla="*/ 328 h 592"/>
                <a:gd name="T50" fmla="*/ 25 w 893"/>
                <a:gd name="T51" fmla="*/ 344 h 592"/>
                <a:gd name="T52" fmla="*/ 0 w 893"/>
                <a:gd name="T53" fmla="*/ 352 h 592"/>
                <a:gd name="T54" fmla="*/ 17 w 893"/>
                <a:gd name="T55" fmla="*/ 368 h 592"/>
                <a:gd name="T56" fmla="*/ 51 w 893"/>
                <a:gd name="T57" fmla="*/ 392 h 592"/>
                <a:gd name="T58" fmla="*/ 59 w 893"/>
                <a:gd name="T59" fmla="*/ 416 h 592"/>
                <a:gd name="T60" fmla="*/ 93 w 893"/>
                <a:gd name="T61" fmla="*/ 440 h 592"/>
                <a:gd name="T62" fmla="*/ 135 w 893"/>
                <a:gd name="T63" fmla="*/ 456 h 592"/>
                <a:gd name="T64" fmla="*/ 118 w 893"/>
                <a:gd name="T65" fmla="*/ 488 h 592"/>
                <a:gd name="T66" fmla="*/ 160 w 893"/>
                <a:gd name="T67" fmla="*/ 496 h 592"/>
                <a:gd name="T68" fmla="*/ 202 w 893"/>
                <a:gd name="T69" fmla="*/ 512 h 592"/>
                <a:gd name="T70" fmla="*/ 244 w 893"/>
                <a:gd name="T71" fmla="*/ 488 h 592"/>
                <a:gd name="T72" fmla="*/ 244 w 893"/>
                <a:gd name="T73" fmla="*/ 528 h 592"/>
                <a:gd name="T74" fmla="*/ 261 w 893"/>
                <a:gd name="T75" fmla="*/ 536 h 592"/>
                <a:gd name="T76" fmla="*/ 253 w 893"/>
                <a:gd name="T77" fmla="*/ 544 h 592"/>
                <a:gd name="T78" fmla="*/ 287 w 893"/>
                <a:gd name="T79" fmla="*/ 560 h 592"/>
                <a:gd name="T80" fmla="*/ 287 w 893"/>
                <a:gd name="T81" fmla="*/ 584 h 592"/>
                <a:gd name="T82" fmla="*/ 320 w 893"/>
                <a:gd name="T83" fmla="*/ 592 h 592"/>
                <a:gd name="T84" fmla="*/ 413 w 893"/>
                <a:gd name="T85" fmla="*/ 592 h 592"/>
                <a:gd name="T86" fmla="*/ 438 w 893"/>
                <a:gd name="T87" fmla="*/ 568 h 592"/>
                <a:gd name="T88" fmla="*/ 463 w 893"/>
                <a:gd name="T89" fmla="*/ 568 h 592"/>
                <a:gd name="T90" fmla="*/ 514 w 893"/>
                <a:gd name="T91" fmla="*/ 568 h 592"/>
                <a:gd name="T92" fmla="*/ 565 w 893"/>
                <a:gd name="T93" fmla="*/ 560 h 592"/>
                <a:gd name="T94" fmla="*/ 607 w 893"/>
                <a:gd name="T95" fmla="*/ 504 h 592"/>
                <a:gd name="T96" fmla="*/ 657 w 893"/>
                <a:gd name="T97" fmla="*/ 488 h 592"/>
                <a:gd name="T98" fmla="*/ 699 w 893"/>
                <a:gd name="T99" fmla="*/ 480 h 592"/>
                <a:gd name="T100" fmla="*/ 725 w 893"/>
                <a:gd name="T101" fmla="*/ 488 h 592"/>
                <a:gd name="T102" fmla="*/ 767 w 893"/>
                <a:gd name="T103" fmla="*/ 480 h 592"/>
                <a:gd name="T104" fmla="*/ 775 w 893"/>
                <a:gd name="T105" fmla="*/ 496 h 592"/>
                <a:gd name="T106" fmla="*/ 826 w 893"/>
                <a:gd name="T107" fmla="*/ 496 h 592"/>
                <a:gd name="T108" fmla="*/ 834 w 893"/>
                <a:gd name="T109" fmla="*/ 416 h 592"/>
                <a:gd name="T110" fmla="*/ 851 w 893"/>
                <a:gd name="T111" fmla="*/ 376 h 592"/>
                <a:gd name="T112" fmla="*/ 885 w 893"/>
                <a:gd name="T113" fmla="*/ 336 h 592"/>
                <a:gd name="T114" fmla="*/ 893 w 893"/>
                <a:gd name="T115" fmla="*/ 312 h 592"/>
                <a:gd name="T116" fmla="*/ 876 w 893"/>
                <a:gd name="T117" fmla="*/ 288 h 592"/>
                <a:gd name="T118" fmla="*/ 834 w 893"/>
                <a:gd name="T119" fmla="*/ 288 h 592"/>
                <a:gd name="T120" fmla="*/ 784 w 893"/>
                <a:gd name="T121" fmla="*/ 312 h 5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0" name="Freeform 83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1" name="Freeform 84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64 w 860"/>
                <a:gd name="T93" fmla="*/ 640 h 656"/>
                <a:gd name="T94" fmla="*/ 497 w 860"/>
                <a:gd name="T95" fmla="*/ 616 h 656"/>
                <a:gd name="T96" fmla="*/ 523 w 860"/>
                <a:gd name="T97" fmla="*/ 640 h 656"/>
                <a:gd name="T98" fmla="*/ 531 w 860"/>
                <a:gd name="T99" fmla="*/ 656 h 656"/>
                <a:gd name="T100" fmla="*/ 556 w 860"/>
                <a:gd name="T101" fmla="*/ 656 h 656"/>
                <a:gd name="T102" fmla="*/ 581 w 860"/>
                <a:gd name="T103" fmla="*/ 632 h 656"/>
                <a:gd name="T104" fmla="*/ 615 w 860"/>
                <a:gd name="T105" fmla="*/ 632 h 656"/>
                <a:gd name="T106" fmla="*/ 640 w 860"/>
                <a:gd name="T107" fmla="*/ 616 h 656"/>
                <a:gd name="T108" fmla="*/ 683 w 860"/>
                <a:gd name="T109" fmla="*/ 616 h 656"/>
                <a:gd name="T110" fmla="*/ 708 w 860"/>
                <a:gd name="T111" fmla="*/ 624 h 656"/>
                <a:gd name="T112" fmla="*/ 767 w 860"/>
                <a:gd name="T113" fmla="*/ 632 h 656"/>
                <a:gd name="T114" fmla="*/ 758 w 860"/>
                <a:gd name="T115" fmla="*/ 640 h 656"/>
                <a:gd name="T116" fmla="*/ 792 w 860"/>
                <a:gd name="T117" fmla="*/ 632 h 656"/>
                <a:gd name="T118" fmla="*/ 775 w 860"/>
                <a:gd name="T119" fmla="*/ 560 h 6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" name="Freeform 85"/>
            <p:cNvSpPr>
              <a:spLocks/>
            </p:cNvSpPr>
            <p:nvPr/>
          </p:nvSpPr>
          <p:spPr bwMode="auto">
            <a:xfrm>
              <a:off x="4536" y="1976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" name="Freeform 86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38 w 860"/>
                <a:gd name="T93" fmla="*/ 624 h 656"/>
                <a:gd name="T94" fmla="*/ 464 w 860"/>
                <a:gd name="T95" fmla="*/ 640 h 656"/>
                <a:gd name="T96" fmla="*/ 497 w 860"/>
                <a:gd name="T97" fmla="*/ 616 h 656"/>
                <a:gd name="T98" fmla="*/ 523 w 860"/>
                <a:gd name="T99" fmla="*/ 640 h 656"/>
                <a:gd name="T100" fmla="*/ 531 w 860"/>
                <a:gd name="T101" fmla="*/ 656 h 656"/>
                <a:gd name="T102" fmla="*/ 556 w 860"/>
                <a:gd name="T103" fmla="*/ 656 h 656"/>
                <a:gd name="T104" fmla="*/ 581 w 860"/>
                <a:gd name="T105" fmla="*/ 632 h 656"/>
                <a:gd name="T106" fmla="*/ 615 w 860"/>
                <a:gd name="T107" fmla="*/ 632 h 656"/>
                <a:gd name="T108" fmla="*/ 640 w 860"/>
                <a:gd name="T109" fmla="*/ 616 h 656"/>
                <a:gd name="T110" fmla="*/ 683 w 860"/>
                <a:gd name="T111" fmla="*/ 616 h 656"/>
                <a:gd name="T112" fmla="*/ 708 w 860"/>
                <a:gd name="T113" fmla="*/ 624 h 656"/>
                <a:gd name="T114" fmla="*/ 767 w 860"/>
                <a:gd name="T115" fmla="*/ 632 h 656"/>
                <a:gd name="T116" fmla="*/ 758 w 860"/>
                <a:gd name="T117" fmla="*/ 640 h 656"/>
                <a:gd name="T118" fmla="*/ 792 w 860"/>
                <a:gd name="T119" fmla="*/ 632 h 656"/>
                <a:gd name="T120" fmla="*/ 775 w 860"/>
                <a:gd name="T121" fmla="*/ 560 h 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4" name="Freeform 87"/>
            <p:cNvSpPr>
              <a:spLocks/>
            </p:cNvSpPr>
            <p:nvPr/>
          </p:nvSpPr>
          <p:spPr bwMode="auto">
            <a:xfrm>
              <a:off x="4536" y="1968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5" name="Freeform 88"/>
            <p:cNvSpPr>
              <a:spLocks/>
            </p:cNvSpPr>
            <p:nvPr/>
          </p:nvSpPr>
          <p:spPr bwMode="auto">
            <a:xfrm>
              <a:off x="4578" y="1792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6" name="Freeform 89"/>
            <p:cNvSpPr>
              <a:spLocks/>
            </p:cNvSpPr>
            <p:nvPr/>
          </p:nvSpPr>
          <p:spPr bwMode="auto">
            <a:xfrm>
              <a:off x="4831" y="2096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7" name="Freeform 90"/>
            <p:cNvSpPr>
              <a:spLocks/>
            </p:cNvSpPr>
            <p:nvPr/>
          </p:nvSpPr>
          <p:spPr bwMode="auto">
            <a:xfrm>
              <a:off x="4578" y="1784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8" name="Freeform 91"/>
            <p:cNvSpPr>
              <a:spLocks/>
            </p:cNvSpPr>
            <p:nvPr/>
          </p:nvSpPr>
          <p:spPr bwMode="auto">
            <a:xfrm>
              <a:off x="4831" y="2088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9" name="Freeform 92"/>
            <p:cNvSpPr>
              <a:spLocks/>
            </p:cNvSpPr>
            <p:nvPr/>
          </p:nvSpPr>
          <p:spPr bwMode="auto">
            <a:xfrm>
              <a:off x="4822" y="1768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110 w 725"/>
                <a:gd name="T51" fmla="*/ 576 h 600"/>
                <a:gd name="T52" fmla="*/ 211 w 725"/>
                <a:gd name="T53" fmla="*/ 544 h 600"/>
                <a:gd name="T54" fmla="*/ 362 w 725"/>
                <a:gd name="T55" fmla="*/ 528 h 600"/>
                <a:gd name="T56" fmla="*/ 421 w 725"/>
                <a:gd name="T57" fmla="*/ 528 h 600"/>
                <a:gd name="T58" fmla="*/ 489 w 725"/>
                <a:gd name="T59" fmla="*/ 544 h 600"/>
                <a:gd name="T60" fmla="*/ 539 w 725"/>
                <a:gd name="T61" fmla="*/ 528 h 600"/>
                <a:gd name="T62" fmla="*/ 632 w 725"/>
                <a:gd name="T63" fmla="*/ 520 h 600"/>
                <a:gd name="T64" fmla="*/ 641 w 725"/>
                <a:gd name="T65" fmla="*/ 424 h 600"/>
                <a:gd name="T66" fmla="*/ 674 w 725"/>
                <a:gd name="T67" fmla="*/ 368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0" name="Freeform 93"/>
            <p:cNvSpPr>
              <a:spLocks/>
            </p:cNvSpPr>
            <p:nvPr/>
          </p:nvSpPr>
          <p:spPr bwMode="auto">
            <a:xfrm>
              <a:off x="4569" y="1600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1" name="Freeform 94"/>
            <p:cNvSpPr>
              <a:spLocks/>
            </p:cNvSpPr>
            <p:nvPr/>
          </p:nvSpPr>
          <p:spPr bwMode="auto">
            <a:xfrm>
              <a:off x="4822" y="1760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93 w 725"/>
                <a:gd name="T51" fmla="*/ 600 h 600"/>
                <a:gd name="T52" fmla="*/ 152 w 725"/>
                <a:gd name="T53" fmla="*/ 552 h 600"/>
                <a:gd name="T54" fmla="*/ 303 w 725"/>
                <a:gd name="T55" fmla="*/ 536 h 600"/>
                <a:gd name="T56" fmla="*/ 396 w 725"/>
                <a:gd name="T57" fmla="*/ 552 h 600"/>
                <a:gd name="T58" fmla="*/ 455 w 725"/>
                <a:gd name="T59" fmla="*/ 528 h 600"/>
                <a:gd name="T60" fmla="*/ 514 w 725"/>
                <a:gd name="T61" fmla="*/ 512 h 600"/>
                <a:gd name="T62" fmla="*/ 582 w 725"/>
                <a:gd name="T63" fmla="*/ 504 h 600"/>
                <a:gd name="T64" fmla="*/ 624 w 725"/>
                <a:gd name="T65" fmla="*/ 488 h 600"/>
                <a:gd name="T66" fmla="*/ 700 w 725"/>
                <a:gd name="T67" fmla="*/ 400 h 600"/>
                <a:gd name="T68" fmla="*/ 657 w 725"/>
                <a:gd name="T69" fmla="*/ 344 h 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2" name="Freeform 95"/>
            <p:cNvSpPr>
              <a:spLocks/>
            </p:cNvSpPr>
            <p:nvPr/>
          </p:nvSpPr>
          <p:spPr bwMode="auto">
            <a:xfrm>
              <a:off x="4569" y="1592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3" name="Freeform 96"/>
            <p:cNvSpPr>
              <a:spLocks/>
            </p:cNvSpPr>
            <p:nvPr/>
          </p:nvSpPr>
          <p:spPr bwMode="auto">
            <a:xfrm>
              <a:off x="4679" y="1392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4" name="Freeform 97"/>
            <p:cNvSpPr>
              <a:spLocks/>
            </p:cNvSpPr>
            <p:nvPr/>
          </p:nvSpPr>
          <p:spPr bwMode="auto">
            <a:xfrm>
              <a:off x="4687" y="-8"/>
              <a:ext cx="1121" cy="2200"/>
            </a:xfrm>
            <a:custGeom>
              <a:avLst/>
              <a:gdLst>
                <a:gd name="T0" fmla="*/ 995 w 1121"/>
                <a:gd name="T1" fmla="*/ 64 h 2200"/>
                <a:gd name="T2" fmla="*/ 1003 w 1121"/>
                <a:gd name="T3" fmla="*/ 160 h 2200"/>
                <a:gd name="T4" fmla="*/ 919 w 1121"/>
                <a:gd name="T5" fmla="*/ 168 h 2200"/>
                <a:gd name="T6" fmla="*/ 877 w 1121"/>
                <a:gd name="T7" fmla="*/ 168 h 2200"/>
                <a:gd name="T8" fmla="*/ 893 w 1121"/>
                <a:gd name="T9" fmla="*/ 88 h 2200"/>
                <a:gd name="T10" fmla="*/ 851 w 1121"/>
                <a:gd name="T11" fmla="*/ 16 h 2200"/>
                <a:gd name="T12" fmla="*/ 700 w 1121"/>
                <a:gd name="T13" fmla="*/ 48 h 2200"/>
                <a:gd name="T14" fmla="*/ 809 w 1121"/>
                <a:gd name="T15" fmla="*/ 176 h 2200"/>
                <a:gd name="T16" fmla="*/ 877 w 1121"/>
                <a:gd name="T17" fmla="*/ 224 h 2200"/>
                <a:gd name="T18" fmla="*/ 851 w 1121"/>
                <a:gd name="T19" fmla="*/ 304 h 2200"/>
                <a:gd name="T20" fmla="*/ 784 w 1121"/>
                <a:gd name="T21" fmla="*/ 328 h 2200"/>
                <a:gd name="T22" fmla="*/ 725 w 1121"/>
                <a:gd name="T23" fmla="*/ 448 h 2200"/>
                <a:gd name="T24" fmla="*/ 818 w 1121"/>
                <a:gd name="T25" fmla="*/ 560 h 2200"/>
                <a:gd name="T26" fmla="*/ 599 w 1121"/>
                <a:gd name="T27" fmla="*/ 568 h 2200"/>
                <a:gd name="T28" fmla="*/ 607 w 1121"/>
                <a:gd name="T29" fmla="*/ 640 h 2200"/>
                <a:gd name="T30" fmla="*/ 700 w 1121"/>
                <a:gd name="T31" fmla="*/ 664 h 2200"/>
                <a:gd name="T32" fmla="*/ 674 w 1121"/>
                <a:gd name="T33" fmla="*/ 712 h 2200"/>
                <a:gd name="T34" fmla="*/ 548 w 1121"/>
                <a:gd name="T35" fmla="*/ 688 h 2200"/>
                <a:gd name="T36" fmla="*/ 447 w 1121"/>
                <a:gd name="T37" fmla="*/ 592 h 2200"/>
                <a:gd name="T38" fmla="*/ 430 w 1121"/>
                <a:gd name="T39" fmla="*/ 512 h 2200"/>
                <a:gd name="T40" fmla="*/ 253 w 1121"/>
                <a:gd name="T41" fmla="*/ 424 h 2200"/>
                <a:gd name="T42" fmla="*/ 396 w 1121"/>
                <a:gd name="T43" fmla="*/ 440 h 2200"/>
                <a:gd name="T44" fmla="*/ 658 w 1121"/>
                <a:gd name="T45" fmla="*/ 416 h 2200"/>
                <a:gd name="T46" fmla="*/ 717 w 1121"/>
                <a:gd name="T47" fmla="*/ 288 h 2200"/>
                <a:gd name="T48" fmla="*/ 599 w 1121"/>
                <a:gd name="T49" fmla="*/ 192 h 2200"/>
                <a:gd name="T50" fmla="*/ 304 w 1121"/>
                <a:gd name="T51" fmla="*/ 128 h 2200"/>
                <a:gd name="T52" fmla="*/ 186 w 1121"/>
                <a:gd name="T53" fmla="*/ 96 h 2200"/>
                <a:gd name="T54" fmla="*/ 110 w 1121"/>
                <a:gd name="T55" fmla="*/ 112 h 2200"/>
                <a:gd name="T56" fmla="*/ 42 w 1121"/>
                <a:gd name="T57" fmla="*/ 176 h 2200"/>
                <a:gd name="T58" fmla="*/ 26 w 1121"/>
                <a:gd name="T59" fmla="*/ 336 h 2200"/>
                <a:gd name="T60" fmla="*/ 93 w 1121"/>
                <a:gd name="T61" fmla="*/ 448 h 2200"/>
                <a:gd name="T62" fmla="*/ 169 w 1121"/>
                <a:gd name="T63" fmla="*/ 656 h 2200"/>
                <a:gd name="T64" fmla="*/ 287 w 1121"/>
                <a:gd name="T65" fmla="*/ 808 h 2200"/>
                <a:gd name="T66" fmla="*/ 388 w 1121"/>
                <a:gd name="T67" fmla="*/ 944 h 2200"/>
                <a:gd name="T68" fmla="*/ 287 w 1121"/>
                <a:gd name="T69" fmla="*/ 1152 h 2200"/>
                <a:gd name="T70" fmla="*/ 304 w 1121"/>
                <a:gd name="T71" fmla="*/ 1264 h 2200"/>
                <a:gd name="T72" fmla="*/ 396 w 1121"/>
                <a:gd name="T73" fmla="*/ 1296 h 2200"/>
                <a:gd name="T74" fmla="*/ 346 w 1121"/>
                <a:gd name="T75" fmla="*/ 1312 h 2200"/>
                <a:gd name="T76" fmla="*/ 287 w 1121"/>
                <a:gd name="T77" fmla="*/ 1368 h 2200"/>
                <a:gd name="T78" fmla="*/ 287 w 1121"/>
                <a:gd name="T79" fmla="*/ 1408 h 2200"/>
                <a:gd name="T80" fmla="*/ 329 w 1121"/>
                <a:gd name="T81" fmla="*/ 1568 h 2200"/>
                <a:gd name="T82" fmla="*/ 354 w 1121"/>
                <a:gd name="T83" fmla="*/ 1680 h 2200"/>
                <a:gd name="T84" fmla="*/ 413 w 1121"/>
                <a:gd name="T85" fmla="*/ 1768 h 2200"/>
                <a:gd name="T86" fmla="*/ 481 w 1121"/>
                <a:gd name="T87" fmla="*/ 1776 h 2200"/>
                <a:gd name="T88" fmla="*/ 573 w 1121"/>
                <a:gd name="T89" fmla="*/ 1776 h 2200"/>
                <a:gd name="T90" fmla="*/ 649 w 1121"/>
                <a:gd name="T91" fmla="*/ 1840 h 2200"/>
                <a:gd name="T92" fmla="*/ 683 w 1121"/>
                <a:gd name="T93" fmla="*/ 1904 h 2200"/>
                <a:gd name="T94" fmla="*/ 767 w 1121"/>
                <a:gd name="T95" fmla="*/ 1960 h 2200"/>
                <a:gd name="T96" fmla="*/ 843 w 1121"/>
                <a:gd name="T97" fmla="*/ 2024 h 2200"/>
                <a:gd name="T98" fmla="*/ 767 w 1121"/>
                <a:gd name="T99" fmla="*/ 2072 h 2200"/>
                <a:gd name="T100" fmla="*/ 809 w 1121"/>
                <a:gd name="T101" fmla="*/ 2136 h 2200"/>
                <a:gd name="T102" fmla="*/ 877 w 1121"/>
                <a:gd name="T103" fmla="*/ 2128 h 2200"/>
                <a:gd name="T104" fmla="*/ 1011 w 1121"/>
                <a:gd name="T105" fmla="*/ 2112 h 2200"/>
                <a:gd name="T106" fmla="*/ 1054 w 1121"/>
                <a:gd name="T107" fmla="*/ 2192 h 2200"/>
                <a:gd name="T108" fmla="*/ 1113 w 1121"/>
                <a:gd name="T109" fmla="*/ 1360 h 2200"/>
                <a:gd name="T110" fmla="*/ 1014 w 1121"/>
                <a:gd name="T111" fmla="*/ 13 h 2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5" name="Freeform 98"/>
            <p:cNvSpPr>
              <a:spLocks/>
            </p:cNvSpPr>
            <p:nvPr/>
          </p:nvSpPr>
          <p:spPr bwMode="auto">
            <a:xfrm>
              <a:off x="4679" y="1384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6" name="Freeform 99"/>
            <p:cNvSpPr>
              <a:spLocks/>
            </p:cNvSpPr>
            <p:nvPr/>
          </p:nvSpPr>
          <p:spPr bwMode="auto">
            <a:xfrm>
              <a:off x="4687" y="2"/>
              <a:ext cx="1115" cy="2190"/>
            </a:xfrm>
            <a:custGeom>
              <a:avLst/>
              <a:gdLst>
                <a:gd name="T0" fmla="*/ 1011 w 1115"/>
                <a:gd name="T1" fmla="*/ 102 h 2190"/>
                <a:gd name="T2" fmla="*/ 961 w 1115"/>
                <a:gd name="T3" fmla="*/ 174 h 2190"/>
                <a:gd name="T4" fmla="*/ 902 w 1115"/>
                <a:gd name="T5" fmla="*/ 150 h 2190"/>
                <a:gd name="T6" fmla="*/ 877 w 1115"/>
                <a:gd name="T7" fmla="*/ 134 h 2190"/>
                <a:gd name="T8" fmla="*/ 902 w 1115"/>
                <a:gd name="T9" fmla="*/ 54 h 2190"/>
                <a:gd name="T10" fmla="*/ 801 w 1115"/>
                <a:gd name="T11" fmla="*/ 14 h 2190"/>
                <a:gd name="T12" fmla="*/ 742 w 1115"/>
                <a:gd name="T13" fmla="*/ 54 h 2190"/>
                <a:gd name="T14" fmla="*/ 818 w 1115"/>
                <a:gd name="T15" fmla="*/ 190 h 2190"/>
                <a:gd name="T16" fmla="*/ 902 w 1115"/>
                <a:gd name="T17" fmla="*/ 254 h 2190"/>
                <a:gd name="T18" fmla="*/ 801 w 1115"/>
                <a:gd name="T19" fmla="*/ 302 h 2190"/>
                <a:gd name="T20" fmla="*/ 776 w 1115"/>
                <a:gd name="T21" fmla="*/ 350 h 2190"/>
                <a:gd name="T22" fmla="*/ 717 w 1115"/>
                <a:gd name="T23" fmla="*/ 470 h 2190"/>
                <a:gd name="T24" fmla="*/ 750 w 1115"/>
                <a:gd name="T25" fmla="*/ 574 h 2190"/>
                <a:gd name="T26" fmla="*/ 582 w 1115"/>
                <a:gd name="T27" fmla="*/ 574 h 2190"/>
                <a:gd name="T28" fmla="*/ 658 w 1115"/>
                <a:gd name="T29" fmla="*/ 638 h 2190"/>
                <a:gd name="T30" fmla="*/ 700 w 1115"/>
                <a:gd name="T31" fmla="*/ 670 h 2190"/>
                <a:gd name="T32" fmla="*/ 649 w 1115"/>
                <a:gd name="T33" fmla="*/ 702 h 2190"/>
                <a:gd name="T34" fmla="*/ 523 w 1115"/>
                <a:gd name="T35" fmla="*/ 670 h 2190"/>
                <a:gd name="T36" fmla="*/ 438 w 1115"/>
                <a:gd name="T37" fmla="*/ 542 h 2190"/>
                <a:gd name="T38" fmla="*/ 380 w 1115"/>
                <a:gd name="T39" fmla="*/ 486 h 2190"/>
                <a:gd name="T40" fmla="*/ 287 w 1115"/>
                <a:gd name="T41" fmla="*/ 414 h 2190"/>
                <a:gd name="T42" fmla="*/ 565 w 1115"/>
                <a:gd name="T43" fmla="*/ 438 h 2190"/>
                <a:gd name="T44" fmla="*/ 683 w 1115"/>
                <a:gd name="T45" fmla="*/ 374 h 2190"/>
                <a:gd name="T46" fmla="*/ 708 w 1115"/>
                <a:gd name="T47" fmla="*/ 246 h 2190"/>
                <a:gd name="T48" fmla="*/ 447 w 1115"/>
                <a:gd name="T49" fmla="*/ 142 h 2190"/>
                <a:gd name="T50" fmla="*/ 152 w 1115"/>
                <a:gd name="T51" fmla="*/ 118 h 2190"/>
                <a:gd name="T52" fmla="*/ 169 w 1115"/>
                <a:gd name="T53" fmla="*/ 78 h 2190"/>
                <a:gd name="T54" fmla="*/ 76 w 1115"/>
                <a:gd name="T55" fmla="*/ 110 h 2190"/>
                <a:gd name="T56" fmla="*/ 9 w 1115"/>
                <a:gd name="T57" fmla="*/ 214 h 2190"/>
                <a:gd name="T58" fmla="*/ 68 w 1115"/>
                <a:gd name="T59" fmla="*/ 342 h 2190"/>
                <a:gd name="T60" fmla="*/ 144 w 1115"/>
                <a:gd name="T61" fmla="*/ 534 h 2190"/>
                <a:gd name="T62" fmla="*/ 177 w 1115"/>
                <a:gd name="T63" fmla="*/ 702 h 2190"/>
                <a:gd name="T64" fmla="*/ 270 w 1115"/>
                <a:gd name="T65" fmla="*/ 846 h 2190"/>
                <a:gd name="T66" fmla="*/ 380 w 1115"/>
                <a:gd name="T67" fmla="*/ 998 h 2190"/>
                <a:gd name="T68" fmla="*/ 262 w 1115"/>
                <a:gd name="T69" fmla="*/ 1238 h 2190"/>
                <a:gd name="T70" fmla="*/ 346 w 1115"/>
                <a:gd name="T71" fmla="*/ 1270 h 2190"/>
                <a:gd name="T72" fmla="*/ 388 w 1115"/>
                <a:gd name="T73" fmla="*/ 1294 h 2190"/>
                <a:gd name="T74" fmla="*/ 337 w 1115"/>
                <a:gd name="T75" fmla="*/ 1326 h 2190"/>
                <a:gd name="T76" fmla="*/ 287 w 1115"/>
                <a:gd name="T77" fmla="*/ 1382 h 2190"/>
                <a:gd name="T78" fmla="*/ 287 w 1115"/>
                <a:gd name="T79" fmla="*/ 1446 h 2190"/>
                <a:gd name="T80" fmla="*/ 312 w 1115"/>
                <a:gd name="T81" fmla="*/ 1622 h 2190"/>
                <a:gd name="T82" fmla="*/ 388 w 1115"/>
                <a:gd name="T83" fmla="*/ 1702 h 2190"/>
                <a:gd name="T84" fmla="*/ 438 w 1115"/>
                <a:gd name="T85" fmla="*/ 1758 h 2190"/>
                <a:gd name="T86" fmla="*/ 514 w 1115"/>
                <a:gd name="T87" fmla="*/ 1774 h 2190"/>
                <a:gd name="T88" fmla="*/ 607 w 1115"/>
                <a:gd name="T89" fmla="*/ 1774 h 2190"/>
                <a:gd name="T90" fmla="*/ 649 w 1115"/>
                <a:gd name="T91" fmla="*/ 1862 h 2190"/>
                <a:gd name="T92" fmla="*/ 717 w 1115"/>
                <a:gd name="T93" fmla="*/ 1918 h 2190"/>
                <a:gd name="T94" fmla="*/ 835 w 1115"/>
                <a:gd name="T95" fmla="*/ 1966 h 2190"/>
                <a:gd name="T96" fmla="*/ 826 w 1115"/>
                <a:gd name="T97" fmla="*/ 2030 h 2190"/>
                <a:gd name="T98" fmla="*/ 792 w 1115"/>
                <a:gd name="T99" fmla="*/ 2078 h 2190"/>
                <a:gd name="T100" fmla="*/ 835 w 1115"/>
                <a:gd name="T101" fmla="*/ 2158 h 2190"/>
                <a:gd name="T102" fmla="*/ 877 w 1115"/>
                <a:gd name="T103" fmla="*/ 2118 h 2190"/>
                <a:gd name="T104" fmla="*/ 1011 w 1115"/>
                <a:gd name="T105" fmla="*/ 2102 h 2190"/>
                <a:gd name="T106" fmla="*/ 1054 w 1115"/>
                <a:gd name="T107" fmla="*/ 2182 h 2190"/>
                <a:gd name="T108" fmla="*/ 1115 w 1115"/>
                <a:gd name="T109" fmla="*/ 0 h 2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7" name="Freeform 100"/>
            <p:cNvSpPr>
              <a:spLocks/>
            </p:cNvSpPr>
            <p:nvPr/>
          </p:nvSpPr>
          <p:spPr bwMode="auto">
            <a:xfrm>
              <a:off x="4274" y="136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8" name="Freeform 101"/>
            <p:cNvSpPr>
              <a:spLocks/>
            </p:cNvSpPr>
            <p:nvPr/>
          </p:nvSpPr>
          <p:spPr bwMode="auto">
            <a:xfrm>
              <a:off x="3845" y="312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9" name="Freeform 102"/>
            <p:cNvSpPr>
              <a:spLocks/>
            </p:cNvSpPr>
            <p:nvPr/>
          </p:nvSpPr>
          <p:spPr bwMode="auto">
            <a:xfrm>
              <a:off x="4274" y="128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20" name="Freeform 103"/>
            <p:cNvSpPr>
              <a:spLocks/>
            </p:cNvSpPr>
            <p:nvPr/>
          </p:nvSpPr>
          <p:spPr bwMode="auto">
            <a:xfrm>
              <a:off x="3845" y="304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21" name="Freeform 104"/>
            <p:cNvSpPr>
              <a:spLocks/>
            </p:cNvSpPr>
            <p:nvPr/>
          </p:nvSpPr>
          <p:spPr bwMode="auto">
            <a:xfrm>
              <a:off x="3423" y="0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18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22" name="Freeform 105"/>
            <p:cNvSpPr>
              <a:spLocks/>
            </p:cNvSpPr>
            <p:nvPr/>
          </p:nvSpPr>
          <p:spPr bwMode="auto">
            <a:xfrm>
              <a:off x="3423" y="-8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22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1239 w 1340"/>
                <a:gd name="T99" fmla="*/ 104 h 16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pic>
        <p:nvPicPr>
          <p:cNvPr id="9" name="Picture 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216104"/>
            <a:ext cx="1263132" cy="30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6" descr="Z:\projects\AAL-TraiNutri\universidad_politecnica_logo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653136"/>
            <a:ext cx="567387" cy="569314"/>
          </a:xfrm>
          <a:prstGeom prst="rect">
            <a:avLst/>
          </a:prstGeom>
          <a:noFill/>
        </p:spPr>
      </p:pic>
      <p:pic>
        <p:nvPicPr>
          <p:cNvPr id="11" name="Picture 1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25144"/>
            <a:ext cx="1254122" cy="37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76148">
            <a:off x="5210306" y="4399044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2472" y="3573016"/>
            <a:ext cx="1762350" cy="60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140968"/>
            <a:ext cx="831079" cy="20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0392" y="4149080"/>
            <a:ext cx="811248" cy="52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688779">
            <a:off x="6348294" y="3844130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2686" y="3932937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49590">
            <a:off x="6044197" y="4040281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6032">
            <a:off x="5108104" y="4402300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08078">
            <a:off x="5018880" y="4496888"/>
            <a:ext cx="535372" cy="41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9383" y="4724060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2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4005064"/>
            <a:ext cx="1020936" cy="63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6255" y="3212976"/>
            <a:ext cx="1146931" cy="70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5" descr="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2686" y="3225091"/>
            <a:ext cx="532312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" name="Picture 2" descr="logo_trainutri_bi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0"/>
            <a:ext cx="34203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88843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Targets</a:t>
            </a:r>
            <a:endParaRPr lang="en-US" dirty="0" smtClean="0"/>
          </a:p>
          <a:p>
            <a:r>
              <a:rPr lang="en-US" dirty="0" smtClean="0"/>
              <a:t>Improving the capability of seniors to plan, manage and execute travel and transportation projects taking into account their specific limitations and healthy habits</a:t>
            </a:r>
          </a:p>
          <a:p>
            <a:r>
              <a:rPr lang="en-US" dirty="0" smtClean="0"/>
              <a:t>Making the elderly feel healthy-well and safe</a:t>
            </a:r>
          </a:p>
          <a:p>
            <a:r>
              <a:rPr lang="en-US" dirty="0" smtClean="0"/>
              <a:t>Not technology centered</a:t>
            </a:r>
          </a:p>
          <a:p>
            <a:endParaRPr lang="fr-CH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3960440" cy="142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99992" y="10527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Tentative logo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9"/>
            <a:ext cx="4258816" cy="388843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Status:</a:t>
            </a:r>
          </a:p>
          <a:p>
            <a:r>
              <a:rPr lang="en-US" dirty="0" smtClean="0"/>
              <a:t>Started March 2011 –  30 months project</a:t>
            </a:r>
            <a:endParaRPr lang="fr-CH" dirty="0"/>
          </a:p>
        </p:txBody>
      </p:sp>
      <p:grpSp>
        <p:nvGrpSpPr>
          <p:cNvPr id="6" name="Group 132"/>
          <p:cNvGrpSpPr>
            <a:grpSpLocks/>
          </p:cNvGrpSpPr>
          <p:nvPr/>
        </p:nvGrpSpPr>
        <p:grpSpPr bwMode="auto">
          <a:xfrm>
            <a:off x="5144049" y="1556792"/>
            <a:ext cx="3572098" cy="3928864"/>
            <a:chOff x="1730" y="-8"/>
            <a:chExt cx="4078" cy="4280"/>
          </a:xfrm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1019 w 1205"/>
                <a:gd name="T109" fmla="*/ 440 h 952"/>
                <a:gd name="T110" fmla="*/ 1196 w 1205"/>
                <a:gd name="T111" fmla="*/ 376 h 952"/>
                <a:gd name="T112" fmla="*/ 1205 w 1205"/>
                <a:gd name="T113" fmla="*/ 368 h 952"/>
                <a:gd name="T114" fmla="*/ 1180 w 1205"/>
                <a:gd name="T115" fmla="*/ 352 h 9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77 w 421"/>
                <a:gd name="T39" fmla="*/ 544 h 616"/>
                <a:gd name="T40" fmla="*/ 244 w 421"/>
                <a:gd name="T41" fmla="*/ 496 h 616"/>
                <a:gd name="T42" fmla="*/ 227 w 421"/>
                <a:gd name="T43" fmla="*/ 480 h 616"/>
                <a:gd name="T44" fmla="*/ 227 w 421"/>
                <a:gd name="T45" fmla="*/ 432 h 616"/>
                <a:gd name="T46" fmla="*/ 261 w 421"/>
                <a:gd name="T47" fmla="*/ 408 h 616"/>
                <a:gd name="T48" fmla="*/ 269 w 421"/>
                <a:gd name="T49" fmla="*/ 392 h 616"/>
                <a:gd name="T50" fmla="*/ 236 w 421"/>
                <a:gd name="T51" fmla="*/ 312 h 616"/>
                <a:gd name="T52" fmla="*/ 286 w 421"/>
                <a:gd name="T53" fmla="*/ 304 h 616"/>
                <a:gd name="T54" fmla="*/ 303 w 421"/>
                <a:gd name="T55" fmla="*/ 256 h 616"/>
                <a:gd name="T56" fmla="*/ 320 w 421"/>
                <a:gd name="T57" fmla="*/ 248 h 616"/>
                <a:gd name="T58" fmla="*/ 337 w 421"/>
                <a:gd name="T59" fmla="*/ 192 h 616"/>
                <a:gd name="T60" fmla="*/ 362 w 421"/>
                <a:gd name="T61" fmla="*/ 152 h 616"/>
                <a:gd name="T62" fmla="*/ 421 w 421"/>
                <a:gd name="T63" fmla="*/ 120 h 616"/>
                <a:gd name="T64" fmla="*/ 413 w 421"/>
                <a:gd name="T65" fmla="*/ 96 h 6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944 w 1205"/>
                <a:gd name="T109" fmla="*/ 472 h 952"/>
                <a:gd name="T110" fmla="*/ 1019 w 1205"/>
                <a:gd name="T111" fmla="*/ 440 h 952"/>
                <a:gd name="T112" fmla="*/ 1196 w 1205"/>
                <a:gd name="T113" fmla="*/ 376 h 952"/>
                <a:gd name="T114" fmla="*/ 1205 w 1205"/>
                <a:gd name="T115" fmla="*/ 368 h 952"/>
                <a:gd name="T116" fmla="*/ 1205 w 1205"/>
                <a:gd name="T117" fmla="*/ 344 h 9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68 w 421"/>
                <a:gd name="T39" fmla="*/ 576 h 616"/>
                <a:gd name="T40" fmla="*/ 219 w 421"/>
                <a:gd name="T41" fmla="*/ 520 h 616"/>
                <a:gd name="T42" fmla="*/ 236 w 421"/>
                <a:gd name="T43" fmla="*/ 496 h 616"/>
                <a:gd name="T44" fmla="*/ 219 w 421"/>
                <a:gd name="T45" fmla="*/ 456 h 616"/>
                <a:gd name="T46" fmla="*/ 236 w 421"/>
                <a:gd name="T47" fmla="*/ 416 h 616"/>
                <a:gd name="T48" fmla="*/ 269 w 421"/>
                <a:gd name="T49" fmla="*/ 400 h 616"/>
                <a:gd name="T50" fmla="*/ 253 w 421"/>
                <a:gd name="T51" fmla="*/ 376 h 616"/>
                <a:gd name="T52" fmla="*/ 261 w 421"/>
                <a:gd name="T53" fmla="*/ 312 h 616"/>
                <a:gd name="T54" fmla="*/ 303 w 421"/>
                <a:gd name="T55" fmla="*/ 288 h 616"/>
                <a:gd name="T56" fmla="*/ 312 w 421"/>
                <a:gd name="T57" fmla="*/ 256 h 616"/>
                <a:gd name="T58" fmla="*/ 320 w 421"/>
                <a:gd name="T59" fmla="*/ 224 h 616"/>
                <a:gd name="T60" fmla="*/ 328 w 421"/>
                <a:gd name="T61" fmla="*/ 168 h 616"/>
                <a:gd name="T62" fmla="*/ 387 w 421"/>
                <a:gd name="T63" fmla="*/ 136 h 616"/>
                <a:gd name="T64" fmla="*/ 421 w 421"/>
                <a:gd name="T65" fmla="*/ 112 h 616"/>
                <a:gd name="T66" fmla="*/ 413 w 421"/>
                <a:gd name="T67" fmla="*/ 9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117" y="1888"/>
              <a:ext cx="396" cy="408"/>
            </a:xfrm>
            <a:custGeom>
              <a:avLst/>
              <a:gdLst>
                <a:gd name="T0" fmla="*/ 363 w 396"/>
                <a:gd name="T1" fmla="*/ 160 h 408"/>
                <a:gd name="T2" fmla="*/ 354 w 396"/>
                <a:gd name="T3" fmla="*/ 136 h 408"/>
                <a:gd name="T4" fmla="*/ 329 w 396"/>
                <a:gd name="T5" fmla="*/ 120 h 408"/>
                <a:gd name="T6" fmla="*/ 295 w 396"/>
                <a:gd name="T7" fmla="*/ 144 h 408"/>
                <a:gd name="T8" fmla="*/ 262 w 396"/>
                <a:gd name="T9" fmla="*/ 96 h 408"/>
                <a:gd name="T10" fmla="*/ 278 w 396"/>
                <a:gd name="T11" fmla="*/ 80 h 408"/>
                <a:gd name="T12" fmla="*/ 278 w 396"/>
                <a:gd name="T13" fmla="*/ 64 h 408"/>
                <a:gd name="T14" fmla="*/ 312 w 396"/>
                <a:gd name="T15" fmla="*/ 64 h 408"/>
                <a:gd name="T16" fmla="*/ 321 w 396"/>
                <a:gd name="T17" fmla="*/ 48 h 408"/>
                <a:gd name="T18" fmla="*/ 329 w 396"/>
                <a:gd name="T19" fmla="*/ 32 h 408"/>
                <a:gd name="T20" fmla="*/ 346 w 396"/>
                <a:gd name="T21" fmla="*/ 24 h 408"/>
                <a:gd name="T22" fmla="*/ 354 w 396"/>
                <a:gd name="T23" fmla="*/ 0 h 408"/>
                <a:gd name="T24" fmla="*/ 329 w 396"/>
                <a:gd name="T25" fmla="*/ 0 h 408"/>
                <a:gd name="T26" fmla="*/ 304 w 396"/>
                <a:gd name="T27" fmla="*/ 8 h 408"/>
                <a:gd name="T28" fmla="*/ 262 w 396"/>
                <a:gd name="T29" fmla="*/ 8 h 408"/>
                <a:gd name="T30" fmla="*/ 253 w 396"/>
                <a:gd name="T31" fmla="*/ 32 h 408"/>
                <a:gd name="T32" fmla="*/ 219 w 396"/>
                <a:gd name="T33" fmla="*/ 56 h 408"/>
                <a:gd name="T34" fmla="*/ 219 w 396"/>
                <a:gd name="T35" fmla="*/ 80 h 408"/>
                <a:gd name="T36" fmla="*/ 186 w 396"/>
                <a:gd name="T37" fmla="*/ 96 h 408"/>
                <a:gd name="T38" fmla="*/ 127 w 396"/>
                <a:gd name="T39" fmla="*/ 72 h 408"/>
                <a:gd name="T40" fmla="*/ 93 w 396"/>
                <a:gd name="T41" fmla="*/ 104 h 408"/>
                <a:gd name="T42" fmla="*/ 110 w 396"/>
                <a:gd name="T43" fmla="*/ 136 h 408"/>
                <a:gd name="T44" fmla="*/ 76 w 396"/>
                <a:gd name="T45" fmla="*/ 160 h 408"/>
                <a:gd name="T46" fmla="*/ 110 w 396"/>
                <a:gd name="T47" fmla="*/ 192 h 408"/>
                <a:gd name="T48" fmla="*/ 152 w 396"/>
                <a:gd name="T49" fmla="*/ 208 h 408"/>
                <a:gd name="T50" fmla="*/ 144 w 396"/>
                <a:gd name="T51" fmla="*/ 224 h 408"/>
                <a:gd name="T52" fmla="*/ 118 w 396"/>
                <a:gd name="T53" fmla="*/ 224 h 408"/>
                <a:gd name="T54" fmla="*/ 102 w 396"/>
                <a:gd name="T55" fmla="*/ 256 h 408"/>
                <a:gd name="T56" fmla="*/ 51 w 396"/>
                <a:gd name="T57" fmla="*/ 272 h 408"/>
                <a:gd name="T58" fmla="*/ 51 w 396"/>
                <a:gd name="T59" fmla="*/ 304 h 408"/>
                <a:gd name="T60" fmla="*/ 9 w 396"/>
                <a:gd name="T61" fmla="*/ 312 h 408"/>
                <a:gd name="T62" fmla="*/ 26 w 396"/>
                <a:gd name="T63" fmla="*/ 328 h 408"/>
                <a:gd name="T64" fmla="*/ 0 w 396"/>
                <a:gd name="T65" fmla="*/ 368 h 408"/>
                <a:gd name="T66" fmla="*/ 26 w 396"/>
                <a:gd name="T67" fmla="*/ 376 h 408"/>
                <a:gd name="T68" fmla="*/ 26 w 396"/>
                <a:gd name="T69" fmla="*/ 400 h 408"/>
                <a:gd name="T70" fmla="*/ 59 w 396"/>
                <a:gd name="T71" fmla="*/ 408 h 408"/>
                <a:gd name="T72" fmla="*/ 160 w 396"/>
                <a:gd name="T73" fmla="*/ 408 h 408"/>
                <a:gd name="T74" fmla="*/ 228 w 396"/>
                <a:gd name="T75" fmla="*/ 376 h 408"/>
                <a:gd name="T76" fmla="*/ 287 w 396"/>
                <a:gd name="T77" fmla="*/ 376 h 408"/>
                <a:gd name="T78" fmla="*/ 329 w 396"/>
                <a:gd name="T79" fmla="*/ 392 h 408"/>
                <a:gd name="T80" fmla="*/ 329 w 396"/>
                <a:gd name="T81" fmla="*/ 360 h 408"/>
                <a:gd name="T82" fmla="*/ 354 w 396"/>
                <a:gd name="T83" fmla="*/ 328 h 408"/>
                <a:gd name="T84" fmla="*/ 371 w 396"/>
                <a:gd name="T85" fmla="*/ 304 h 408"/>
                <a:gd name="T86" fmla="*/ 388 w 396"/>
                <a:gd name="T87" fmla="*/ 232 h 408"/>
                <a:gd name="T88" fmla="*/ 380 w 396"/>
                <a:gd name="T89" fmla="*/ 208 h 408"/>
                <a:gd name="T90" fmla="*/ 371 w 396"/>
                <a:gd name="T91" fmla="*/ 176 h 408"/>
                <a:gd name="T92" fmla="*/ 396 w 396"/>
                <a:gd name="T93" fmla="*/ 168 h 408"/>
                <a:gd name="T94" fmla="*/ 380 w 396"/>
                <a:gd name="T95" fmla="*/ 160 h 408"/>
                <a:gd name="T96" fmla="*/ 363 w 396"/>
                <a:gd name="T97" fmla="*/ 16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68 w 202"/>
                <a:gd name="T45" fmla="*/ 128 h 144"/>
                <a:gd name="T46" fmla="*/ 193 w 202"/>
                <a:gd name="T47" fmla="*/ 120 h 144"/>
                <a:gd name="T48" fmla="*/ 202 w 202"/>
                <a:gd name="T49" fmla="*/ 88 h 144"/>
                <a:gd name="T50" fmla="*/ 185 w 202"/>
                <a:gd name="T51" fmla="*/ 7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43 w 202"/>
                <a:gd name="T45" fmla="*/ 144 h 144"/>
                <a:gd name="T46" fmla="*/ 168 w 202"/>
                <a:gd name="T47" fmla="*/ 128 h 144"/>
                <a:gd name="T48" fmla="*/ 193 w 202"/>
                <a:gd name="T49" fmla="*/ 120 h 144"/>
                <a:gd name="T50" fmla="*/ 202 w 202"/>
                <a:gd name="T51" fmla="*/ 88 h 144"/>
                <a:gd name="T52" fmla="*/ 185 w 202"/>
                <a:gd name="T53" fmla="*/ 72 h 1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40 w 1146"/>
                <a:gd name="T93" fmla="*/ 1064 h 1088"/>
                <a:gd name="T94" fmla="*/ 632 w 1146"/>
                <a:gd name="T95" fmla="*/ 992 h 1088"/>
                <a:gd name="T96" fmla="*/ 682 w 1146"/>
                <a:gd name="T97" fmla="*/ 944 h 1088"/>
                <a:gd name="T98" fmla="*/ 750 w 1146"/>
                <a:gd name="T99" fmla="*/ 928 h 1088"/>
                <a:gd name="T100" fmla="*/ 876 w 1146"/>
                <a:gd name="T101" fmla="*/ 968 h 1088"/>
                <a:gd name="T102" fmla="*/ 944 w 1146"/>
                <a:gd name="T103" fmla="*/ 984 h 1088"/>
                <a:gd name="T104" fmla="*/ 969 w 1146"/>
                <a:gd name="T105" fmla="*/ 968 h 1088"/>
                <a:gd name="T106" fmla="*/ 1019 w 1146"/>
                <a:gd name="T107" fmla="*/ 928 h 1088"/>
                <a:gd name="T108" fmla="*/ 1087 w 1146"/>
                <a:gd name="T109" fmla="*/ 864 h 1088"/>
                <a:gd name="T110" fmla="*/ 1019 w 1146"/>
                <a:gd name="T111" fmla="*/ 784 h 1088"/>
                <a:gd name="T112" fmla="*/ 1036 w 1146"/>
                <a:gd name="T113" fmla="*/ 720 h 1088"/>
                <a:gd name="T114" fmla="*/ 1036 w 1146"/>
                <a:gd name="T115" fmla="*/ 656 h 1088"/>
                <a:gd name="T116" fmla="*/ 1011 w 1146"/>
                <a:gd name="T117" fmla="*/ 616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1155 w 1180"/>
                <a:gd name="T105" fmla="*/ 752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6" name="Freeform 34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32 w 1146"/>
                <a:gd name="T93" fmla="*/ 1080 h 1088"/>
                <a:gd name="T94" fmla="*/ 623 w 1146"/>
                <a:gd name="T95" fmla="*/ 1032 h 1088"/>
                <a:gd name="T96" fmla="*/ 649 w 1146"/>
                <a:gd name="T97" fmla="*/ 968 h 1088"/>
                <a:gd name="T98" fmla="*/ 716 w 1146"/>
                <a:gd name="T99" fmla="*/ 928 h 1088"/>
                <a:gd name="T100" fmla="*/ 842 w 1146"/>
                <a:gd name="T101" fmla="*/ 952 h 1088"/>
                <a:gd name="T102" fmla="*/ 910 w 1146"/>
                <a:gd name="T103" fmla="*/ 984 h 1088"/>
                <a:gd name="T104" fmla="*/ 960 w 1146"/>
                <a:gd name="T105" fmla="*/ 976 h 1088"/>
                <a:gd name="T106" fmla="*/ 977 w 1146"/>
                <a:gd name="T107" fmla="*/ 960 h 1088"/>
                <a:gd name="T108" fmla="*/ 1070 w 1146"/>
                <a:gd name="T109" fmla="*/ 904 h 1088"/>
                <a:gd name="T110" fmla="*/ 1011 w 1146"/>
                <a:gd name="T111" fmla="*/ 832 h 1088"/>
                <a:gd name="T112" fmla="*/ 994 w 1146"/>
                <a:gd name="T113" fmla="*/ 744 h 1088"/>
                <a:gd name="T114" fmla="*/ 1019 w 1146"/>
                <a:gd name="T115" fmla="*/ 656 h 1088"/>
                <a:gd name="T116" fmla="*/ 1019 w 1146"/>
                <a:gd name="T117" fmla="*/ 632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7" name="Freeform 35"/>
            <p:cNvSpPr>
              <a:spLocks/>
            </p:cNvSpPr>
            <p:nvPr/>
          </p:nvSpPr>
          <p:spPr bwMode="auto">
            <a:xfrm>
              <a:off x="3129" y="2472"/>
              <a:ext cx="328" cy="232"/>
            </a:xfrm>
            <a:custGeom>
              <a:avLst/>
              <a:gdLst>
                <a:gd name="T0" fmla="*/ 278 w 328"/>
                <a:gd name="T1" fmla="*/ 184 h 232"/>
                <a:gd name="T2" fmla="*/ 286 w 328"/>
                <a:gd name="T3" fmla="*/ 168 h 232"/>
                <a:gd name="T4" fmla="*/ 311 w 328"/>
                <a:gd name="T5" fmla="*/ 160 h 232"/>
                <a:gd name="T6" fmla="*/ 328 w 328"/>
                <a:gd name="T7" fmla="*/ 144 h 232"/>
                <a:gd name="T8" fmla="*/ 328 w 328"/>
                <a:gd name="T9" fmla="*/ 112 h 232"/>
                <a:gd name="T10" fmla="*/ 303 w 328"/>
                <a:gd name="T11" fmla="*/ 88 h 232"/>
                <a:gd name="T12" fmla="*/ 269 w 328"/>
                <a:gd name="T13" fmla="*/ 72 h 232"/>
                <a:gd name="T14" fmla="*/ 278 w 328"/>
                <a:gd name="T15" fmla="*/ 48 h 232"/>
                <a:gd name="T16" fmla="*/ 261 w 328"/>
                <a:gd name="T17" fmla="*/ 24 h 232"/>
                <a:gd name="T18" fmla="*/ 219 w 328"/>
                <a:gd name="T19" fmla="*/ 16 h 232"/>
                <a:gd name="T20" fmla="*/ 168 w 328"/>
                <a:gd name="T21" fmla="*/ 8 h 232"/>
                <a:gd name="T22" fmla="*/ 134 w 328"/>
                <a:gd name="T23" fmla="*/ 24 h 232"/>
                <a:gd name="T24" fmla="*/ 101 w 328"/>
                <a:gd name="T25" fmla="*/ 16 h 232"/>
                <a:gd name="T26" fmla="*/ 75 w 328"/>
                <a:gd name="T27" fmla="*/ 0 h 232"/>
                <a:gd name="T28" fmla="*/ 42 w 328"/>
                <a:gd name="T29" fmla="*/ 16 h 232"/>
                <a:gd name="T30" fmla="*/ 0 w 328"/>
                <a:gd name="T31" fmla="*/ 24 h 232"/>
                <a:gd name="T32" fmla="*/ 16 w 328"/>
                <a:gd name="T33" fmla="*/ 40 h 232"/>
                <a:gd name="T34" fmla="*/ 42 w 328"/>
                <a:gd name="T35" fmla="*/ 72 h 232"/>
                <a:gd name="T36" fmla="*/ 67 w 328"/>
                <a:gd name="T37" fmla="*/ 96 h 232"/>
                <a:gd name="T38" fmla="*/ 101 w 328"/>
                <a:gd name="T39" fmla="*/ 112 h 232"/>
                <a:gd name="T40" fmla="*/ 101 w 328"/>
                <a:gd name="T41" fmla="*/ 120 h 232"/>
                <a:gd name="T42" fmla="*/ 143 w 328"/>
                <a:gd name="T43" fmla="*/ 136 h 232"/>
                <a:gd name="T44" fmla="*/ 143 w 328"/>
                <a:gd name="T45" fmla="*/ 168 h 232"/>
                <a:gd name="T46" fmla="*/ 185 w 328"/>
                <a:gd name="T47" fmla="*/ 160 h 232"/>
                <a:gd name="T48" fmla="*/ 202 w 328"/>
                <a:gd name="T49" fmla="*/ 192 h 232"/>
                <a:gd name="T50" fmla="*/ 261 w 328"/>
                <a:gd name="T51" fmla="*/ 232 h 232"/>
                <a:gd name="T52" fmla="*/ 278 w 328"/>
                <a:gd name="T53" fmla="*/ 232 h 232"/>
                <a:gd name="T54" fmla="*/ 278 w 328"/>
                <a:gd name="T55" fmla="*/ 208 h 232"/>
                <a:gd name="T56" fmla="*/ 278 w 328"/>
                <a:gd name="T57" fmla="*/ 184 h 2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8" name="Freeform 36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9" name="Freeform 37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7D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0" name="Freeform 38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2" name="Freeform 40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3428" y="2084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51 w 750"/>
                <a:gd name="T89" fmla="*/ 664 h 888"/>
                <a:gd name="T90" fmla="*/ 135 w 750"/>
                <a:gd name="T91" fmla="*/ 688 h 888"/>
                <a:gd name="T92" fmla="*/ 152 w 750"/>
                <a:gd name="T93" fmla="*/ 736 h 888"/>
                <a:gd name="T94" fmla="*/ 127 w 750"/>
                <a:gd name="T95" fmla="*/ 864 h 888"/>
                <a:gd name="T96" fmla="*/ 144 w 750"/>
                <a:gd name="T97" fmla="*/ 872 h 8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3423" y="2080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26 w 750"/>
                <a:gd name="T89" fmla="*/ 632 h 888"/>
                <a:gd name="T90" fmla="*/ 76 w 750"/>
                <a:gd name="T91" fmla="*/ 672 h 888"/>
                <a:gd name="T92" fmla="*/ 186 w 750"/>
                <a:gd name="T93" fmla="*/ 704 h 888"/>
                <a:gd name="T94" fmla="*/ 144 w 750"/>
                <a:gd name="T95" fmla="*/ 776 h 888"/>
                <a:gd name="T96" fmla="*/ 118 w 750"/>
                <a:gd name="T97" fmla="*/ 864 h 888"/>
                <a:gd name="T98" fmla="*/ 194 w 750"/>
                <a:gd name="T99" fmla="*/ 864 h 8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7" name="Freeform 45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8" name="Freeform 46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9" name="Freeform 47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0" name="Freeform 48"/>
            <p:cNvSpPr>
              <a:spLocks/>
            </p:cNvSpPr>
            <p:nvPr/>
          </p:nvSpPr>
          <p:spPr bwMode="auto">
            <a:xfrm>
              <a:off x="3946" y="2512"/>
              <a:ext cx="581" cy="312"/>
            </a:xfrm>
            <a:custGeom>
              <a:avLst/>
              <a:gdLst>
                <a:gd name="T0" fmla="*/ 497 w 581"/>
                <a:gd name="T1" fmla="*/ 248 h 312"/>
                <a:gd name="T2" fmla="*/ 531 w 581"/>
                <a:gd name="T3" fmla="*/ 200 h 312"/>
                <a:gd name="T4" fmla="*/ 556 w 581"/>
                <a:gd name="T5" fmla="*/ 176 h 312"/>
                <a:gd name="T6" fmla="*/ 581 w 581"/>
                <a:gd name="T7" fmla="*/ 152 h 312"/>
                <a:gd name="T8" fmla="*/ 564 w 581"/>
                <a:gd name="T9" fmla="*/ 120 h 312"/>
                <a:gd name="T10" fmla="*/ 522 w 581"/>
                <a:gd name="T11" fmla="*/ 112 h 312"/>
                <a:gd name="T12" fmla="*/ 480 w 581"/>
                <a:gd name="T13" fmla="*/ 104 h 312"/>
                <a:gd name="T14" fmla="*/ 463 w 581"/>
                <a:gd name="T15" fmla="*/ 80 h 312"/>
                <a:gd name="T16" fmla="*/ 413 w 581"/>
                <a:gd name="T17" fmla="*/ 64 h 312"/>
                <a:gd name="T18" fmla="*/ 413 w 581"/>
                <a:gd name="T19" fmla="*/ 88 h 312"/>
                <a:gd name="T20" fmla="*/ 387 w 581"/>
                <a:gd name="T21" fmla="*/ 104 h 312"/>
                <a:gd name="T22" fmla="*/ 345 w 581"/>
                <a:gd name="T23" fmla="*/ 72 h 312"/>
                <a:gd name="T24" fmla="*/ 354 w 581"/>
                <a:gd name="T25" fmla="*/ 40 h 312"/>
                <a:gd name="T26" fmla="*/ 312 w 581"/>
                <a:gd name="T27" fmla="*/ 40 h 312"/>
                <a:gd name="T28" fmla="*/ 269 w 581"/>
                <a:gd name="T29" fmla="*/ 24 h 312"/>
                <a:gd name="T30" fmla="*/ 227 w 581"/>
                <a:gd name="T31" fmla="*/ 0 h 312"/>
                <a:gd name="T32" fmla="*/ 227 w 581"/>
                <a:gd name="T33" fmla="*/ 24 h 312"/>
                <a:gd name="T34" fmla="*/ 202 w 581"/>
                <a:gd name="T35" fmla="*/ 8 h 312"/>
                <a:gd name="T36" fmla="*/ 168 w 581"/>
                <a:gd name="T37" fmla="*/ 8 h 312"/>
                <a:gd name="T38" fmla="*/ 160 w 581"/>
                <a:gd name="T39" fmla="*/ 40 h 312"/>
                <a:gd name="T40" fmla="*/ 118 w 581"/>
                <a:gd name="T41" fmla="*/ 56 h 312"/>
                <a:gd name="T42" fmla="*/ 76 w 581"/>
                <a:gd name="T43" fmla="*/ 80 h 312"/>
                <a:gd name="T44" fmla="*/ 34 w 581"/>
                <a:gd name="T45" fmla="*/ 88 h 312"/>
                <a:gd name="T46" fmla="*/ 0 w 581"/>
                <a:gd name="T47" fmla="*/ 112 h 312"/>
                <a:gd name="T48" fmla="*/ 34 w 581"/>
                <a:gd name="T49" fmla="*/ 152 h 312"/>
                <a:gd name="T50" fmla="*/ 25 w 581"/>
                <a:gd name="T51" fmla="*/ 176 h 312"/>
                <a:gd name="T52" fmla="*/ 84 w 581"/>
                <a:gd name="T53" fmla="*/ 224 h 312"/>
                <a:gd name="T54" fmla="*/ 160 w 581"/>
                <a:gd name="T55" fmla="*/ 280 h 312"/>
                <a:gd name="T56" fmla="*/ 152 w 581"/>
                <a:gd name="T57" fmla="*/ 288 h 312"/>
                <a:gd name="T58" fmla="*/ 194 w 581"/>
                <a:gd name="T59" fmla="*/ 312 h 312"/>
                <a:gd name="T60" fmla="*/ 244 w 581"/>
                <a:gd name="T61" fmla="*/ 296 h 312"/>
                <a:gd name="T62" fmla="*/ 269 w 581"/>
                <a:gd name="T63" fmla="*/ 248 h 312"/>
                <a:gd name="T64" fmla="*/ 345 w 581"/>
                <a:gd name="T65" fmla="*/ 272 h 312"/>
                <a:gd name="T66" fmla="*/ 430 w 581"/>
                <a:gd name="T67" fmla="*/ 272 h 312"/>
                <a:gd name="T68" fmla="*/ 430 w 581"/>
                <a:gd name="T69" fmla="*/ 280 h 312"/>
                <a:gd name="T70" fmla="*/ 455 w 581"/>
                <a:gd name="T71" fmla="*/ 248 h 312"/>
                <a:gd name="T72" fmla="*/ 497 w 581"/>
                <a:gd name="T73" fmla="*/ 248 h 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2" name="Freeform 50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3" name="Freeform 51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4" name="Freeform 52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5" name="Freeform 53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6" name="Freeform 54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7" name="Freeform 55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8" name="Freeform 56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9" name="Freeform 57"/>
            <p:cNvSpPr>
              <a:spLocks/>
            </p:cNvSpPr>
            <p:nvPr/>
          </p:nvSpPr>
          <p:spPr bwMode="auto">
            <a:xfrm>
              <a:off x="4788" y="2760"/>
              <a:ext cx="26" cy="8"/>
            </a:xfrm>
            <a:custGeom>
              <a:avLst/>
              <a:gdLst>
                <a:gd name="T0" fmla="*/ 17 w 26"/>
                <a:gd name="T1" fmla="*/ 8 h 8"/>
                <a:gd name="T2" fmla="*/ 26 w 26"/>
                <a:gd name="T3" fmla="*/ 8 h 8"/>
                <a:gd name="T4" fmla="*/ 0 w 26"/>
                <a:gd name="T5" fmla="*/ 0 h 8"/>
                <a:gd name="T6" fmla="*/ 17 w 26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0" name="Freeform 58"/>
            <p:cNvSpPr>
              <a:spLocks/>
            </p:cNvSpPr>
            <p:nvPr/>
          </p:nvSpPr>
          <p:spPr bwMode="auto">
            <a:xfrm>
              <a:off x="4814" y="2768"/>
              <a:ext cx="17" cy="1"/>
            </a:xfrm>
            <a:custGeom>
              <a:avLst/>
              <a:gdLst>
                <a:gd name="T0" fmla="*/ 17 w 17"/>
                <a:gd name="T1" fmla="*/ 0 h 1"/>
                <a:gd name="T2" fmla="*/ 0 w 17"/>
                <a:gd name="T3" fmla="*/ 0 h 1"/>
                <a:gd name="T4" fmla="*/ 17 w 1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1" name="Line 59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2" name="Line 60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4" name="Freeform 62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7" name="Freeform 65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12 w 480"/>
                <a:gd name="T61" fmla="*/ 104 h 232"/>
                <a:gd name="T62" fmla="*/ 438 w 480"/>
                <a:gd name="T63" fmla="*/ 112 h 232"/>
                <a:gd name="T64" fmla="*/ 455 w 480"/>
                <a:gd name="T65" fmla="*/ 112 h 232"/>
                <a:gd name="T66" fmla="*/ 463 w 480"/>
                <a:gd name="T67" fmla="*/ 64 h 232"/>
                <a:gd name="T68" fmla="*/ 480 w 480"/>
                <a:gd name="T69" fmla="*/ 16 h 232"/>
                <a:gd name="T70" fmla="*/ 421 w 480"/>
                <a:gd name="T71" fmla="*/ 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8" name="Freeform 66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79" name="Freeform 67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04 w 480"/>
                <a:gd name="T61" fmla="*/ 104 h 232"/>
                <a:gd name="T62" fmla="*/ 412 w 480"/>
                <a:gd name="T63" fmla="*/ 104 h 232"/>
                <a:gd name="T64" fmla="*/ 438 w 480"/>
                <a:gd name="T65" fmla="*/ 112 h 232"/>
                <a:gd name="T66" fmla="*/ 455 w 480"/>
                <a:gd name="T67" fmla="*/ 112 h 232"/>
                <a:gd name="T68" fmla="*/ 463 w 480"/>
                <a:gd name="T69" fmla="*/ 64 h 232"/>
                <a:gd name="T70" fmla="*/ 480 w 480"/>
                <a:gd name="T71" fmla="*/ 16 h 232"/>
                <a:gd name="T72" fmla="*/ 421 w 480"/>
                <a:gd name="T73" fmla="*/ 8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0" name="Freeform 68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1" name="Freeform 69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01 w 210"/>
                <a:gd name="T19" fmla="*/ 32 h 352"/>
                <a:gd name="T20" fmla="*/ 84 w 210"/>
                <a:gd name="T21" fmla="*/ 16 h 352"/>
                <a:gd name="T22" fmla="*/ 59 w 210"/>
                <a:gd name="T23" fmla="*/ 16 h 352"/>
                <a:gd name="T24" fmla="*/ 25 w 210"/>
                <a:gd name="T25" fmla="*/ 0 h 352"/>
                <a:gd name="T26" fmla="*/ 0 w 210"/>
                <a:gd name="T27" fmla="*/ 72 h 352"/>
                <a:gd name="T28" fmla="*/ 0 w 210"/>
                <a:gd name="T29" fmla="*/ 80 h 352"/>
                <a:gd name="T30" fmla="*/ 17 w 210"/>
                <a:gd name="T31" fmla="*/ 88 h 352"/>
                <a:gd name="T32" fmla="*/ 33 w 210"/>
                <a:gd name="T33" fmla="*/ 104 h 352"/>
                <a:gd name="T34" fmla="*/ 33 w 210"/>
                <a:gd name="T35" fmla="*/ 120 h 352"/>
                <a:gd name="T36" fmla="*/ 33 w 210"/>
                <a:gd name="T37" fmla="*/ 160 h 352"/>
                <a:gd name="T38" fmla="*/ 42 w 210"/>
                <a:gd name="T39" fmla="*/ 248 h 352"/>
                <a:gd name="T40" fmla="*/ 67 w 210"/>
                <a:gd name="T41" fmla="*/ 288 h 352"/>
                <a:gd name="T42" fmla="*/ 109 w 210"/>
                <a:gd name="T43" fmla="*/ 320 h 352"/>
                <a:gd name="T44" fmla="*/ 135 w 210"/>
                <a:gd name="T45" fmla="*/ 352 h 352"/>
                <a:gd name="T46" fmla="*/ 151 w 210"/>
                <a:gd name="T47" fmla="*/ 344 h 352"/>
                <a:gd name="T48" fmla="*/ 151 w 210"/>
                <a:gd name="T49" fmla="*/ 304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2" name="Freeform 70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3" name="Freeform 71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35 w 210"/>
                <a:gd name="T19" fmla="*/ 72 h 352"/>
                <a:gd name="T20" fmla="*/ 101 w 210"/>
                <a:gd name="T21" fmla="*/ 32 h 352"/>
                <a:gd name="T22" fmla="*/ 84 w 210"/>
                <a:gd name="T23" fmla="*/ 16 h 352"/>
                <a:gd name="T24" fmla="*/ 59 w 210"/>
                <a:gd name="T25" fmla="*/ 16 h 352"/>
                <a:gd name="T26" fmla="*/ 25 w 210"/>
                <a:gd name="T27" fmla="*/ 0 h 352"/>
                <a:gd name="T28" fmla="*/ 0 w 210"/>
                <a:gd name="T29" fmla="*/ 72 h 352"/>
                <a:gd name="T30" fmla="*/ 0 w 210"/>
                <a:gd name="T31" fmla="*/ 80 h 352"/>
                <a:gd name="T32" fmla="*/ 17 w 210"/>
                <a:gd name="T33" fmla="*/ 88 h 352"/>
                <a:gd name="T34" fmla="*/ 33 w 210"/>
                <a:gd name="T35" fmla="*/ 104 h 352"/>
                <a:gd name="T36" fmla="*/ 33 w 210"/>
                <a:gd name="T37" fmla="*/ 120 h 352"/>
                <a:gd name="T38" fmla="*/ 33 w 210"/>
                <a:gd name="T39" fmla="*/ 160 h 352"/>
                <a:gd name="T40" fmla="*/ 42 w 210"/>
                <a:gd name="T41" fmla="*/ 248 h 352"/>
                <a:gd name="T42" fmla="*/ 67 w 210"/>
                <a:gd name="T43" fmla="*/ 288 h 352"/>
                <a:gd name="T44" fmla="*/ 109 w 210"/>
                <a:gd name="T45" fmla="*/ 320 h 352"/>
                <a:gd name="T46" fmla="*/ 135 w 210"/>
                <a:gd name="T47" fmla="*/ 352 h 352"/>
                <a:gd name="T48" fmla="*/ 151 w 210"/>
                <a:gd name="T49" fmla="*/ 344 h 352"/>
                <a:gd name="T50" fmla="*/ 151 w 210"/>
                <a:gd name="T51" fmla="*/ 304 h 3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4" name="Freeform 72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5" name="Freeform 73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34 w 244"/>
                <a:gd name="T7" fmla="*/ 0 h 192"/>
                <a:gd name="T8" fmla="*/ 75 w 244"/>
                <a:gd name="T9" fmla="*/ 24 h 192"/>
                <a:gd name="T10" fmla="*/ 50 w 244"/>
                <a:gd name="T11" fmla="*/ 32 h 192"/>
                <a:gd name="T12" fmla="*/ 25 w 244"/>
                <a:gd name="T13" fmla="*/ 40 h 192"/>
                <a:gd name="T14" fmla="*/ 16 w 244"/>
                <a:gd name="T15" fmla="*/ 72 h 192"/>
                <a:gd name="T16" fmla="*/ 0 w 244"/>
                <a:gd name="T17" fmla="*/ 64 h 192"/>
                <a:gd name="T18" fmla="*/ 0 w 244"/>
                <a:gd name="T19" fmla="*/ 88 h 192"/>
                <a:gd name="T20" fmla="*/ 8 w 244"/>
                <a:gd name="T21" fmla="*/ 144 h 192"/>
                <a:gd name="T22" fmla="*/ 33 w 244"/>
                <a:gd name="T23" fmla="*/ 176 h 192"/>
                <a:gd name="T24" fmla="*/ 59 w 244"/>
                <a:gd name="T25" fmla="*/ 184 h 192"/>
                <a:gd name="T26" fmla="*/ 67 w 244"/>
                <a:gd name="T27" fmla="*/ 192 h 192"/>
                <a:gd name="T28" fmla="*/ 75 w 244"/>
                <a:gd name="T29" fmla="*/ 192 h 192"/>
                <a:gd name="T30" fmla="*/ 109 w 244"/>
                <a:gd name="T31" fmla="*/ 176 h 192"/>
                <a:gd name="T32" fmla="*/ 134 w 244"/>
                <a:gd name="T33" fmla="*/ 176 h 192"/>
                <a:gd name="T34" fmla="*/ 168 w 244"/>
                <a:gd name="T35" fmla="*/ 136 h 192"/>
                <a:gd name="T36" fmla="*/ 236 w 244"/>
                <a:gd name="T37" fmla="*/ 128 h 192"/>
                <a:gd name="T38" fmla="*/ 244 w 244"/>
                <a:gd name="T39" fmla="*/ 104 h 192"/>
                <a:gd name="T40" fmla="*/ 244 w 244"/>
                <a:gd name="T41" fmla="*/ 64 h 192"/>
                <a:gd name="T42" fmla="*/ 227 w 244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6" name="Freeform 74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55 w 590"/>
                <a:gd name="T107" fmla="*/ 280 h 408"/>
                <a:gd name="T108" fmla="*/ 455 w 590"/>
                <a:gd name="T109" fmla="*/ 256 h 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7" name="Freeform 75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77 w 244"/>
                <a:gd name="T7" fmla="*/ 0 h 192"/>
                <a:gd name="T8" fmla="*/ 134 w 244"/>
                <a:gd name="T9" fmla="*/ 0 h 192"/>
                <a:gd name="T10" fmla="*/ 75 w 244"/>
                <a:gd name="T11" fmla="*/ 24 h 192"/>
                <a:gd name="T12" fmla="*/ 50 w 244"/>
                <a:gd name="T13" fmla="*/ 32 h 192"/>
                <a:gd name="T14" fmla="*/ 25 w 244"/>
                <a:gd name="T15" fmla="*/ 40 h 192"/>
                <a:gd name="T16" fmla="*/ 16 w 244"/>
                <a:gd name="T17" fmla="*/ 72 h 192"/>
                <a:gd name="T18" fmla="*/ 0 w 244"/>
                <a:gd name="T19" fmla="*/ 64 h 192"/>
                <a:gd name="T20" fmla="*/ 0 w 244"/>
                <a:gd name="T21" fmla="*/ 88 h 192"/>
                <a:gd name="T22" fmla="*/ 8 w 244"/>
                <a:gd name="T23" fmla="*/ 144 h 192"/>
                <a:gd name="T24" fmla="*/ 33 w 244"/>
                <a:gd name="T25" fmla="*/ 176 h 192"/>
                <a:gd name="T26" fmla="*/ 59 w 244"/>
                <a:gd name="T27" fmla="*/ 184 h 192"/>
                <a:gd name="T28" fmla="*/ 67 w 244"/>
                <a:gd name="T29" fmla="*/ 192 h 192"/>
                <a:gd name="T30" fmla="*/ 75 w 244"/>
                <a:gd name="T31" fmla="*/ 192 h 192"/>
                <a:gd name="T32" fmla="*/ 109 w 244"/>
                <a:gd name="T33" fmla="*/ 176 h 192"/>
                <a:gd name="T34" fmla="*/ 134 w 244"/>
                <a:gd name="T35" fmla="*/ 176 h 192"/>
                <a:gd name="T36" fmla="*/ 168 w 244"/>
                <a:gd name="T37" fmla="*/ 136 h 192"/>
                <a:gd name="T38" fmla="*/ 236 w 244"/>
                <a:gd name="T39" fmla="*/ 128 h 192"/>
                <a:gd name="T40" fmla="*/ 244 w 244"/>
                <a:gd name="T41" fmla="*/ 104 h 192"/>
                <a:gd name="T42" fmla="*/ 244 w 244"/>
                <a:gd name="T43" fmla="*/ 64 h 192"/>
                <a:gd name="T44" fmla="*/ 227 w 244"/>
                <a:gd name="T45" fmla="*/ 32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8" name="Freeform 76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47 w 590"/>
                <a:gd name="T107" fmla="*/ 296 h 408"/>
                <a:gd name="T108" fmla="*/ 455 w 590"/>
                <a:gd name="T109" fmla="*/ 280 h 408"/>
                <a:gd name="T110" fmla="*/ 455 w 590"/>
                <a:gd name="T111" fmla="*/ 256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9" name="Freeform 77"/>
            <p:cNvSpPr>
              <a:spLocks/>
            </p:cNvSpPr>
            <p:nvPr/>
          </p:nvSpPr>
          <p:spPr bwMode="auto">
            <a:xfrm>
              <a:off x="5404" y="3416"/>
              <a:ext cx="364" cy="616"/>
            </a:xfrm>
            <a:custGeom>
              <a:avLst/>
              <a:gdLst>
                <a:gd name="T0" fmla="*/ 219 w 364"/>
                <a:gd name="T1" fmla="*/ 40 h 616"/>
                <a:gd name="T2" fmla="*/ 151 w 364"/>
                <a:gd name="T3" fmla="*/ 0 h 616"/>
                <a:gd name="T4" fmla="*/ 75 w 364"/>
                <a:gd name="T5" fmla="*/ 0 h 616"/>
                <a:gd name="T6" fmla="*/ 16 w 364"/>
                <a:gd name="T7" fmla="*/ 24 h 616"/>
                <a:gd name="T8" fmla="*/ 8 w 364"/>
                <a:gd name="T9" fmla="*/ 64 h 616"/>
                <a:gd name="T10" fmla="*/ 16 w 364"/>
                <a:gd name="T11" fmla="*/ 136 h 616"/>
                <a:gd name="T12" fmla="*/ 0 w 364"/>
                <a:gd name="T13" fmla="*/ 192 h 616"/>
                <a:gd name="T14" fmla="*/ 67 w 364"/>
                <a:gd name="T15" fmla="*/ 184 h 616"/>
                <a:gd name="T16" fmla="*/ 33 w 364"/>
                <a:gd name="T17" fmla="*/ 256 h 616"/>
                <a:gd name="T18" fmla="*/ 118 w 364"/>
                <a:gd name="T19" fmla="*/ 312 h 616"/>
                <a:gd name="T20" fmla="*/ 160 w 364"/>
                <a:gd name="T21" fmla="*/ 384 h 616"/>
                <a:gd name="T22" fmla="*/ 168 w 364"/>
                <a:gd name="T23" fmla="*/ 432 h 616"/>
                <a:gd name="T24" fmla="*/ 101 w 364"/>
                <a:gd name="T25" fmla="*/ 440 h 616"/>
                <a:gd name="T26" fmla="*/ 126 w 364"/>
                <a:gd name="T27" fmla="*/ 496 h 616"/>
                <a:gd name="T28" fmla="*/ 168 w 364"/>
                <a:gd name="T29" fmla="*/ 480 h 616"/>
                <a:gd name="T30" fmla="*/ 219 w 364"/>
                <a:gd name="T31" fmla="*/ 504 h 616"/>
                <a:gd name="T32" fmla="*/ 235 w 364"/>
                <a:gd name="T33" fmla="*/ 560 h 616"/>
                <a:gd name="T34" fmla="*/ 244 w 364"/>
                <a:gd name="T35" fmla="*/ 592 h 616"/>
                <a:gd name="T36" fmla="*/ 261 w 364"/>
                <a:gd name="T37" fmla="*/ 600 h 616"/>
                <a:gd name="T38" fmla="*/ 337 w 364"/>
                <a:gd name="T39" fmla="*/ 616 h 616"/>
                <a:gd name="T40" fmla="*/ 360 w 364"/>
                <a:gd name="T41" fmla="*/ 578 h 616"/>
                <a:gd name="T42" fmla="*/ 303 w 364"/>
                <a:gd name="T43" fmla="*/ 56 h 616"/>
                <a:gd name="T44" fmla="*/ 320 w 364"/>
                <a:gd name="T45" fmla="*/ 152 h 616"/>
                <a:gd name="T46" fmla="*/ 244 w 364"/>
                <a:gd name="T47" fmla="*/ 168 h 616"/>
                <a:gd name="T48" fmla="*/ 151 w 364"/>
                <a:gd name="T49" fmla="*/ 200 h 616"/>
                <a:gd name="T50" fmla="*/ 92 w 364"/>
                <a:gd name="T51" fmla="*/ 208 h 616"/>
                <a:gd name="T52" fmla="*/ 42 w 364"/>
                <a:gd name="T53" fmla="*/ 264 h 616"/>
                <a:gd name="T54" fmla="*/ 59 w 364"/>
                <a:gd name="T55" fmla="*/ 232 h 616"/>
                <a:gd name="T56" fmla="*/ 126 w 364"/>
                <a:gd name="T57" fmla="*/ 168 h 616"/>
                <a:gd name="T58" fmla="*/ 185 w 364"/>
                <a:gd name="T59" fmla="*/ 104 h 616"/>
                <a:gd name="T60" fmla="*/ 286 w 364"/>
                <a:gd name="T61" fmla="*/ 80 h 616"/>
                <a:gd name="T62" fmla="*/ 303 w 364"/>
                <a:gd name="T63" fmla="*/ 96 h 616"/>
                <a:gd name="T64" fmla="*/ 328 w 364"/>
                <a:gd name="T65" fmla="*/ 112 h 616"/>
                <a:gd name="T66" fmla="*/ 303 w 364"/>
                <a:gd name="T67" fmla="*/ 5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0" name="Freeform 78"/>
            <p:cNvSpPr>
              <a:spLocks/>
            </p:cNvSpPr>
            <p:nvPr/>
          </p:nvSpPr>
          <p:spPr bwMode="auto">
            <a:xfrm>
              <a:off x="5404" y="3416"/>
              <a:ext cx="362" cy="616"/>
            </a:xfrm>
            <a:custGeom>
              <a:avLst/>
              <a:gdLst>
                <a:gd name="T0" fmla="*/ 303 w 362"/>
                <a:gd name="T1" fmla="*/ 56 h 616"/>
                <a:gd name="T2" fmla="*/ 219 w 362"/>
                <a:gd name="T3" fmla="*/ 40 h 616"/>
                <a:gd name="T4" fmla="*/ 185 w 362"/>
                <a:gd name="T5" fmla="*/ 24 h 616"/>
                <a:gd name="T6" fmla="*/ 151 w 362"/>
                <a:gd name="T7" fmla="*/ 0 h 616"/>
                <a:gd name="T8" fmla="*/ 126 w 362"/>
                <a:gd name="T9" fmla="*/ 8 h 616"/>
                <a:gd name="T10" fmla="*/ 75 w 362"/>
                <a:gd name="T11" fmla="*/ 0 h 616"/>
                <a:gd name="T12" fmla="*/ 50 w 362"/>
                <a:gd name="T13" fmla="*/ 16 h 616"/>
                <a:gd name="T14" fmla="*/ 16 w 362"/>
                <a:gd name="T15" fmla="*/ 24 h 616"/>
                <a:gd name="T16" fmla="*/ 16 w 362"/>
                <a:gd name="T17" fmla="*/ 48 h 616"/>
                <a:gd name="T18" fmla="*/ 8 w 362"/>
                <a:gd name="T19" fmla="*/ 64 h 616"/>
                <a:gd name="T20" fmla="*/ 33 w 362"/>
                <a:gd name="T21" fmla="*/ 88 h 616"/>
                <a:gd name="T22" fmla="*/ 16 w 362"/>
                <a:gd name="T23" fmla="*/ 136 h 616"/>
                <a:gd name="T24" fmla="*/ 25 w 362"/>
                <a:gd name="T25" fmla="*/ 160 h 616"/>
                <a:gd name="T26" fmla="*/ 0 w 362"/>
                <a:gd name="T27" fmla="*/ 192 h 616"/>
                <a:gd name="T28" fmla="*/ 0 w 362"/>
                <a:gd name="T29" fmla="*/ 200 h 616"/>
                <a:gd name="T30" fmla="*/ 67 w 362"/>
                <a:gd name="T31" fmla="*/ 184 h 616"/>
                <a:gd name="T32" fmla="*/ 42 w 362"/>
                <a:gd name="T33" fmla="*/ 216 h 616"/>
                <a:gd name="T34" fmla="*/ 33 w 362"/>
                <a:gd name="T35" fmla="*/ 256 h 616"/>
                <a:gd name="T36" fmla="*/ 50 w 362"/>
                <a:gd name="T37" fmla="*/ 328 h 616"/>
                <a:gd name="T38" fmla="*/ 118 w 362"/>
                <a:gd name="T39" fmla="*/ 312 h 616"/>
                <a:gd name="T40" fmla="*/ 118 w 362"/>
                <a:gd name="T41" fmla="*/ 352 h 616"/>
                <a:gd name="T42" fmla="*/ 160 w 362"/>
                <a:gd name="T43" fmla="*/ 384 h 616"/>
                <a:gd name="T44" fmla="*/ 151 w 362"/>
                <a:gd name="T45" fmla="*/ 408 h 616"/>
                <a:gd name="T46" fmla="*/ 168 w 362"/>
                <a:gd name="T47" fmla="*/ 432 h 616"/>
                <a:gd name="T48" fmla="*/ 134 w 362"/>
                <a:gd name="T49" fmla="*/ 448 h 616"/>
                <a:gd name="T50" fmla="*/ 101 w 362"/>
                <a:gd name="T51" fmla="*/ 440 h 616"/>
                <a:gd name="T52" fmla="*/ 101 w 362"/>
                <a:gd name="T53" fmla="*/ 472 h 616"/>
                <a:gd name="T54" fmla="*/ 126 w 362"/>
                <a:gd name="T55" fmla="*/ 496 h 616"/>
                <a:gd name="T56" fmla="*/ 151 w 362"/>
                <a:gd name="T57" fmla="*/ 480 h 616"/>
                <a:gd name="T58" fmla="*/ 168 w 362"/>
                <a:gd name="T59" fmla="*/ 480 h 616"/>
                <a:gd name="T60" fmla="*/ 185 w 362"/>
                <a:gd name="T61" fmla="*/ 488 h 616"/>
                <a:gd name="T62" fmla="*/ 219 w 362"/>
                <a:gd name="T63" fmla="*/ 504 h 616"/>
                <a:gd name="T64" fmla="*/ 227 w 362"/>
                <a:gd name="T65" fmla="*/ 528 h 616"/>
                <a:gd name="T66" fmla="*/ 235 w 362"/>
                <a:gd name="T67" fmla="*/ 560 h 616"/>
                <a:gd name="T68" fmla="*/ 269 w 362"/>
                <a:gd name="T69" fmla="*/ 576 h 616"/>
                <a:gd name="T70" fmla="*/ 244 w 362"/>
                <a:gd name="T71" fmla="*/ 592 h 616"/>
                <a:gd name="T72" fmla="*/ 244 w 362"/>
                <a:gd name="T73" fmla="*/ 600 h 616"/>
                <a:gd name="T74" fmla="*/ 261 w 362"/>
                <a:gd name="T75" fmla="*/ 600 h 616"/>
                <a:gd name="T76" fmla="*/ 345 w 362"/>
                <a:gd name="T77" fmla="*/ 584 h 616"/>
                <a:gd name="T78" fmla="*/ 337 w 362"/>
                <a:gd name="T79" fmla="*/ 616 h 616"/>
                <a:gd name="T80" fmla="*/ 362 w 362"/>
                <a:gd name="T81" fmla="*/ 600 h 616"/>
                <a:gd name="T82" fmla="*/ 354 w 362"/>
                <a:gd name="T83" fmla="*/ 50 h 616"/>
                <a:gd name="T84" fmla="*/ 303 w 362"/>
                <a:gd name="T85" fmla="*/ 56 h 616"/>
                <a:gd name="T86" fmla="*/ 303 w 362"/>
                <a:gd name="T87" fmla="*/ 56 h 6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1" name="Freeform 79"/>
            <p:cNvSpPr>
              <a:spLocks/>
            </p:cNvSpPr>
            <p:nvPr/>
          </p:nvSpPr>
          <p:spPr bwMode="auto">
            <a:xfrm>
              <a:off x="5446" y="3496"/>
              <a:ext cx="308" cy="184"/>
            </a:xfrm>
            <a:custGeom>
              <a:avLst/>
              <a:gdLst>
                <a:gd name="T0" fmla="*/ 244 w 308"/>
                <a:gd name="T1" fmla="*/ 56 h 184"/>
                <a:gd name="T2" fmla="*/ 278 w 308"/>
                <a:gd name="T3" fmla="*/ 72 h 184"/>
                <a:gd name="T4" fmla="*/ 244 w 308"/>
                <a:gd name="T5" fmla="*/ 88 h 184"/>
                <a:gd name="T6" fmla="*/ 202 w 308"/>
                <a:gd name="T7" fmla="*/ 88 h 184"/>
                <a:gd name="T8" fmla="*/ 134 w 308"/>
                <a:gd name="T9" fmla="*/ 120 h 184"/>
                <a:gd name="T10" fmla="*/ 109 w 308"/>
                <a:gd name="T11" fmla="*/ 120 h 184"/>
                <a:gd name="T12" fmla="*/ 92 w 308"/>
                <a:gd name="T13" fmla="*/ 120 h 184"/>
                <a:gd name="T14" fmla="*/ 50 w 308"/>
                <a:gd name="T15" fmla="*/ 128 h 184"/>
                <a:gd name="T16" fmla="*/ 25 w 308"/>
                <a:gd name="T17" fmla="*/ 152 h 184"/>
                <a:gd name="T18" fmla="*/ 0 w 308"/>
                <a:gd name="T19" fmla="*/ 184 h 184"/>
                <a:gd name="T20" fmla="*/ 0 w 308"/>
                <a:gd name="T21" fmla="*/ 168 h 184"/>
                <a:gd name="T22" fmla="*/ 17 w 308"/>
                <a:gd name="T23" fmla="*/ 152 h 184"/>
                <a:gd name="T24" fmla="*/ 42 w 308"/>
                <a:gd name="T25" fmla="*/ 120 h 184"/>
                <a:gd name="T26" fmla="*/ 84 w 308"/>
                <a:gd name="T27" fmla="*/ 88 h 184"/>
                <a:gd name="T28" fmla="*/ 92 w 308"/>
                <a:gd name="T29" fmla="*/ 40 h 184"/>
                <a:gd name="T30" fmla="*/ 143 w 308"/>
                <a:gd name="T31" fmla="*/ 24 h 184"/>
                <a:gd name="T32" fmla="*/ 193 w 308"/>
                <a:gd name="T33" fmla="*/ 16 h 184"/>
                <a:gd name="T34" fmla="*/ 244 w 308"/>
                <a:gd name="T35" fmla="*/ 0 h 184"/>
                <a:gd name="T36" fmla="*/ 252 w 308"/>
                <a:gd name="T37" fmla="*/ 0 h 184"/>
                <a:gd name="T38" fmla="*/ 261 w 308"/>
                <a:gd name="T39" fmla="*/ 16 h 184"/>
                <a:gd name="T40" fmla="*/ 303 w 308"/>
                <a:gd name="T41" fmla="*/ 24 h 184"/>
                <a:gd name="T42" fmla="*/ 308 w 308"/>
                <a:gd name="T43" fmla="*/ 24 h 184"/>
                <a:gd name="T44" fmla="*/ 286 w 308"/>
                <a:gd name="T45" fmla="*/ 32 h 184"/>
                <a:gd name="T46" fmla="*/ 244 w 308"/>
                <a:gd name="T47" fmla="*/ 56 h 184"/>
                <a:gd name="T48" fmla="*/ 244 w 308"/>
                <a:gd name="T49" fmla="*/ 56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2" name="Freeform 80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60 w 893"/>
                <a:gd name="T35" fmla="*/ 128 h 592"/>
                <a:gd name="T36" fmla="*/ 135 w 893"/>
                <a:gd name="T37" fmla="*/ 168 h 592"/>
                <a:gd name="T38" fmla="*/ 110 w 893"/>
                <a:gd name="T39" fmla="*/ 224 h 592"/>
                <a:gd name="T40" fmla="*/ 84 w 893"/>
                <a:gd name="T41" fmla="*/ 256 h 592"/>
                <a:gd name="T42" fmla="*/ 76 w 893"/>
                <a:gd name="T43" fmla="*/ 280 h 592"/>
                <a:gd name="T44" fmla="*/ 67 w 893"/>
                <a:gd name="T45" fmla="*/ 320 h 592"/>
                <a:gd name="T46" fmla="*/ 51 w 893"/>
                <a:gd name="T47" fmla="*/ 328 h 592"/>
                <a:gd name="T48" fmla="*/ 25 w 893"/>
                <a:gd name="T49" fmla="*/ 344 h 592"/>
                <a:gd name="T50" fmla="*/ 0 w 893"/>
                <a:gd name="T51" fmla="*/ 352 h 592"/>
                <a:gd name="T52" fmla="*/ 17 w 893"/>
                <a:gd name="T53" fmla="*/ 368 h 592"/>
                <a:gd name="T54" fmla="*/ 51 w 893"/>
                <a:gd name="T55" fmla="*/ 392 h 592"/>
                <a:gd name="T56" fmla="*/ 59 w 893"/>
                <a:gd name="T57" fmla="*/ 416 h 592"/>
                <a:gd name="T58" fmla="*/ 93 w 893"/>
                <a:gd name="T59" fmla="*/ 440 h 592"/>
                <a:gd name="T60" fmla="*/ 135 w 893"/>
                <a:gd name="T61" fmla="*/ 456 h 592"/>
                <a:gd name="T62" fmla="*/ 118 w 893"/>
                <a:gd name="T63" fmla="*/ 488 h 592"/>
                <a:gd name="T64" fmla="*/ 160 w 893"/>
                <a:gd name="T65" fmla="*/ 496 h 592"/>
                <a:gd name="T66" fmla="*/ 202 w 893"/>
                <a:gd name="T67" fmla="*/ 512 h 592"/>
                <a:gd name="T68" fmla="*/ 244 w 893"/>
                <a:gd name="T69" fmla="*/ 488 h 592"/>
                <a:gd name="T70" fmla="*/ 244 w 893"/>
                <a:gd name="T71" fmla="*/ 528 h 592"/>
                <a:gd name="T72" fmla="*/ 261 w 893"/>
                <a:gd name="T73" fmla="*/ 536 h 592"/>
                <a:gd name="T74" fmla="*/ 253 w 893"/>
                <a:gd name="T75" fmla="*/ 544 h 592"/>
                <a:gd name="T76" fmla="*/ 287 w 893"/>
                <a:gd name="T77" fmla="*/ 560 h 592"/>
                <a:gd name="T78" fmla="*/ 287 w 893"/>
                <a:gd name="T79" fmla="*/ 584 h 592"/>
                <a:gd name="T80" fmla="*/ 320 w 893"/>
                <a:gd name="T81" fmla="*/ 592 h 592"/>
                <a:gd name="T82" fmla="*/ 413 w 893"/>
                <a:gd name="T83" fmla="*/ 592 h 592"/>
                <a:gd name="T84" fmla="*/ 438 w 893"/>
                <a:gd name="T85" fmla="*/ 568 h 592"/>
                <a:gd name="T86" fmla="*/ 463 w 893"/>
                <a:gd name="T87" fmla="*/ 568 h 592"/>
                <a:gd name="T88" fmla="*/ 514 w 893"/>
                <a:gd name="T89" fmla="*/ 568 h 592"/>
                <a:gd name="T90" fmla="*/ 565 w 893"/>
                <a:gd name="T91" fmla="*/ 560 h 592"/>
                <a:gd name="T92" fmla="*/ 607 w 893"/>
                <a:gd name="T93" fmla="*/ 504 h 592"/>
                <a:gd name="T94" fmla="*/ 657 w 893"/>
                <a:gd name="T95" fmla="*/ 488 h 592"/>
                <a:gd name="T96" fmla="*/ 699 w 893"/>
                <a:gd name="T97" fmla="*/ 480 h 592"/>
                <a:gd name="T98" fmla="*/ 725 w 893"/>
                <a:gd name="T99" fmla="*/ 488 h 592"/>
                <a:gd name="T100" fmla="*/ 767 w 893"/>
                <a:gd name="T101" fmla="*/ 480 h 592"/>
                <a:gd name="T102" fmla="*/ 775 w 893"/>
                <a:gd name="T103" fmla="*/ 496 h 592"/>
                <a:gd name="T104" fmla="*/ 826 w 893"/>
                <a:gd name="T105" fmla="*/ 496 h 592"/>
                <a:gd name="T106" fmla="*/ 834 w 893"/>
                <a:gd name="T107" fmla="*/ 416 h 592"/>
                <a:gd name="T108" fmla="*/ 851 w 893"/>
                <a:gd name="T109" fmla="*/ 376 h 592"/>
                <a:gd name="T110" fmla="*/ 885 w 893"/>
                <a:gd name="T111" fmla="*/ 336 h 592"/>
                <a:gd name="T112" fmla="*/ 893 w 893"/>
                <a:gd name="T113" fmla="*/ 312 h 592"/>
                <a:gd name="T114" fmla="*/ 876 w 893"/>
                <a:gd name="T115" fmla="*/ 288 h 592"/>
                <a:gd name="T116" fmla="*/ 834 w 893"/>
                <a:gd name="T117" fmla="*/ 288 h 592"/>
                <a:gd name="T118" fmla="*/ 784 w 893"/>
                <a:gd name="T119" fmla="*/ 312 h 5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3" name="Freeform 81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4" name="Freeform 82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85 w 893"/>
                <a:gd name="T35" fmla="*/ 104 h 592"/>
                <a:gd name="T36" fmla="*/ 160 w 893"/>
                <a:gd name="T37" fmla="*/ 128 h 592"/>
                <a:gd name="T38" fmla="*/ 135 w 893"/>
                <a:gd name="T39" fmla="*/ 168 h 592"/>
                <a:gd name="T40" fmla="*/ 110 w 893"/>
                <a:gd name="T41" fmla="*/ 224 h 592"/>
                <a:gd name="T42" fmla="*/ 84 w 893"/>
                <a:gd name="T43" fmla="*/ 256 h 592"/>
                <a:gd name="T44" fmla="*/ 76 w 893"/>
                <a:gd name="T45" fmla="*/ 280 h 592"/>
                <a:gd name="T46" fmla="*/ 67 w 893"/>
                <a:gd name="T47" fmla="*/ 320 h 592"/>
                <a:gd name="T48" fmla="*/ 51 w 893"/>
                <a:gd name="T49" fmla="*/ 328 h 592"/>
                <a:gd name="T50" fmla="*/ 25 w 893"/>
                <a:gd name="T51" fmla="*/ 344 h 592"/>
                <a:gd name="T52" fmla="*/ 0 w 893"/>
                <a:gd name="T53" fmla="*/ 352 h 592"/>
                <a:gd name="T54" fmla="*/ 17 w 893"/>
                <a:gd name="T55" fmla="*/ 368 h 592"/>
                <a:gd name="T56" fmla="*/ 51 w 893"/>
                <a:gd name="T57" fmla="*/ 392 h 592"/>
                <a:gd name="T58" fmla="*/ 59 w 893"/>
                <a:gd name="T59" fmla="*/ 416 h 592"/>
                <a:gd name="T60" fmla="*/ 93 w 893"/>
                <a:gd name="T61" fmla="*/ 440 h 592"/>
                <a:gd name="T62" fmla="*/ 135 w 893"/>
                <a:gd name="T63" fmla="*/ 456 h 592"/>
                <a:gd name="T64" fmla="*/ 118 w 893"/>
                <a:gd name="T65" fmla="*/ 488 h 592"/>
                <a:gd name="T66" fmla="*/ 160 w 893"/>
                <a:gd name="T67" fmla="*/ 496 h 592"/>
                <a:gd name="T68" fmla="*/ 202 w 893"/>
                <a:gd name="T69" fmla="*/ 512 h 592"/>
                <a:gd name="T70" fmla="*/ 244 w 893"/>
                <a:gd name="T71" fmla="*/ 488 h 592"/>
                <a:gd name="T72" fmla="*/ 244 w 893"/>
                <a:gd name="T73" fmla="*/ 528 h 592"/>
                <a:gd name="T74" fmla="*/ 261 w 893"/>
                <a:gd name="T75" fmla="*/ 536 h 592"/>
                <a:gd name="T76" fmla="*/ 253 w 893"/>
                <a:gd name="T77" fmla="*/ 544 h 592"/>
                <a:gd name="T78" fmla="*/ 287 w 893"/>
                <a:gd name="T79" fmla="*/ 560 h 592"/>
                <a:gd name="T80" fmla="*/ 287 w 893"/>
                <a:gd name="T81" fmla="*/ 584 h 592"/>
                <a:gd name="T82" fmla="*/ 320 w 893"/>
                <a:gd name="T83" fmla="*/ 592 h 592"/>
                <a:gd name="T84" fmla="*/ 413 w 893"/>
                <a:gd name="T85" fmla="*/ 592 h 592"/>
                <a:gd name="T86" fmla="*/ 438 w 893"/>
                <a:gd name="T87" fmla="*/ 568 h 592"/>
                <a:gd name="T88" fmla="*/ 463 w 893"/>
                <a:gd name="T89" fmla="*/ 568 h 592"/>
                <a:gd name="T90" fmla="*/ 514 w 893"/>
                <a:gd name="T91" fmla="*/ 568 h 592"/>
                <a:gd name="T92" fmla="*/ 565 w 893"/>
                <a:gd name="T93" fmla="*/ 560 h 592"/>
                <a:gd name="T94" fmla="*/ 607 w 893"/>
                <a:gd name="T95" fmla="*/ 504 h 592"/>
                <a:gd name="T96" fmla="*/ 657 w 893"/>
                <a:gd name="T97" fmla="*/ 488 h 592"/>
                <a:gd name="T98" fmla="*/ 699 w 893"/>
                <a:gd name="T99" fmla="*/ 480 h 592"/>
                <a:gd name="T100" fmla="*/ 725 w 893"/>
                <a:gd name="T101" fmla="*/ 488 h 592"/>
                <a:gd name="T102" fmla="*/ 767 w 893"/>
                <a:gd name="T103" fmla="*/ 480 h 592"/>
                <a:gd name="T104" fmla="*/ 775 w 893"/>
                <a:gd name="T105" fmla="*/ 496 h 592"/>
                <a:gd name="T106" fmla="*/ 826 w 893"/>
                <a:gd name="T107" fmla="*/ 496 h 592"/>
                <a:gd name="T108" fmla="*/ 834 w 893"/>
                <a:gd name="T109" fmla="*/ 416 h 592"/>
                <a:gd name="T110" fmla="*/ 851 w 893"/>
                <a:gd name="T111" fmla="*/ 376 h 592"/>
                <a:gd name="T112" fmla="*/ 885 w 893"/>
                <a:gd name="T113" fmla="*/ 336 h 592"/>
                <a:gd name="T114" fmla="*/ 893 w 893"/>
                <a:gd name="T115" fmla="*/ 312 h 592"/>
                <a:gd name="T116" fmla="*/ 876 w 893"/>
                <a:gd name="T117" fmla="*/ 288 h 592"/>
                <a:gd name="T118" fmla="*/ 834 w 893"/>
                <a:gd name="T119" fmla="*/ 288 h 592"/>
                <a:gd name="T120" fmla="*/ 784 w 893"/>
                <a:gd name="T121" fmla="*/ 312 h 5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5" name="Freeform 83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64 w 860"/>
                <a:gd name="T93" fmla="*/ 640 h 656"/>
                <a:gd name="T94" fmla="*/ 497 w 860"/>
                <a:gd name="T95" fmla="*/ 616 h 656"/>
                <a:gd name="T96" fmla="*/ 523 w 860"/>
                <a:gd name="T97" fmla="*/ 640 h 656"/>
                <a:gd name="T98" fmla="*/ 531 w 860"/>
                <a:gd name="T99" fmla="*/ 656 h 656"/>
                <a:gd name="T100" fmla="*/ 556 w 860"/>
                <a:gd name="T101" fmla="*/ 656 h 656"/>
                <a:gd name="T102" fmla="*/ 581 w 860"/>
                <a:gd name="T103" fmla="*/ 632 h 656"/>
                <a:gd name="T104" fmla="*/ 615 w 860"/>
                <a:gd name="T105" fmla="*/ 632 h 656"/>
                <a:gd name="T106" fmla="*/ 640 w 860"/>
                <a:gd name="T107" fmla="*/ 616 h 656"/>
                <a:gd name="T108" fmla="*/ 683 w 860"/>
                <a:gd name="T109" fmla="*/ 616 h 656"/>
                <a:gd name="T110" fmla="*/ 708 w 860"/>
                <a:gd name="T111" fmla="*/ 624 h 656"/>
                <a:gd name="T112" fmla="*/ 767 w 860"/>
                <a:gd name="T113" fmla="*/ 632 h 656"/>
                <a:gd name="T114" fmla="*/ 758 w 860"/>
                <a:gd name="T115" fmla="*/ 640 h 656"/>
                <a:gd name="T116" fmla="*/ 792 w 860"/>
                <a:gd name="T117" fmla="*/ 632 h 656"/>
                <a:gd name="T118" fmla="*/ 775 w 860"/>
                <a:gd name="T119" fmla="*/ 560 h 6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7" name="Freeform 85"/>
            <p:cNvSpPr>
              <a:spLocks/>
            </p:cNvSpPr>
            <p:nvPr/>
          </p:nvSpPr>
          <p:spPr bwMode="auto">
            <a:xfrm>
              <a:off x="4536" y="1976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8" name="Freeform 86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38 w 860"/>
                <a:gd name="T93" fmla="*/ 624 h 656"/>
                <a:gd name="T94" fmla="*/ 464 w 860"/>
                <a:gd name="T95" fmla="*/ 640 h 656"/>
                <a:gd name="T96" fmla="*/ 497 w 860"/>
                <a:gd name="T97" fmla="*/ 616 h 656"/>
                <a:gd name="T98" fmla="*/ 523 w 860"/>
                <a:gd name="T99" fmla="*/ 640 h 656"/>
                <a:gd name="T100" fmla="*/ 531 w 860"/>
                <a:gd name="T101" fmla="*/ 656 h 656"/>
                <a:gd name="T102" fmla="*/ 556 w 860"/>
                <a:gd name="T103" fmla="*/ 656 h 656"/>
                <a:gd name="T104" fmla="*/ 581 w 860"/>
                <a:gd name="T105" fmla="*/ 632 h 656"/>
                <a:gd name="T106" fmla="*/ 615 w 860"/>
                <a:gd name="T107" fmla="*/ 632 h 656"/>
                <a:gd name="T108" fmla="*/ 640 w 860"/>
                <a:gd name="T109" fmla="*/ 616 h 656"/>
                <a:gd name="T110" fmla="*/ 683 w 860"/>
                <a:gd name="T111" fmla="*/ 616 h 656"/>
                <a:gd name="T112" fmla="*/ 708 w 860"/>
                <a:gd name="T113" fmla="*/ 624 h 656"/>
                <a:gd name="T114" fmla="*/ 767 w 860"/>
                <a:gd name="T115" fmla="*/ 632 h 656"/>
                <a:gd name="T116" fmla="*/ 758 w 860"/>
                <a:gd name="T117" fmla="*/ 640 h 656"/>
                <a:gd name="T118" fmla="*/ 792 w 860"/>
                <a:gd name="T119" fmla="*/ 632 h 656"/>
                <a:gd name="T120" fmla="*/ 775 w 860"/>
                <a:gd name="T121" fmla="*/ 560 h 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99" name="Freeform 87"/>
            <p:cNvSpPr>
              <a:spLocks/>
            </p:cNvSpPr>
            <p:nvPr/>
          </p:nvSpPr>
          <p:spPr bwMode="auto">
            <a:xfrm>
              <a:off x="4536" y="1968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0" name="Freeform 88"/>
            <p:cNvSpPr>
              <a:spLocks/>
            </p:cNvSpPr>
            <p:nvPr/>
          </p:nvSpPr>
          <p:spPr bwMode="auto">
            <a:xfrm>
              <a:off x="4578" y="1792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1" name="Freeform 89"/>
            <p:cNvSpPr>
              <a:spLocks/>
            </p:cNvSpPr>
            <p:nvPr/>
          </p:nvSpPr>
          <p:spPr bwMode="auto">
            <a:xfrm>
              <a:off x="4831" y="2096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" name="Freeform 90"/>
            <p:cNvSpPr>
              <a:spLocks/>
            </p:cNvSpPr>
            <p:nvPr/>
          </p:nvSpPr>
          <p:spPr bwMode="auto">
            <a:xfrm>
              <a:off x="4578" y="1784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" name="Freeform 91"/>
            <p:cNvSpPr>
              <a:spLocks/>
            </p:cNvSpPr>
            <p:nvPr/>
          </p:nvSpPr>
          <p:spPr bwMode="auto">
            <a:xfrm>
              <a:off x="4831" y="2088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4" name="Freeform 92"/>
            <p:cNvSpPr>
              <a:spLocks/>
            </p:cNvSpPr>
            <p:nvPr/>
          </p:nvSpPr>
          <p:spPr bwMode="auto">
            <a:xfrm>
              <a:off x="4822" y="1768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110 w 725"/>
                <a:gd name="T51" fmla="*/ 576 h 600"/>
                <a:gd name="T52" fmla="*/ 211 w 725"/>
                <a:gd name="T53" fmla="*/ 544 h 600"/>
                <a:gd name="T54" fmla="*/ 362 w 725"/>
                <a:gd name="T55" fmla="*/ 528 h 600"/>
                <a:gd name="T56" fmla="*/ 421 w 725"/>
                <a:gd name="T57" fmla="*/ 528 h 600"/>
                <a:gd name="T58" fmla="*/ 489 w 725"/>
                <a:gd name="T59" fmla="*/ 544 h 600"/>
                <a:gd name="T60" fmla="*/ 539 w 725"/>
                <a:gd name="T61" fmla="*/ 528 h 600"/>
                <a:gd name="T62" fmla="*/ 632 w 725"/>
                <a:gd name="T63" fmla="*/ 520 h 600"/>
                <a:gd name="T64" fmla="*/ 641 w 725"/>
                <a:gd name="T65" fmla="*/ 424 h 600"/>
                <a:gd name="T66" fmla="*/ 674 w 725"/>
                <a:gd name="T67" fmla="*/ 368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5" name="Freeform 93"/>
            <p:cNvSpPr>
              <a:spLocks/>
            </p:cNvSpPr>
            <p:nvPr/>
          </p:nvSpPr>
          <p:spPr bwMode="auto">
            <a:xfrm>
              <a:off x="4569" y="1600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6" name="Freeform 94"/>
            <p:cNvSpPr>
              <a:spLocks/>
            </p:cNvSpPr>
            <p:nvPr/>
          </p:nvSpPr>
          <p:spPr bwMode="auto">
            <a:xfrm>
              <a:off x="4822" y="1760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93 w 725"/>
                <a:gd name="T51" fmla="*/ 600 h 600"/>
                <a:gd name="T52" fmla="*/ 152 w 725"/>
                <a:gd name="T53" fmla="*/ 552 h 600"/>
                <a:gd name="T54" fmla="*/ 303 w 725"/>
                <a:gd name="T55" fmla="*/ 536 h 600"/>
                <a:gd name="T56" fmla="*/ 396 w 725"/>
                <a:gd name="T57" fmla="*/ 552 h 600"/>
                <a:gd name="T58" fmla="*/ 455 w 725"/>
                <a:gd name="T59" fmla="*/ 528 h 600"/>
                <a:gd name="T60" fmla="*/ 514 w 725"/>
                <a:gd name="T61" fmla="*/ 512 h 600"/>
                <a:gd name="T62" fmla="*/ 582 w 725"/>
                <a:gd name="T63" fmla="*/ 504 h 600"/>
                <a:gd name="T64" fmla="*/ 624 w 725"/>
                <a:gd name="T65" fmla="*/ 488 h 600"/>
                <a:gd name="T66" fmla="*/ 700 w 725"/>
                <a:gd name="T67" fmla="*/ 400 h 600"/>
                <a:gd name="T68" fmla="*/ 657 w 725"/>
                <a:gd name="T69" fmla="*/ 344 h 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7" name="Freeform 95"/>
            <p:cNvSpPr>
              <a:spLocks/>
            </p:cNvSpPr>
            <p:nvPr/>
          </p:nvSpPr>
          <p:spPr bwMode="auto">
            <a:xfrm>
              <a:off x="4569" y="1592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8" name="Freeform 96"/>
            <p:cNvSpPr>
              <a:spLocks/>
            </p:cNvSpPr>
            <p:nvPr/>
          </p:nvSpPr>
          <p:spPr bwMode="auto">
            <a:xfrm>
              <a:off x="4679" y="1392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9" name="Freeform 97"/>
            <p:cNvSpPr>
              <a:spLocks/>
            </p:cNvSpPr>
            <p:nvPr/>
          </p:nvSpPr>
          <p:spPr bwMode="auto">
            <a:xfrm>
              <a:off x="4687" y="-8"/>
              <a:ext cx="1121" cy="2200"/>
            </a:xfrm>
            <a:custGeom>
              <a:avLst/>
              <a:gdLst>
                <a:gd name="T0" fmla="*/ 995 w 1121"/>
                <a:gd name="T1" fmla="*/ 64 h 2200"/>
                <a:gd name="T2" fmla="*/ 1003 w 1121"/>
                <a:gd name="T3" fmla="*/ 160 h 2200"/>
                <a:gd name="T4" fmla="*/ 919 w 1121"/>
                <a:gd name="T5" fmla="*/ 168 h 2200"/>
                <a:gd name="T6" fmla="*/ 877 w 1121"/>
                <a:gd name="T7" fmla="*/ 168 h 2200"/>
                <a:gd name="T8" fmla="*/ 893 w 1121"/>
                <a:gd name="T9" fmla="*/ 88 h 2200"/>
                <a:gd name="T10" fmla="*/ 851 w 1121"/>
                <a:gd name="T11" fmla="*/ 16 h 2200"/>
                <a:gd name="T12" fmla="*/ 700 w 1121"/>
                <a:gd name="T13" fmla="*/ 48 h 2200"/>
                <a:gd name="T14" fmla="*/ 809 w 1121"/>
                <a:gd name="T15" fmla="*/ 176 h 2200"/>
                <a:gd name="T16" fmla="*/ 877 w 1121"/>
                <a:gd name="T17" fmla="*/ 224 h 2200"/>
                <a:gd name="T18" fmla="*/ 851 w 1121"/>
                <a:gd name="T19" fmla="*/ 304 h 2200"/>
                <a:gd name="T20" fmla="*/ 784 w 1121"/>
                <a:gd name="T21" fmla="*/ 328 h 2200"/>
                <a:gd name="T22" fmla="*/ 725 w 1121"/>
                <a:gd name="T23" fmla="*/ 448 h 2200"/>
                <a:gd name="T24" fmla="*/ 818 w 1121"/>
                <a:gd name="T25" fmla="*/ 560 h 2200"/>
                <a:gd name="T26" fmla="*/ 599 w 1121"/>
                <a:gd name="T27" fmla="*/ 568 h 2200"/>
                <a:gd name="T28" fmla="*/ 607 w 1121"/>
                <a:gd name="T29" fmla="*/ 640 h 2200"/>
                <a:gd name="T30" fmla="*/ 700 w 1121"/>
                <a:gd name="T31" fmla="*/ 664 h 2200"/>
                <a:gd name="T32" fmla="*/ 674 w 1121"/>
                <a:gd name="T33" fmla="*/ 712 h 2200"/>
                <a:gd name="T34" fmla="*/ 548 w 1121"/>
                <a:gd name="T35" fmla="*/ 688 h 2200"/>
                <a:gd name="T36" fmla="*/ 447 w 1121"/>
                <a:gd name="T37" fmla="*/ 592 h 2200"/>
                <a:gd name="T38" fmla="*/ 430 w 1121"/>
                <a:gd name="T39" fmla="*/ 512 h 2200"/>
                <a:gd name="T40" fmla="*/ 253 w 1121"/>
                <a:gd name="T41" fmla="*/ 424 h 2200"/>
                <a:gd name="T42" fmla="*/ 396 w 1121"/>
                <a:gd name="T43" fmla="*/ 440 h 2200"/>
                <a:gd name="T44" fmla="*/ 658 w 1121"/>
                <a:gd name="T45" fmla="*/ 416 h 2200"/>
                <a:gd name="T46" fmla="*/ 717 w 1121"/>
                <a:gd name="T47" fmla="*/ 288 h 2200"/>
                <a:gd name="T48" fmla="*/ 599 w 1121"/>
                <a:gd name="T49" fmla="*/ 192 h 2200"/>
                <a:gd name="T50" fmla="*/ 304 w 1121"/>
                <a:gd name="T51" fmla="*/ 128 h 2200"/>
                <a:gd name="T52" fmla="*/ 186 w 1121"/>
                <a:gd name="T53" fmla="*/ 96 h 2200"/>
                <a:gd name="T54" fmla="*/ 110 w 1121"/>
                <a:gd name="T55" fmla="*/ 112 h 2200"/>
                <a:gd name="T56" fmla="*/ 42 w 1121"/>
                <a:gd name="T57" fmla="*/ 176 h 2200"/>
                <a:gd name="T58" fmla="*/ 26 w 1121"/>
                <a:gd name="T59" fmla="*/ 336 h 2200"/>
                <a:gd name="T60" fmla="*/ 93 w 1121"/>
                <a:gd name="T61" fmla="*/ 448 h 2200"/>
                <a:gd name="T62" fmla="*/ 169 w 1121"/>
                <a:gd name="T63" fmla="*/ 656 h 2200"/>
                <a:gd name="T64" fmla="*/ 287 w 1121"/>
                <a:gd name="T65" fmla="*/ 808 h 2200"/>
                <a:gd name="T66" fmla="*/ 388 w 1121"/>
                <a:gd name="T67" fmla="*/ 944 h 2200"/>
                <a:gd name="T68" fmla="*/ 287 w 1121"/>
                <a:gd name="T69" fmla="*/ 1152 h 2200"/>
                <a:gd name="T70" fmla="*/ 304 w 1121"/>
                <a:gd name="T71" fmla="*/ 1264 h 2200"/>
                <a:gd name="T72" fmla="*/ 396 w 1121"/>
                <a:gd name="T73" fmla="*/ 1296 h 2200"/>
                <a:gd name="T74" fmla="*/ 346 w 1121"/>
                <a:gd name="T75" fmla="*/ 1312 h 2200"/>
                <a:gd name="T76" fmla="*/ 287 w 1121"/>
                <a:gd name="T77" fmla="*/ 1368 h 2200"/>
                <a:gd name="T78" fmla="*/ 287 w 1121"/>
                <a:gd name="T79" fmla="*/ 1408 h 2200"/>
                <a:gd name="T80" fmla="*/ 329 w 1121"/>
                <a:gd name="T81" fmla="*/ 1568 h 2200"/>
                <a:gd name="T82" fmla="*/ 354 w 1121"/>
                <a:gd name="T83" fmla="*/ 1680 h 2200"/>
                <a:gd name="T84" fmla="*/ 413 w 1121"/>
                <a:gd name="T85" fmla="*/ 1768 h 2200"/>
                <a:gd name="T86" fmla="*/ 481 w 1121"/>
                <a:gd name="T87" fmla="*/ 1776 h 2200"/>
                <a:gd name="T88" fmla="*/ 573 w 1121"/>
                <a:gd name="T89" fmla="*/ 1776 h 2200"/>
                <a:gd name="T90" fmla="*/ 649 w 1121"/>
                <a:gd name="T91" fmla="*/ 1840 h 2200"/>
                <a:gd name="T92" fmla="*/ 683 w 1121"/>
                <a:gd name="T93" fmla="*/ 1904 h 2200"/>
                <a:gd name="T94" fmla="*/ 767 w 1121"/>
                <a:gd name="T95" fmla="*/ 1960 h 2200"/>
                <a:gd name="T96" fmla="*/ 843 w 1121"/>
                <a:gd name="T97" fmla="*/ 2024 h 2200"/>
                <a:gd name="T98" fmla="*/ 767 w 1121"/>
                <a:gd name="T99" fmla="*/ 2072 h 2200"/>
                <a:gd name="T100" fmla="*/ 809 w 1121"/>
                <a:gd name="T101" fmla="*/ 2136 h 2200"/>
                <a:gd name="T102" fmla="*/ 877 w 1121"/>
                <a:gd name="T103" fmla="*/ 2128 h 2200"/>
                <a:gd name="T104" fmla="*/ 1011 w 1121"/>
                <a:gd name="T105" fmla="*/ 2112 h 2200"/>
                <a:gd name="T106" fmla="*/ 1054 w 1121"/>
                <a:gd name="T107" fmla="*/ 2192 h 2200"/>
                <a:gd name="T108" fmla="*/ 1113 w 1121"/>
                <a:gd name="T109" fmla="*/ 1360 h 2200"/>
                <a:gd name="T110" fmla="*/ 1014 w 1121"/>
                <a:gd name="T111" fmla="*/ 13 h 2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0" name="Freeform 98"/>
            <p:cNvSpPr>
              <a:spLocks/>
            </p:cNvSpPr>
            <p:nvPr/>
          </p:nvSpPr>
          <p:spPr bwMode="auto">
            <a:xfrm>
              <a:off x="4679" y="1384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1" name="Freeform 99"/>
            <p:cNvSpPr>
              <a:spLocks/>
            </p:cNvSpPr>
            <p:nvPr/>
          </p:nvSpPr>
          <p:spPr bwMode="auto">
            <a:xfrm>
              <a:off x="4687" y="2"/>
              <a:ext cx="1115" cy="2190"/>
            </a:xfrm>
            <a:custGeom>
              <a:avLst/>
              <a:gdLst>
                <a:gd name="T0" fmla="*/ 1011 w 1115"/>
                <a:gd name="T1" fmla="*/ 102 h 2190"/>
                <a:gd name="T2" fmla="*/ 961 w 1115"/>
                <a:gd name="T3" fmla="*/ 174 h 2190"/>
                <a:gd name="T4" fmla="*/ 902 w 1115"/>
                <a:gd name="T5" fmla="*/ 150 h 2190"/>
                <a:gd name="T6" fmla="*/ 877 w 1115"/>
                <a:gd name="T7" fmla="*/ 134 h 2190"/>
                <a:gd name="T8" fmla="*/ 902 w 1115"/>
                <a:gd name="T9" fmla="*/ 54 h 2190"/>
                <a:gd name="T10" fmla="*/ 801 w 1115"/>
                <a:gd name="T11" fmla="*/ 14 h 2190"/>
                <a:gd name="T12" fmla="*/ 742 w 1115"/>
                <a:gd name="T13" fmla="*/ 54 h 2190"/>
                <a:gd name="T14" fmla="*/ 818 w 1115"/>
                <a:gd name="T15" fmla="*/ 190 h 2190"/>
                <a:gd name="T16" fmla="*/ 902 w 1115"/>
                <a:gd name="T17" fmla="*/ 254 h 2190"/>
                <a:gd name="T18" fmla="*/ 801 w 1115"/>
                <a:gd name="T19" fmla="*/ 302 h 2190"/>
                <a:gd name="T20" fmla="*/ 776 w 1115"/>
                <a:gd name="T21" fmla="*/ 350 h 2190"/>
                <a:gd name="T22" fmla="*/ 717 w 1115"/>
                <a:gd name="T23" fmla="*/ 470 h 2190"/>
                <a:gd name="T24" fmla="*/ 750 w 1115"/>
                <a:gd name="T25" fmla="*/ 574 h 2190"/>
                <a:gd name="T26" fmla="*/ 582 w 1115"/>
                <a:gd name="T27" fmla="*/ 574 h 2190"/>
                <a:gd name="T28" fmla="*/ 658 w 1115"/>
                <a:gd name="T29" fmla="*/ 638 h 2190"/>
                <a:gd name="T30" fmla="*/ 700 w 1115"/>
                <a:gd name="T31" fmla="*/ 670 h 2190"/>
                <a:gd name="T32" fmla="*/ 649 w 1115"/>
                <a:gd name="T33" fmla="*/ 702 h 2190"/>
                <a:gd name="T34" fmla="*/ 523 w 1115"/>
                <a:gd name="T35" fmla="*/ 670 h 2190"/>
                <a:gd name="T36" fmla="*/ 438 w 1115"/>
                <a:gd name="T37" fmla="*/ 542 h 2190"/>
                <a:gd name="T38" fmla="*/ 380 w 1115"/>
                <a:gd name="T39" fmla="*/ 486 h 2190"/>
                <a:gd name="T40" fmla="*/ 287 w 1115"/>
                <a:gd name="T41" fmla="*/ 414 h 2190"/>
                <a:gd name="T42" fmla="*/ 565 w 1115"/>
                <a:gd name="T43" fmla="*/ 438 h 2190"/>
                <a:gd name="T44" fmla="*/ 683 w 1115"/>
                <a:gd name="T45" fmla="*/ 374 h 2190"/>
                <a:gd name="T46" fmla="*/ 708 w 1115"/>
                <a:gd name="T47" fmla="*/ 246 h 2190"/>
                <a:gd name="T48" fmla="*/ 447 w 1115"/>
                <a:gd name="T49" fmla="*/ 142 h 2190"/>
                <a:gd name="T50" fmla="*/ 152 w 1115"/>
                <a:gd name="T51" fmla="*/ 118 h 2190"/>
                <a:gd name="T52" fmla="*/ 169 w 1115"/>
                <a:gd name="T53" fmla="*/ 78 h 2190"/>
                <a:gd name="T54" fmla="*/ 76 w 1115"/>
                <a:gd name="T55" fmla="*/ 110 h 2190"/>
                <a:gd name="T56" fmla="*/ 9 w 1115"/>
                <a:gd name="T57" fmla="*/ 214 h 2190"/>
                <a:gd name="T58" fmla="*/ 68 w 1115"/>
                <a:gd name="T59" fmla="*/ 342 h 2190"/>
                <a:gd name="T60" fmla="*/ 144 w 1115"/>
                <a:gd name="T61" fmla="*/ 534 h 2190"/>
                <a:gd name="T62" fmla="*/ 177 w 1115"/>
                <a:gd name="T63" fmla="*/ 702 h 2190"/>
                <a:gd name="T64" fmla="*/ 270 w 1115"/>
                <a:gd name="T65" fmla="*/ 846 h 2190"/>
                <a:gd name="T66" fmla="*/ 380 w 1115"/>
                <a:gd name="T67" fmla="*/ 998 h 2190"/>
                <a:gd name="T68" fmla="*/ 262 w 1115"/>
                <a:gd name="T69" fmla="*/ 1238 h 2190"/>
                <a:gd name="T70" fmla="*/ 346 w 1115"/>
                <a:gd name="T71" fmla="*/ 1270 h 2190"/>
                <a:gd name="T72" fmla="*/ 388 w 1115"/>
                <a:gd name="T73" fmla="*/ 1294 h 2190"/>
                <a:gd name="T74" fmla="*/ 337 w 1115"/>
                <a:gd name="T75" fmla="*/ 1326 h 2190"/>
                <a:gd name="T76" fmla="*/ 287 w 1115"/>
                <a:gd name="T77" fmla="*/ 1382 h 2190"/>
                <a:gd name="T78" fmla="*/ 287 w 1115"/>
                <a:gd name="T79" fmla="*/ 1446 h 2190"/>
                <a:gd name="T80" fmla="*/ 312 w 1115"/>
                <a:gd name="T81" fmla="*/ 1622 h 2190"/>
                <a:gd name="T82" fmla="*/ 388 w 1115"/>
                <a:gd name="T83" fmla="*/ 1702 h 2190"/>
                <a:gd name="T84" fmla="*/ 438 w 1115"/>
                <a:gd name="T85" fmla="*/ 1758 h 2190"/>
                <a:gd name="T86" fmla="*/ 514 w 1115"/>
                <a:gd name="T87" fmla="*/ 1774 h 2190"/>
                <a:gd name="T88" fmla="*/ 607 w 1115"/>
                <a:gd name="T89" fmla="*/ 1774 h 2190"/>
                <a:gd name="T90" fmla="*/ 649 w 1115"/>
                <a:gd name="T91" fmla="*/ 1862 h 2190"/>
                <a:gd name="T92" fmla="*/ 717 w 1115"/>
                <a:gd name="T93" fmla="*/ 1918 h 2190"/>
                <a:gd name="T94" fmla="*/ 835 w 1115"/>
                <a:gd name="T95" fmla="*/ 1966 h 2190"/>
                <a:gd name="T96" fmla="*/ 826 w 1115"/>
                <a:gd name="T97" fmla="*/ 2030 h 2190"/>
                <a:gd name="T98" fmla="*/ 792 w 1115"/>
                <a:gd name="T99" fmla="*/ 2078 h 2190"/>
                <a:gd name="T100" fmla="*/ 835 w 1115"/>
                <a:gd name="T101" fmla="*/ 2158 h 2190"/>
                <a:gd name="T102" fmla="*/ 877 w 1115"/>
                <a:gd name="T103" fmla="*/ 2118 h 2190"/>
                <a:gd name="T104" fmla="*/ 1011 w 1115"/>
                <a:gd name="T105" fmla="*/ 2102 h 2190"/>
                <a:gd name="T106" fmla="*/ 1054 w 1115"/>
                <a:gd name="T107" fmla="*/ 2182 h 2190"/>
                <a:gd name="T108" fmla="*/ 1115 w 1115"/>
                <a:gd name="T109" fmla="*/ 0 h 2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2" name="Freeform 100"/>
            <p:cNvSpPr>
              <a:spLocks/>
            </p:cNvSpPr>
            <p:nvPr/>
          </p:nvSpPr>
          <p:spPr bwMode="auto">
            <a:xfrm>
              <a:off x="4274" y="136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3" name="Freeform 101"/>
            <p:cNvSpPr>
              <a:spLocks/>
            </p:cNvSpPr>
            <p:nvPr/>
          </p:nvSpPr>
          <p:spPr bwMode="auto">
            <a:xfrm>
              <a:off x="3845" y="312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4" name="Freeform 102"/>
            <p:cNvSpPr>
              <a:spLocks/>
            </p:cNvSpPr>
            <p:nvPr/>
          </p:nvSpPr>
          <p:spPr bwMode="auto">
            <a:xfrm>
              <a:off x="4274" y="128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5" name="Freeform 103"/>
            <p:cNvSpPr>
              <a:spLocks/>
            </p:cNvSpPr>
            <p:nvPr/>
          </p:nvSpPr>
          <p:spPr bwMode="auto">
            <a:xfrm>
              <a:off x="3845" y="304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6" name="Freeform 104"/>
            <p:cNvSpPr>
              <a:spLocks/>
            </p:cNvSpPr>
            <p:nvPr/>
          </p:nvSpPr>
          <p:spPr bwMode="auto">
            <a:xfrm>
              <a:off x="3423" y="0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18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17" name="Freeform 105"/>
            <p:cNvSpPr>
              <a:spLocks/>
            </p:cNvSpPr>
            <p:nvPr/>
          </p:nvSpPr>
          <p:spPr bwMode="auto">
            <a:xfrm>
              <a:off x="3423" y="-8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22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1239 w 1340"/>
                <a:gd name="T99" fmla="*/ 104 h 16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pic>
        <p:nvPicPr>
          <p:cNvPr id="7" name="Picture 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8224" y="4437112"/>
            <a:ext cx="171606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5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0579" y="4004945"/>
            <a:ext cx="486149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5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49590">
            <a:off x="6180632" y="4112289"/>
            <a:ext cx="486149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284984"/>
            <a:ext cx="1077920" cy="73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0147" y="4149080"/>
            <a:ext cx="1509827" cy="39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5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6738" y="4546240"/>
            <a:ext cx="486149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5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6032">
            <a:off x="5047592" y="4640860"/>
            <a:ext cx="486149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6764" y="4671154"/>
            <a:ext cx="1390242" cy="34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62270" y="4293097"/>
            <a:ext cx="60538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3645024"/>
            <a:ext cx="1464331" cy="13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5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88994">
            <a:off x="7409386" y="3771098"/>
            <a:ext cx="486149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5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4688" y="3838393"/>
            <a:ext cx="486149" cy="4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0"/>
            <a:ext cx="3960440" cy="142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71184" cy="1084982"/>
          </a:xfrm>
        </p:spPr>
        <p:txBody>
          <a:bodyPr/>
          <a:lstStyle/>
          <a:p>
            <a:r>
              <a:rPr lang="en-US" b="1" dirty="0" smtClean="0"/>
              <a:t>Relation between</a:t>
            </a:r>
            <a:br>
              <a:rPr lang="en-US" b="1" dirty="0" smtClean="0"/>
            </a:br>
            <a:r>
              <a:rPr lang="en-US" b="1" dirty="0" smtClean="0"/>
              <a:t>and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Creating healthy habits </a:t>
            </a:r>
            <a:br>
              <a:rPr lang="en-US" sz="2400" dirty="0" smtClean="0"/>
            </a:br>
            <a:r>
              <a:rPr lang="en-US" sz="2400" dirty="0" smtClean="0"/>
              <a:t>early elderly: 50-65</a:t>
            </a:r>
          </a:p>
          <a:p>
            <a:r>
              <a:rPr lang="en-US" sz="1800" dirty="0" smtClean="0"/>
              <a:t>Wellness habits</a:t>
            </a:r>
            <a:br>
              <a:rPr lang="en-US" sz="1800" dirty="0" smtClean="0"/>
            </a:br>
            <a:r>
              <a:rPr lang="en-US" sz="1800" dirty="0" smtClean="0"/>
              <a:t>Eating, exercising</a:t>
            </a:r>
          </a:p>
          <a:p>
            <a:r>
              <a:rPr lang="en-US" sz="1800" dirty="0" smtClean="0"/>
              <a:t>Encouragement and reward</a:t>
            </a:r>
          </a:p>
          <a:p>
            <a:r>
              <a:rPr lang="en-US" sz="1800" dirty="0" smtClean="0"/>
              <a:t>Social network</a:t>
            </a:r>
          </a:p>
          <a:p>
            <a:r>
              <a:rPr lang="en-US" sz="1800" dirty="0" smtClean="0"/>
              <a:t>Personalized services 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55976" y="1600201"/>
            <a:ext cx="4536504" cy="4061048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400" dirty="0" smtClean="0"/>
              <a:t>Maintaining active life</a:t>
            </a:r>
            <a:br>
              <a:rPr lang="en-US" sz="2400" dirty="0" smtClean="0"/>
            </a:br>
            <a:r>
              <a:rPr lang="en-US" sz="2400" dirty="0" smtClean="0"/>
              <a:t>advanced elderly: 75+</a:t>
            </a:r>
          </a:p>
          <a:p>
            <a:r>
              <a:rPr lang="en-US" sz="1800" dirty="0" smtClean="0"/>
              <a:t>Urban &amp; sub-urban travel</a:t>
            </a:r>
            <a:br>
              <a:rPr lang="en-US" sz="1800" dirty="0" smtClean="0"/>
            </a:br>
            <a:r>
              <a:rPr lang="en-US" sz="1800" dirty="0" smtClean="0"/>
              <a:t>bus, tram, walking …</a:t>
            </a:r>
          </a:p>
          <a:p>
            <a:r>
              <a:rPr lang="en-US" sz="1800" dirty="0" smtClean="0"/>
              <a:t>Points of interest </a:t>
            </a:r>
            <a:br>
              <a:rPr lang="en-US" sz="1800" dirty="0" smtClean="0"/>
            </a:br>
            <a:r>
              <a:rPr lang="en-US" sz="1800" dirty="0" smtClean="0"/>
              <a:t>parks, pharmacy, toilets, benches to sit ..</a:t>
            </a:r>
          </a:p>
          <a:p>
            <a:r>
              <a:rPr lang="en-US" sz="1800" dirty="0" smtClean="0"/>
              <a:t>Personal capabilities, Mobility limitations</a:t>
            </a:r>
          </a:p>
          <a:p>
            <a:r>
              <a:rPr lang="en-US" sz="1800" dirty="0" smtClean="0"/>
              <a:t>Learning service </a:t>
            </a:r>
            <a:r>
              <a:rPr lang="en-US" dirty="0" smtClean="0"/>
              <a:t/>
            </a:r>
            <a:br>
              <a:rPr lang="en-US" dirty="0" smtClean="0"/>
            </a:br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08518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Technology : Mobile computing and communications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62880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User Centric Services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836712"/>
            <a:ext cx="2376264" cy="85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_trainutri_bi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764704"/>
            <a:ext cx="2664296" cy="84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Experience in Participating to AAL projects in Switzerland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744416"/>
          </a:xfrm>
        </p:spPr>
        <p:txBody>
          <a:bodyPr/>
          <a:lstStyle/>
          <a:p>
            <a:r>
              <a:rPr lang="en-US" dirty="0" smtClean="0"/>
              <a:t>Finding the idea</a:t>
            </a:r>
          </a:p>
          <a:p>
            <a:r>
              <a:rPr lang="en-US" dirty="0" smtClean="0"/>
              <a:t>Setting up the consortium</a:t>
            </a:r>
          </a:p>
          <a:p>
            <a:r>
              <a:rPr lang="en-US" dirty="0" smtClean="0"/>
              <a:t>Convincing the Swiss commercial partner!!</a:t>
            </a:r>
          </a:p>
          <a:p>
            <a:r>
              <a:rPr lang="en-US" dirty="0" smtClean="0"/>
              <a:t>Running the project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Idea to Project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Unige’s</a:t>
            </a:r>
            <a:r>
              <a:rPr lang="en-US" smtClean="0"/>
              <a:t> participation </a:t>
            </a:r>
            <a:r>
              <a:rPr lang="en-US" dirty="0" smtClean="0"/>
              <a:t>was motivated by</a:t>
            </a:r>
          </a:p>
          <a:p>
            <a:pPr lvl="1"/>
            <a:r>
              <a:rPr lang="en-US" dirty="0" smtClean="0"/>
              <a:t>Past research results in e-health, mobile services, socio-economic aspects</a:t>
            </a:r>
          </a:p>
          <a:p>
            <a:pPr lvl="1"/>
            <a:r>
              <a:rPr lang="en-US" dirty="0" smtClean="0"/>
              <a:t>Personal interest in the development of </a:t>
            </a:r>
            <a:r>
              <a:rPr lang="en-US" dirty="0" err="1" smtClean="0"/>
              <a:t>QoL</a:t>
            </a:r>
            <a:r>
              <a:rPr lang="en-US" dirty="0" smtClean="0"/>
              <a:t> services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Innovative ideas federating multi-disciplinary research</a:t>
            </a:r>
          </a:p>
          <a:p>
            <a:pPr lvl="1"/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Partners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Differences between EU and Swiss funding schemas for private companies</a:t>
            </a:r>
          </a:p>
          <a:p>
            <a:pPr lvl="1"/>
            <a:r>
              <a:rPr lang="en-US" sz="2400" dirty="0" smtClean="0"/>
              <a:t>EU : funding of companies from 50% to 75%</a:t>
            </a:r>
          </a:p>
          <a:p>
            <a:pPr lvl="1"/>
            <a:r>
              <a:rPr lang="en-US" sz="2400" dirty="0" smtClean="0"/>
              <a:t>Swiss : funding of companies from 0% to 0%</a:t>
            </a:r>
            <a:r>
              <a:rPr lang="fr-CH" sz="2400" dirty="0" smtClean="0"/>
              <a:t> !!</a:t>
            </a:r>
          </a:p>
          <a:p>
            <a:r>
              <a:rPr lang="en-US" sz="2800" dirty="0" smtClean="0"/>
              <a:t>The private Swiss company must work in the domain and ready to invest</a:t>
            </a:r>
          </a:p>
          <a:p>
            <a:r>
              <a:rPr lang="en-US" sz="2800" dirty="0" smtClean="0"/>
              <a:t>Obligation to have a private company partner</a:t>
            </a:r>
          </a:p>
          <a:p>
            <a:r>
              <a:rPr lang="en-US" sz="2800" dirty="0" smtClean="0"/>
              <a:t>Required but difficult to get : end user </a:t>
            </a:r>
            <a:r>
              <a:rPr lang="en-US" sz="2800" dirty="0" err="1" smtClean="0"/>
              <a:t>organisations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On-screen Show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AAL projects Trainutri &amp; WayFiS: Participation experience after one year</vt:lpstr>
      <vt:lpstr>Slide 2</vt:lpstr>
      <vt:lpstr>Slide 3</vt:lpstr>
      <vt:lpstr>Slide 4</vt:lpstr>
      <vt:lpstr>Slide 5</vt:lpstr>
      <vt:lpstr>Relation between and</vt:lpstr>
      <vt:lpstr>Experience in Participating to AAL projects in Switzerland</vt:lpstr>
      <vt:lpstr>From Idea to Project</vt:lpstr>
      <vt:lpstr>Finding Partners</vt:lpstr>
      <vt:lpstr>The future for Unige</vt:lpstr>
      <vt:lpstr>Vigisense and MyAmego</vt:lpstr>
      <vt:lpstr>Vigisense’s R&amp;D roadmap</vt:lpstr>
      <vt:lpstr>Vigisense’s contribution</vt:lpstr>
      <vt:lpstr>arx iT</vt:lpstr>
    </vt:vector>
  </TitlesOfParts>
  <Company>Université de Genève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UNIGE</dc:creator>
  <cp:lastModifiedBy>admin</cp:lastModifiedBy>
  <cp:revision>47</cp:revision>
  <dcterms:created xsi:type="dcterms:W3CDTF">2010-01-08T14:26:33Z</dcterms:created>
  <dcterms:modified xsi:type="dcterms:W3CDTF">2011-04-10T20:32:32Z</dcterms:modified>
</cp:coreProperties>
</file>