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83" r:id="rId5"/>
    <p:sldId id="284" r:id="rId6"/>
    <p:sldId id="286" r:id="rId7"/>
    <p:sldId id="265" r:id="rId8"/>
    <p:sldId id="282" r:id="rId9"/>
    <p:sldId id="287" r:id="rId10"/>
    <p:sldId id="273" r:id="rId11"/>
  </p:sldIdLst>
  <p:sldSz cx="9144000" cy="6858000" type="screen4x3"/>
  <p:notesSz cx="6734175" cy="98631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FAF"/>
    <a:srgbClr val="F68426"/>
    <a:srgbClr val="BAD8CF"/>
    <a:srgbClr val="B4DED0"/>
    <a:srgbClr val="A5CDC1"/>
    <a:srgbClr val="EE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45" autoAdjust="0"/>
  </p:normalViewPr>
  <p:slideViewPr>
    <p:cSldViewPr snapToObjects="1">
      <p:cViewPr>
        <p:scale>
          <a:sx n="90" d="100"/>
          <a:sy n="90" d="100"/>
        </p:scale>
        <p:origin x="-152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312"/>
    </p:cViewPr>
  </p:sorterViewPr>
  <p:notesViewPr>
    <p:cSldViewPr snapToObjects="1">
      <p:cViewPr varScale="1">
        <p:scale>
          <a:sx n="90" d="100"/>
          <a:sy n="90" d="100"/>
        </p:scale>
        <p:origin x="-1932" y="-102"/>
      </p:cViewPr>
      <p:guideLst>
        <p:guide orient="horz" pos="3107"/>
        <p:guide pos="212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opfzeilenplatzhalter 1"/>
          <p:cNvSpPr>
            <a:spLocks noGrp="1"/>
          </p:cNvSpPr>
          <p:nvPr/>
        </p:nvSpPr>
        <p:spPr>
          <a:xfrm>
            <a:off x="1893401" y="9138529"/>
            <a:ext cx="2917448" cy="724611"/>
          </a:xfrm>
          <a:prstGeom prst="rect">
            <a:avLst/>
          </a:prstGeom>
        </p:spPr>
        <p:txBody>
          <a:bodyPr vert="horz" wrap="square" lIns="90728" tIns="45365" rIns="90728" bIns="45365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1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2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4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58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5733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2879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026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172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>
              <a:defRPr/>
            </a:pPr>
            <a:r>
              <a:rPr lang="de-A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Innovationsbegleitung RSA </a:t>
            </a:r>
            <a:r>
              <a:rPr lang="de-AT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lll</a:t>
            </a:r>
            <a:r>
              <a:rPr lang="de-A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 </a:t>
            </a:r>
            <a:br>
              <a:rPr lang="de-A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</a:br>
            <a:r>
              <a:rPr lang="de-A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Konzeptpräsentation AUSTIN Pock + Partners</a:t>
            </a:r>
          </a:p>
        </p:txBody>
      </p:sp>
      <p:sp>
        <p:nvSpPr>
          <p:cNvPr id="10" name="Fußzeilenplatzhalter 3"/>
          <p:cNvSpPr>
            <a:spLocks noGrp="1"/>
          </p:cNvSpPr>
          <p:nvPr/>
        </p:nvSpPr>
        <p:spPr>
          <a:xfrm>
            <a:off x="-8952" y="9357085"/>
            <a:ext cx="1892599" cy="493709"/>
          </a:xfrm>
          <a:prstGeom prst="rect">
            <a:avLst/>
          </a:prstGeom>
        </p:spPr>
        <p:txBody>
          <a:bodyPr vert="horz" wrap="square" lIns="90728" tIns="45365" rIns="90728" bIns="45365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1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2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4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58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5733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2879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026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172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r>
              <a:rPr lang="de-A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02.04.2014</a:t>
            </a:r>
          </a:p>
        </p:txBody>
      </p:sp>
      <p:sp>
        <p:nvSpPr>
          <p:cNvPr id="11" name="Foliennummernplatzhalter 4"/>
          <p:cNvSpPr>
            <a:spLocks noGrp="1"/>
          </p:cNvSpPr>
          <p:nvPr/>
        </p:nvSpPr>
        <p:spPr>
          <a:xfrm>
            <a:off x="5815057" y="9369431"/>
            <a:ext cx="908005" cy="493709"/>
          </a:xfrm>
          <a:prstGeom prst="rect">
            <a:avLst/>
          </a:prstGeom>
        </p:spPr>
        <p:txBody>
          <a:bodyPr vert="horz" wrap="square" lIns="90728" tIns="45365" rIns="90728" bIns="45365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1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2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4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58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5733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2879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026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172" algn="l" defTabSz="91429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r">
              <a:defRPr/>
            </a:pPr>
            <a:fld id="{A0EED735-483A-49AC-8EC1-9FF65FE5C902}" type="slidenum">
              <a:rPr lang="de-AT" sz="120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pPr algn="r">
                <a:defRPr/>
              </a:pPr>
              <a:t>‹Nr.›</a:t>
            </a:fld>
            <a:endParaRPr lang="de-AT" sz="1200">
              <a:solidFill>
                <a:schemeClr val="tx1">
                  <a:lumMod val="65000"/>
                  <a:lumOff val="35000"/>
                </a:schemeClr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7448" cy="493710"/>
          </a:xfrm>
          <a:prstGeom prst="rect">
            <a:avLst/>
          </a:prstGeom>
        </p:spPr>
        <p:txBody>
          <a:bodyPr vert="horz" wrap="square" lIns="90728" tIns="45365" rIns="90728" bIns="453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124" y="1"/>
            <a:ext cx="2917448" cy="493710"/>
          </a:xfrm>
          <a:prstGeom prst="rect">
            <a:avLst/>
          </a:prstGeom>
        </p:spPr>
        <p:txBody>
          <a:bodyPr vert="horz" wrap="square" lIns="90728" tIns="45365" rIns="90728" bIns="453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5876349D-2108-4AB8-9FEF-3F363CA649A9}" type="datetime1">
              <a:rPr lang="de-DE"/>
              <a:pPr>
                <a:defRPr/>
              </a:pPr>
              <a:t>13.06.2014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0728" tIns="45365" rIns="90728" bIns="4536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259" y="4684717"/>
            <a:ext cx="5387661" cy="4438649"/>
          </a:xfrm>
          <a:prstGeom prst="rect">
            <a:avLst/>
          </a:prstGeom>
        </p:spPr>
        <p:txBody>
          <a:bodyPr vert="horz" wrap="square" lIns="90728" tIns="45365" rIns="90728" bIns="4536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67855"/>
            <a:ext cx="2917448" cy="493709"/>
          </a:xfrm>
          <a:prstGeom prst="rect">
            <a:avLst/>
          </a:prstGeom>
        </p:spPr>
        <p:txBody>
          <a:bodyPr vert="horz" wrap="square" lIns="90728" tIns="45365" rIns="90728" bIns="453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124" y="9367855"/>
            <a:ext cx="2917448" cy="493709"/>
          </a:xfrm>
          <a:prstGeom prst="rect">
            <a:avLst/>
          </a:prstGeom>
        </p:spPr>
        <p:txBody>
          <a:bodyPr vert="horz" wrap="square" lIns="90728" tIns="45365" rIns="90728" bIns="453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8AD352E9-984D-4C82-B635-F0E6F76FB8D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81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ong Kopie.jpg"/>
          <p:cNvPicPr>
            <a:picLocks noChangeAspect="1"/>
          </p:cNvPicPr>
          <p:nvPr userDrawn="1"/>
        </p:nvPicPr>
        <p:blipFill>
          <a:blip r:embed="rId2"/>
          <a:srcRect l="12409" t="20188"/>
          <a:stretch>
            <a:fillRect/>
          </a:stretch>
        </p:blipFill>
        <p:spPr>
          <a:xfrm flipH="1">
            <a:off x="0" y="0"/>
            <a:ext cx="9144000" cy="18075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3" y="2204864"/>
            <a:ext cx="4205504" cy="1798641"/>
          </a:xfrm>
        </p:spPr>
        <p:txBody>
          <a:bodyPr>
            <a:normAutofit/>
          </a:bodyPr>
          <a:lstStyle>
            <a:lvl1pPr algn="l">
              <a:defRPr sz="28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Univers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204736" cy="1181096"/>
          </a:xfrm>
        </p:spPr>
        <p:txBody>
          <a:bodyPr>
            <a:noAutofit/>
          </a:bodyPr>
          <a:lstStyle>
            <a:lvl1pPr marL="0" indent="0" algn="l">
              <a:buNone/>
              <a:defRPr sz="2000" spc="150" baseline="0">
                <a:solidFill>
                  <a:srgbClr val="7F7F7F"/>
                </a:solidFill>
                <a:latin typeface="Univers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Rechteck 4"/>
          <p:cNvSpPr/>
          <p:nvPr userDrawn="1"/>
        </p:nvSpPr>
        <p:spPr>
          <a:xfrm>
            <a:off x="6172200" y="0"/>
            <a:ext cx="24334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Bild 10" descr="Austin+BFP_Logo_schwarz-grau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16778" t="28495" r="29530" b="43011"/>
              <a:stretch>
                <a:fillRect/>
              </a:stretch>
            </p:blipFill>
          </mc:Choice>
          <mc:Fallback>
            <p:blipFill>
              <a:blip r:embed="rId5"/>
              <a:srcRect l="16778" t="28495" r="29530" b="43011"/>
              <a:stretch>
                <a:fillRect/>
              </a:stretch>
            </p:blipFill>
          </mc:Fallback>
        </mc:AlternateContent>
        <p:spPr>
          <a:xfrm>
            <a:off x="6172200" y="-76200"/>
            <a:ext cx="2438400" cy="914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478480"/>
            <a:ext cx="1072896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432000" y="6318696"/>
            <a:ext cx="8280000" cy="279355"/>
            <a:chOff x="432000" y="6274840"/>
            <a:chExt cx="8280000" cy="279355"/>
          </a:xfrm>
        </p:grpSpPr>
        <p:sp>
          <p:nvSpPr>
            <p:cNvPr id="12" name="Textfeld 14"/>
            <p:cNvSpPr txBox="1"/>
            <p:nvPr userDrawn="1"/>
          </p:nvSpPr>
          <p:spPr>
            <a:xfrm>
              <a:off x="432000" y="6274840"/>
              <a:ext cx="8280000" cy="2793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AT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 userDrawn="1"/>
          </p:nvPicPr>
          <p:blipFill rotWithShape="1">
            <a:blip r:embed="rId2"/>
            <a:srcRect t="17533" b="13189"/>
            <a:stretch/>
          </p:blipFill>
          <p:spPr>
            <a:xfrm>
              <a:off x="720000" y="6372000"/>
              <a:ext cx="978020" cy="1166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88" y="6381328"/>
              <a:ext cx="1584000" cy="90549"/>
            </a:xfrm>
            <a:prstGeom prst="rect">
              <a:avLst/>
            </a:prstGeom>
          </p:spPr>
        </p:pic>
      </p:grpSp>
      <p:pic>
        <p:nvPicPr>
          <p:cNvPr id="9" name="Bild 8" descr="BFP solo.ai"/>
          <p:cNvPicPr>
            <a:picLocks noChangeAspect="1"/>
          </p:cNvPicPr>
          <p:nvPr userDrawn="1"/>
        </p:nvPicPr>
        <p:blipFill rotWithShape="1">
          <a:blip r:embed="rId4"/>
          <a:srcRect l="-5118" t="-16485" r="49672" b="21128"/>
          <a:stretch/>
        </p:blipFill>
        <p:spPr>
          <a:xfrm>
            <a:off x="6624000" y="4932000"/>
            <a:ext cx="1837780" cy="223347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78252" y="6660000"/>
            <a:ext cx="11876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963583DA-7DFD-4BE5-855A-E5A8846A6485}" type="slidenum">
              <a:rPr lang="de-AT" sz="800" smtClean="0">
                <a:solidFill>
                  <a:prstClr val="black"/>
                </a:solidFill>
              </a:rPr>
              <a:pPr algn="ctr"/>
              <a:t>‹Nr.›</a:t>
            </a:fld>
            <a:endParaRPr lang="de-AT" sz="800" dirty="0">
              <a:solidFill>
                <a:prstClr val="black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6660000"/>
            <a:ext cx="1072896" cy="118872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31800" y="1196975"/>
            <a:ext cx="8272463" cy="496887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 b="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" y="470385"/>
            <a:ext cx="1350180" cy="7020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0" y="609903"/>
            <a:ext cx="1440192" cy="5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432000" y="6318696"/>
            <a:ext cx="8280000" cy="279355"/>
            <a:chOff x="432000" y="6274840"/>
            <a:chExt cx="8280000" cy="279355"/>
          </a:xfrm>
        </p:grpSpPr>
        <p:sp>
          <p:nvSpPr>
            <p:cNvPr id="12" name="Textfeld 14"/>
            <p:cNvSpPr txBox="1"/>
            <p:nvPr userDrawn="1"/>
          </p:nvSpPr>
          <p:spPr>
            <a:xfrm>
              <a:off x="432000" y="6274840"/>
              <a:ext cx="8280000" cy="2793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A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 userDrawn="1"/>
          </p:nvPicPr>
          <p:blipFill rotWithShape="1">
            <a:blip r:embed="rId2"/>
            <a:srcRect t="17533" b="13189"/>
            <a:stretch/>
          </p:blipFill>
          <p:spPr>
            <a:xfrm>
              <a:off x="720000" y="6372000"/>
              <a:ext cx="978020" cy="1166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88" y="6381328"/>
              <a:ext cx="1584000" cy="90549"/>
            </a:xfrm>
            <a:prstGeom prst="rect">
              <a:avLst/>
            </a:prstGeom>
          </p:spPr>
        </p:pic>
      </p:grpSp>
      <p:pic>
        <p:nvPicPr>
          <p:cNvPr id="9" name="Bild 8" descr="BFP solo.ai"/>
          <p:cNvPicPr>
            <a:picLocks noChangeAspect="1"/>
          </p:cNvPicPr>
          <p:nvPr userDrawn="1"/>
        </p:nvPicPr>
        <p:blipFill rotWithShape="1">
          <a:blip r:embed="rId4"/>
          <a:srcRect l="-5118" t="-16485" r="49672" b="21128"/>
          <a:stretch/>
        </p:blipFill>
        <p:spPr>
          <a:xfrm>
            <a:off x="6624000" y="4932000"/>
            <a:ext cx="1837780" cy="223347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78252" y="6660000"/>
            <a:ext cx="11876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963583DA-7DFD-4BE5-855A-E5A8846A6485}" type="slidenum">
              <a:rPr lang="de-AT" sz="800" smtClean="0"/>
              <a:pPr algn="ctr"/>
              <a:t>‹Nr.›</a:t>
            </a:fld>
            <a:endParaRPr lang="de-AT" sz="8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6660000"/>
            <a:ext cx="1072896" cy="118872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31800" y="1196975"/>
            <a:ext cx="8272463" cy="496887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 b="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" y="470385"/>
            <a:ext cx="1350180" cy="7020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0" y="609903"/>
            <a:ext cx="1440192" cy="5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432000" y="6318696"/>
            <a:ext cx="8280000" cy="279355"/>
            <a:chOff x="432000" y="6274840"/>
            <a:chExt cx="8280000" cy="279355"/>
          </a:xfrm>
        </p:grpSpPr>
        <p:sp>
          <p:nvSpPr>
            <p:cNvPr id="12" name="Textfeld 14"/>
            <p:cNvSpPr txBox="1"/>
            <p:nvPr userDrawn="1"/>
          </p:nvSpPr>
          <p:spPr>
            <a:xfrm>
              <a:off x="432000" y="6274840"/>
              <a:ext cx="8280000" cy="2793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A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 userDrawn="1"/>
          </p:nvPicPr>
          <p:blipFill rotWithShape="1">
            <a:blip r:embed="rId2"/>
            <a:srcRect t="17533" b="13189"/>
            <a:stretch/>
          </p:blipFill>
          <p:spPr>
            <a:xfrm>
              <a:off x="720000" y="6372000"/>
              <a:ext cx="978020" cy="1166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88" y="6381328"/>
              <a:ext cx="1584000" cy="90549"/>
            </a:xfrm>
            <a:prstGeom prst="rect">
              <a:avLst/>
            </a:prstGeom>
          </p:spPr>
        </p:pic>
      </p:grpSp>
      <p:pic>
        <p:nvPicPr>
          <p:cNvPr id="9" name="Bild 8" descr="BFP solo.ai"/>
          <p:cNvPicPr>
            <a:picLocks noChangeAspect="1"/>
          </p:cNvPicPr>
          <p:nvPr userDrawn="1"/>
        </p:nvPicPr>
        <p:blipFill rotWithShape="1">
          <a:blip r:embed="rId4"/>
          <a:srcRect l="-5118" t="-16485" r="49672" b="21128"/>
          <a:stretch/>
        </p:blipFill>
        <p:spPr>
          <a:xfrm>
            <a:off x="6624000" y="4932000"/>
            <a:ext cx="1837780" cy="223347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78252" y="6660000"/>
            <a:ext cx="11876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963583DA-7DFD-4BE5-855A-E5A8846A6485}" type="slidenum">
              <a:rPr lang="de-AT" sz="800" smtClean="0"/>
              <a:pPr algn="ctr"/>
              <a:t>‹Nr.›</a:t>
            </a:fld>
            <a:endParaRPr lang="de-AT" sz="8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6660000"/>
            <a:ext cx="1072896" cy="118872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31800" y="1196975"/>
            <a:ext cx="8272463" cy="496887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 b="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" y="470385"/>
            <a:ext cx="1350180" cy="7020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0" y="609903"/>
            <a:ext cx="1440192" cy="5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941FFBA9-8F65-43BE-B511-0F2D29296B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86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41916" y="2450531"/>
            <a:ext cx="4637553" cy="1798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AT" sz="3200" b="1" cap="smal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3200" b="1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3200" b="1" cap="small" dirty="0" smtClean="0">
                <a:solidFill>
                  <a:schemeClr val="accent1">
                    <a:lumMod val="50000"/>
                  </a:schemeClr>
                </a:solidFill>
              </a:rPr>
              <a:t>Innovationsbegleitung </a:t>
            </a:r>
            <a:r>
              <a:rPr lang="de-AT" sz="3200" b="1" cap="small" dirty="0">
                <a:solidFill>
                  <a:schemeClr val="accent1">
                    <a:lumMod val="50000"/>
                  </a:schemeClr>
                </a:solidFill>
              </a:rPr>
              <a:t>RSA </a:t>
            </a:r>
            <a:r>
              <a:rPr lang="de-AT" sz="3200" b="1" cap="small" dirty="0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endParaRPr lang="de-AT" sz="32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41916" y="4034707"/>
            <a:ext cx="4608512" cy="1685152"/>
          </a:xfrm>
        </p:spPr>
        <p:txBody>
          <a:bodyPr/>
          <a:lstStyle/>
          <a:p>
            <a:pPr>
              <a:defRPr/>
            </a:pPr>
            <a:r>
              <a:rPr lang="de-AT" sz="1600" dirty="0" smtClean="0"/>
              <a:t>Wien, 16. Juni 2014</a:t>
            </a:r>
          </a:p>
          <a:p>
            <a:pPr>
              <a:defRPr/>
            </a:pPr>
            <a:endParaRPr lang="de-AT" sz="1600" dirty="0"/>
          </a:p>
          <a:p>
            <a:pPr>
              <a:defRPr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Sara Alkan</a:t>
            </a:r>
          </a:p>
          <a:p>
            <a:pPr>
              <a:defRPr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Herbert Pock</a:t>
            </a:r>
          </a:p>
          <a:p>
            <a:pPr>
              <a:defRPr/>
            </a:pP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40" y="2228481"/>
            <a:ext cx="1921176" cy="7504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58" y="2048765"/>
            <a:ext cx="1788798" cy="9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8064" y="2924944"/>
            <a:ext cx="3497042" cy="2664296"/>
          </a:xfrm>
        </p:spPr>
        <p:txBody>
          <a:bodyPr>
            <a:normAutofit fontScale="90000"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/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de-AT" sz="1600" dirty="0" smtClean="0">
                <a:solidFill>
                  <a:schemeClr val="tx1"/>
                </a:solidFill>
              </a:rPr>
              <a:t/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de-AT" sz="1800" b="1" dirty="0">
                <a:solidFill>
                  <a:schemeClr val="tx1"/>
                </a:solidFill>
              </a:rPr>
              <a:t>AUSTIN Pock + Partners GmbH</a:t>
            </a:r>
            <a:r>
              <a:rPr lang="de-AT" sz="1800" dirty="0">
                <a:solidFill>
                  <a:schemeClr val="tx1"/>
                </a:solidFill>
              </a:rPr>
              <a:t/>
            </a:r>
            <a:br>
              <a:rPr lang="de-AT" sz="1800" dirty="0">
                <a:solidFill>
                  <a:schemeClr val="tx1"/>
                </a:solidFill>
              </a:rPr>
            </a:br>
            <a:r>
              <a:rPr lang="de-AT" sz="1600" dirty="0">
                <a:solidFill>
                  <a:schemeClr val="tx1"/>
                </a:solidFill>
              </a:rPr>
              <a:t> </a:t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 err="1">
                <a:solidFill>
                  <a:schemeClr val="tx1"/>
                </a:solidFill>
              </a:rPr>
              <a:t>Teinfaltstraße</a:t>
            </a:r>
            <a:r>
              <a:rPr lang="de-AT" sz="1600" dirty="0">
                <a:solidFill>
                  <a:schemeClr val="tx1"/>
                </a:solidFill>
              </a:rPr>
              <a:t> 4</a:t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>
                <a:solidFill>
                  <a:schemeClr val="tx1"/>
                </a:solidFill>
              </a:rPr>
              <a:t>1010 Wien/Austria </a:t>
            </a:r>
            <a:r>
              <a:rPr lang="de-AT" sz="1600" dirty="0" smtClean="0">
                <a:solidFill>
                  <a:schemeClr val="tx1"/>
                </a:solidFill>
              </a:rPr>
              <a:t/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Tel. +43 (01) 311 2626 90</a:t>
            </a:r>
            <a:r>
              <a:rPr lang="de-AT" sz="1600" dirty="0">
                <a:solidFill>
                  <a:schemeClr val="tx1"/>
                </a:solidFill>
              </a:rPr>
              <a:t/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>
                <a:solidFill>
                  <a:schemeClr val="tx1"/>
                </a:solidFill>
              </a:rPr>
              <a:t/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 err="1" smtClean="0">
                <a:solidFill>
                  <a:schemeClr val="tx1"/>
                </a:solidFill>
              </a:rPr>
              <a:t>Auersperggasse</a:t>
            </a:r>
            <a:r>
              <a:rPr lang="de-AT" sz="1600" dirty="0" smtClean="0">
                <a:solidFill>
                  <a:schemeClr val="tx1"/>
                </a:solidFill>
              </a:rPr>
              <a:t> </a:t>
            </a:r>
            <a:r>
              <a:rPr lang="de-AT" sz="1600" dirty="0">
                <a:solidFill>
                  <a:schemeClr val="tx1"/>
                </a:solidFill>
              </a:rPr>
              <a:t>13 </a:t>
            </a:r>
            <a:r>
              <a:rPr lang="de-AT" sz="1600" dirty="0" smtClean="0">
                <a:solidFill>
                  <a:schemeClr val="tx1"/>
                </a:solidFill>
              </a:rPr>
              <a:t/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de-AT" sz="1600" dirty="0" smtClean="0">
                <a:solidFill>
                  <a:schemeClr val="tx1"/>
                </a:solidFill>
              </a:rPr>
              <a:t>8010 Graz/Austria</a:t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Tel</a:t>
            </a:r>
            <a:r>
              <a:rPr lang="en-US" sz="1600" dirty="0">
                <a:solidFill>
                  <a:schemeClr val="tx1"/>
                </a:solidFill>
              </a:rPr>
              <a:t>. +43 </a:t>
            </a:r>
            <a:r>
              <a:rPr lang="en-US" sz="1600" dirty="0" smtClean="0">
                <a:solidFill>
                  <a:schemeClr val="tx1"/>
                </a:solidFill>
              </a:rPr>
              <a:t>(0316) 3637-0</a:t>
            </a:r>
            <a:r>
              <a:rPr lang="de-AT" sz="1600" dirty="0">
                <a:solidFill>
                  <a:schemeClr val="tx1"/>
                </a:solidFill>
              </a:rPr>
              <a:t/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 smtClean="0">
                <a:solidFill>
                  <a:schemeClr val="tx1"/>
                </a:solidFill>
              </a:rPr>
              <a:t/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de-AT" sz="1600" dirty="0" smtClean="0">
                <a:solidFill>
                  <a:schemeClr val="tx1"/>
                </a:solidFill>
              </a:rPr>
              <a:t>s.alkan@austin.at</a:t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de-AT" sz="1600" dirty="0" smtClean="0">
                <a:solidFill>
                  <a:schemeClr val="tx1"/>
                </a:solidFill>
              </a:rPr>
              <a:t>h.pock@austin.at</a:t>
            </a:r>
            <a:br>
              <a:rPr lang="de-AT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www.AUSTIN.at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sz="2600" b="1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Inhalte</a:t>
            </a:r>
          </a:p>
          <a:p>
            <a:pPr marL="47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5600" algn="l"/>
              </a:tabLst>
              <a:defRPr/>
            </a:pPr>
            <a:endParaRPr lang="de-AT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7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5600" algn="l"/>
              </a:tabLst>
              <a:defRPr/>
            </a:pPr>
            <a:endParaRPr lang="de-AT" sz="1600" dirty="0">
              <a:solidFill>
                <a:schemeClr val="tx1"/>
              </a:solidFill>
              <a:cs typeface="Arial" pitchFamily="34" charset="0"/>
            </a:endParaRPr>
          </a:p>
          <a:p>
            <a:pPr marL="47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5600" algn="l"/>
              </a:tabLst>
              <a:defRPr/>
            </a:pPr>
            <a:r>
              <a:rPr lang="de-AT" sz="1600" dirty="0" smtClean="0">
                <a:solidFill>
                  <a:schemeClr val="tx1"/>
                </a:solidFill>
                <a:cs typeface="Arial" pitchFamily="34" charset="0"/>
              </a:rPr>
              <a:t>Profil </a:t>
            </a:r>
            <a:r>
              <a:rPr lang="de-AT" sz="1600" dirty="0">
                <a:solidFill>
                  <a:schemeClr val="tx1"/>
                </a:solidFill>
                <a:cs typeface="Arial" pitchFamily="34" charset="0"/>
              </a:rPr>
              <a:t>AUSTIN Pock + </a:t>
            </a:r>
            <a:r>
              <a:rPr lang="de-AT" sz="1600" dirty="0" smtClean="0">
                <a:solidFill>
                  <a:schemeClr val="tx1"/>
                </a:solidFill>
                <a:cs typeface="Arial" pitchFamily="34" charset="0"/>
              </a:rPr>
              <a:t>Partners</a:t>
            </a:r>
            <a:endParaRPr lang="de-AT" sz="1600" dirty="0">
              <a:solidFill>
                <a:schemeClr val="tx1"/>
              </a:solidFill>
              <a:cs typeface="Arial" pitchFamily="34" charset="0"/>
            </a:endParaRPr>
          </a:p>
          <a:p>
            <a:pPr marL="811213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endParaRPr lang="de-AT" sz="1200" dirty="0">
              <a:solidFill>
                <a:schemeClr val="tx1"/>
              </a:solidFill>
            </a:endParaRPr>
          </a:p>
          <a:p>
            <a:pPr marL="47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5600" algn="l"/>
              </a:tabLst>
              <a:defRPr/>
            </a:pPr>
            <a:r>
              <a:rPr lang="de-AT" sz="1600" dirty="0">
                <a:solidFill>
                  <a:schemeClr val="tx1"/>
                </a:solidFill>
                <a:cs typeface="Arial" pitchFamily="34" charset="0"/>
              </a:rPr>
              <a:t>Innovationsbegleitung</a:t>
            </a:r>
          </a:p>
          <a:p>
            <a:pPr marL="811213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endParaRPr lang="de-DE" sz="1200" u="sng" dirty="0">
              <a:solidFill>
                <a:schemeClr val="tx1"/>
              </a:solidFill>
            </a:endParaRPr>
          </a:p>
          <a:p>
            <a:pPr marL="47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5600" algn="l"/>
              </a:tabLst>
              <a:defRPr/>
            </a:pPr>
            <a:r>
              <a:rPr lang="de-AT" sz="1600" dirty="0">
                <a:solidFill>
                  <a:schemeClr val="tx1"/>
                </a:solidFill>
                <a:cs typeface="Arial" pitchFamily="34" charset="0"/>
              </a:rPr>
              <a:t>Diskussion/Fragen</a:t>
            </a:r>
          </a:p>
          <a:p>
            <a:pPr marL="811213">
              <a:lnSpc>
                <a:spcPct val="120000"/>
              </a:lnSpc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endParaRPr lang="de-DE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>
              <a:buFont typeface="Webdings" pitchFamily="18" charset="2"/>
              <a:buNone/>
              <a:defRPr/>
            </a:pPr>
            <a:endParaRPr lang="de-AT" i="1" dirty="0" smtClean="0"/>
          </a:p>
          <a:p>
            <a:pPr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56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7"/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 b="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1pPr>
            <a:lvl2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  <a:latin typeface="Univers" pitchFamily="34" charset="0"/>
              </a:defRPr>
            </a:lvl5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de-AT" sz="2600" b="1" cap="sm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AUSTIN Pock + Partners</a:t>
            </a:r>
          </a:p>
          <a:p>
            <a:pPr lvl="0">
              <a:spcBef>
                <a:spcPct val="0"/>
              </a:spcBef>
              <a:spcAft>
                <a:spcPts val="90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Beratungsunternehmen mit Schwerpunkt Business Development</a:t>
            </a:r>
            <a:endParaRPr lang="en-GB" sz="18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spcAft>
                <a:spcPts val="90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Fokus – Unternehmen, öffentliche und akademische Einrichtungen </a:t>
            </a:r>
            <a:br>
              <a:rPr lang="de-AT" sz="1800" dirty="0" smtClean="0">
                <a:solidFill>
                  <a:schemeClr val="tx1"/>
                </a:solidFill>
              </a:rPr>
            </a:br>
            <a:r>
              <a:rPr lang="de-AT" sz="1800" dirty="0" smtClean="0">
                <a:solidFill>
                  <a:schemeClr val="tx1"/>
                </a:solidFill>
              </a:rPr>
              <a:t>in technologie- </a:t>
            </a:r>
            <a:r>
              <a:rPr lang="de-AT" sz="1800" dirty="0">
                <a:solidFill>
                  <a:schemeClr val="tx1"/>
                </a:solidFill>
              </a:rPr>
              <a:t>und </a:t>
            </a:r>
            <a:r>
              <a:rPr lang="de-AT" sz="1800" dirty="0" smtClean="0">
                <a:solidFill>
                  <a:schemeClr val="tx1"/>
                </a:solidFill>
              </a:rPr>
              <a:t>wissensbasierten Bereichen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Strategische </a:t>
            </a:r>
            <a:r>
              <a:rPr lang="de-AT" sz="1800" dirty="0">
                <a:solidFill>
                  <a:schemeClr val="tx1"/>
                </a:solidFill>
              </a:rPr>
              <a:t>Handlungsfelder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Strategie- und Organisationsentwicklung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Forschungs- und Innovationsmanagement, Technologietransfer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Technologie- und Marktstudien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Unternehmensplanung und -steuerung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Förderungsberatung und Förderungsmanagement sowie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Entwicklung und Evaluierung von Förderungslinien der öffentlichen Hand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>
              <a:spcBef>
                <a:spcPct val="0"/>
              </a:spcBef>
              <a:spcAft>
                <a:spcPts val="60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Finanz- und Finanzierungsmanagement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Team von 20 </a:t>
            </a:r>
            <a:r>
              <a:rPr lang="de-AT" sz="1800" dirty="0" err="1" smtClean="0">
                <a:solidFill>
                  <a:schemeClr val="tx1"/>
                </a:solidFill>
              </a:rPr>
              <a:t>ExpertInnen</a:t>
            </a:r>
            <a:r>
              <a:rPr lang="de-AT" sz="1800" dirty="0" smtClean="0">
                <a:solidFill>
                  <a:schemeClr val="tx1"/>
                </a:solidFill>
              </a:rPr>
              <a:t> unterschiedlicher Fachrichtungen – von Wirtschaft bis Technik, an 2 Standorten in Wien und Graz. Seit 1998 wurden mehr als 500 Projekte bei über 200 Kunden begleitet</a:t>
            </a:r>
          </a:p>
          <a:p>
            <a:pPr marL="266700" lvl="0" indent="-266700">
              <a:spcBef>
                <a:spcPct val="0"/>
              </a:spcBef>
              <a:buClr>
                <a:prstClr val="white">
                  <a:lumMod val="65000"/>
                </a:prstClr>
              </a:buClr>
              <a:buSzPct val="130000"/>
              <a:buFont typeface="Wingdings" pitchFamily="2" charset="2"/>
              <a:buChar char="§"/>
              <a:defRPr/>
            </a:pPr>
            <a:endParaRPr lang="de-AT" sz="1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Symbol" pitchFamily="18" charset="2"/>
              <a:buChar char="-"/>
              <a:defRPr/>
            </a:pPr>
            <a:endParaRPr lang="de-AT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de-AT" sz="2600" b="1" cap="sm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AUSTIN Pock + Partners</a:t>
            </a:r>
          </a:p>
        </p:txBody>
      </p:sp>
      <p:sp>
        <p:nvSpPr>
          <p:cNvPr id="14" name="Ellipse 13"/>
          <p:cNvSpPr/>
          <p:nvPr/>
        </p:nvSpPr>
        <p:spPr>
          <a:xfrm>
            <a:off x="3425189" y="2504359"/>
            <a:ext cx="1729045" cy="24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41726" y="2196469"/>
            <a:ext cx="164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603020202030204" pitchFamily="34" charset="0"/>
              </a:rPr>
              <a:t>Intermediäre</a:t>
            </a:r>
            <a:endParaRPr lang="de-AT" b="1" cap="small" dirty="0">
              <a:solidFill>
                <a:schemeClr val="tx1">
                  <a:lumMod val="65000"/>
                  <a:lumOff val="35000"/>
                </a:schemeClr>
              </a:solidFill>
              <a:latin typeface="Univers" panose="020B0603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3568" y="3312890"/>
            <a:ext cx="799288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dirty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Profunde Kenntnis der </a:t>
            </a:r>
            <a:r>
              <a:rPr lang="de-AT" dirty="0" err="1" smtClean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AkteurInnen</a:t>
            </a:r>
            <a:r>
              <a:rPr lang="de-AT" dirty="0" smtClean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AT" dirty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im </a:t>
            </a:r>
            <a:r>
              <a:rPr lang="de-AT" dirty="0" smtClean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Innovationssystem</a:t>
            </a:r>
            <a:endParaRPr lang="en-GB" dirty="0">
              <a:latin typeface="Univers" pitchFamily="34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dirty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15 Jahre Branchenerfahrung in </a:t>
            </a:r>
            <a:r>
              <a:rPr lang="de-AT" dirty="0" smtClean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Life </a:t>
            </a:r>
            <a:r>
              <a:rPr lang="de-AT" dirty="0" err="1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Sciences</a:t>
            </a:r>
            <a:r>
              <a:rPr lang="de-AT" dirty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AT" dirty="0" smtClean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&amp; Ökoinnovationen</a:t>
            </a:r>
            <a:endParaRPr lang="de-AT" dirty="0">
              <a:latin typeface="Univers" pitchFamily="34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30000"/>
              <a:buFont typeface="Symbol" panose="05050102010706020507" pitchFamily="18" charset="2"/>
              <a:buChar char="-"/>
              <a:defRPr/>
            </a:pPr>
            <a:r>
              <a:rPr lang="de-AT" dirty="0"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Weitreichende Erfahrung in den Bereichen</a:t>
            </a:r>
          </a:p>
          <a:p>
            <a:pPr marL="685800" lvl="1" indent="-285750"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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ＭＳ Ｐゴシック" pitchFamily="-106" charset="-128"/>
              </a:rPr>
              <a:t>Wissenschafts-Wirtschafts-Kooperationen und Unternehmensgründungen </a:t>
            </a:r>
          </a:p>
          <a:p>
            <a:pPr marL="685800" lvl="1" indent="-285750"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ＭＳ Ｐゴシック" pitchFamily="-106" charset="-128"/>
              </a:rPr>
              <a:t>Aufbau und Bereitstellen von Netzwerken</a:t>
            </a:r>
          </a:p>
          <a:p>
            <a:pPr marL="685800" lvl="1" indent="-285750"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ＭＳ Ｐゴシック" pitchFamily="-106" charset="-128"/>
              </a:rPr>
              <a:t>Konzeption und Durchführung von Weiterbildung</a:t>
            </a:r>
          </a:p>
          <a:p>
            <a:pPr marL="685800" lvl="1" indent="-285750"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ＭＳ Ｐゴシック" pitchFamily="-106" charset="-128"/>
              </a:rPr>
              <a:t>Aufbereiten von Wissenschaftsinhalten</a:t>
            </a:r>
          </a:p>
          <a:p>
            <a:pPr marL="685800" lvl="1" indent="-285750">
              <a:buClr>
                <a:prstClr val="white">
                  <a:lumMod val="65000"/>
                </a:prstClr>
              </a:buClr>
              <a:buSzPct val="13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endParaRPr lang="de-AT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Univers" pitchFamily="34" charset="0"/>
              <a:ea typeface="ＭＳ Ｐゴシック" pitchFamily="-106" charset="-128"/>
            </a:endParaRPr>
          </a:p>
          <a:p>
            <a:pPr marL="685800" lvl="1" indent="-285750">
              <a:buClr>
                <a:prstClr val="white">
                  <a:lumMod val="65000"/>
                </a:prstClr>
              </a:buClr>
              <a:buSzPct val="13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endParaRPr lang="de-AT" sz="800" dirty="0">
              <a:solidFill>
                <a:schemeClr val="tx1">
                  <a:lumMod val="50000"/>
                  <a:lumOff val="50000"/>
                </a:schemeClr>
              </a:solidFill>
              <a:latin typeface="Univers" pitchFamily="34" charset="0"/>
              <a:ea typeface="ＭＳ Ｐゴシック" pitchFamily="-106" charset="-128"/>
            </a:endParaRPr>
          </a:p>
          <a:p>
            <a:pPr algn="ctr">
              <a:defRPr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Die wirtschaftliche Verwertung von Forschung und Entwicklung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steht 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Univers" pitchFamily="34" charset="0"/>
                <a:ea typeface="ＭＳ Ｐゴシック" pitchFamily="-106" charset="-128"/>
                <a:cs typeface="ＭＳ Ｐゴシック" pitchFamily="-106" charset="-128"/>
              </a:rPr>
              <a:t>im Fokus unserer Geschäftstätigkeit </a:t>
            </a:r>
          </a:p>
        </p:txBody>
      </p:sp>
      <p:sp>
        <p:nvSpPr>
          <p:cNvPr id="17" name="Ellipse 16"/>
          <p:cNvSpPr/>
          <p:nvPr/>
        </p:nvSpPr>
        <p:spPr>
          <a:xfrm>
            <a:off x="5751140" y="2672901"/>
            <a:ext cx="1557164" cy="20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61532" y="2582871"/>
            <a:ext cx="16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cap="small" dirty="0" smtClean="0">
                <a:solidFill>
                  <a:schemeClr val="accent6">
                    <a:lumMod val="25000"/>
                  </a:schemeClr>
                </a:solidFill>
                <a:latin typeface="Univers" panose="020B0603020202030204" pitchFamily="34" charset="0"/>
              </a:rPr>
              <a:t>Wissenschaft</a:t>
            </a:r>
            <a:endParaRPr lang="de-AT" b="1" cap="small" dirty="0">
              <a:solidFill>
                <a:schemeClr val="accent6">
                  <a:lumMod val="25000"/>
                </a:schemeClr>
              </a:solidFill>
              <a:latin typeface="Univers" panose="020B0603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62252" y="2565801"/>
            <a:ext cx="155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cap="small" dirty="0" smtClean="0">
                <a:solidFill>
                  <a:schemeClr val="accent6">
                    <a:lumMod val="25000"/>
                  </a:schemeClr>
                </a:solidFill>
                <a:latin typeface="Univers" panose="020B0603020202030204" pitchFamily="34" charset="0"/>
              </a:rPr>
              <a:t>Wirtschaft</a:t>
            </a:r>
            <a:endParaRPr lang="de-AT" b="1" cap="small" dirty="0">
              <a:solidFill>
                <a:schemeClr val="accent6">
                  <a:lumMod val="25000"/>
                </a:schemeClr>
              </a:solidFill>
              <a:latin typeface="Univers" panose="020B0603020202030204" pitchFamily="34" charset="0"/>
            </a:endParaRPr>
          </a:p>
        </p:txBody>
      </p:sp>
      <p:pic>
        <p:nvPicPr>
          <p:cNvPr id="18" name="Picture 2" descr="\\bfp.local\BFP\Users\timre\Desktop\Projekt COIN\Coin Logos\Austin_BFP-preffered Partner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8" b="71836"/>
          <a:stretch/>
        </p:blipFill>
        <p:spPr bwMode="auto">
          <a:xfrm>
            <a:off x="3481994" y="2852901"/>
            <a:ext cx="2232000" cy="3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ihandform 5"/>
          <p:cNvSpPr/>
          <p:nvPr/>
        </p:nvSpPr>
        <p:spPr>
          <a:xfrm>
            <a:off x="1673696" y="2582871"/>
            <a:ext cx="5778688" cy="567058"/>
          </a:xfrm>
          <a:custGeom>
            <a:avLst/>
            <a:gdLst>
              <a:gd name="connsiteX0" fmla="*/ 0 w 5040630"/>
              <a:gd name="connsiteY0" fmla="*/ 720090 h 720090"/>
              <a:gd name="connsiteX1" fmla="*/ 2526030 w 5040630"/>
              <a:gd name="connsiteY1" fmla="*/ 0 h 720090"/>
              <a:gd name="connsiteX2" fmla="*/ 5040630 w 5040630"/>
              <a:gd name="connsiteY2" fmla="*/ 720090 h 7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0630" h="720090">
                <a:moveTo>
                  <a:pt x="0" y="720090"/>
                </a:moveTo>
                <a:cubicBezTo>
                  <a:pt x="842962" y="360045"/>
                  <a:pt x="1685925" y="0"/>
                  <a:pt x="2526030" y="0"/>
                </a:cubicBezTo>
                <a:cubicBezTo>
                  <a:pt x="3366135" y="0"/>
                  <a:pt x="4203382" y="360045"/>
                  <a:pt x="5040630" y="720090"/>
                </a:cubicBezTo>
              </a:path>
            </a:pathLst>
          </a:custGeom>
          <a:noFill/>
          <a:ln>
            <a:solidFill>
              <a:schemeClr val="accent6">
                <a:lumMod val="2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39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de-AT" sz="2600" b="1" cap="sm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Z</a:t>
            </a:r>
            <a:r>
              <a:rPr lang="de-AT" sz="2600" b="1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iele der Innovationsbegleitung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Akquisition von Forschungsaufträgen aus der Wirtschaft bzw. Gründung von Spin-offs = </a:t>
            </a:r>
            <a:r>
              <a:rPr lang="de-AT" sz="1800" dirty="0" smtClean="0">
                <a:solidFill>
                  <a:schemeClr val="accent1">
                    <a:lumMod val="75000"/>
                  </a:schemeClr>
                </a:solidFill>
              </a:rPr>
              <a:t>Nachhaltige </a:t>
            </a:r>
            <a:r>
              <a:rPr lang="de-AT" sz="1800" dirty="0">
                <a:solidFill>
                  <a:schemeClr val="accent1">
                    <a:lumMod val="75000"/>
                  </a:schemeClr>
                </a:solidFill>
              </a:rPr>
              <a:t>Etablierung und Positionierung </a:t>
            </a:r>
            <a:r>
              <a:rPr lang="de-AT" sz="1800" dirty="0" smtClean="0">
                <a:solidFill>
                  <a:schemeClr val="accent1">
                    <a:lumMod val="75000"/>
                  </a:schemeClr>
                </a:solidFill>
              </a:rPr>
              <a:t>Ihrer </a:t>
            </a:r>
            <a:r>
              <a:rPr lang="de-AT" sz="1800" dirty="0">
                <a:solidFill>
                  <a:schemeClr val="accent1">
                    <a:lumMod val="75000"/>
                  </a:schemeClr>
                </a:solidFill>
              </a:rPr>
              <a:t>Studios in der </a:t>
            </a:r>
            <a:r>
              <a:rPr lang="de-AT" sz="1800" dirty="0" smtClean="0">
                <a:solidFill>
                  <a:schemeClr val="accent1">
                    <a:lumMod val="75000"/>
                  </a:schemeClr>
                </a:solidFill>
              </a:rPr>
              <a:t>heimischen Wirtschaft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endParaRPr lang="de-AT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Qualifizierung </a:t>
            </a:r>
          </a:p>
          <a:p>
            <a:pPr marL="342900" lvl="1" indent="-34290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cs typeface="ＭＳ Ｐゴシック" pitchFamily="-106" charset="-128"/>
              </a:rPr>
              <a:t>Vernetzung </a:t>
            </a:r>
          </a:p>
          <a:p>
            <a:pPr marL="342900" lvl="1" indent="-34290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Sichtbarmachung </a:t>
            </a:r>
            <a:r>
              <a:rPr lang="de-DE" dirty="0" smtClean="0">
                <a:solidFill>
                  <a:schemeClr val="tx1"/>
                </a:solidFill>
                <a:cs typeface="ＭＳ Ｐゴシック" pitchFamily="-106" charset="-128"/>
              </a:rPr>
              <a:t> </a:t>
            </a:r>
            <a:r>
              <a:rPr lang="de-DE" dirty="0">
                <a:solidFill>
                  <a:schemeClr val="tx1"/>
                </a:solidFill>
                <a:cs typeface="ＭＳ Ｐゴシック" pitchFamily="-106" charset="-128"/>
              </a:rPr>
              <a:t>&amp; </a:t>
            </a: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Positionierung der Studios </a:t>
            </a: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am Markt</a:t>
            </a:r>
            <a:endParaRPr lang="de-AT" dirty="0">
              <a:solidFill>
                <a:schemeClr val="tx1"/>
              </a:solidFill>
              <a:cs typeface="ＭＳ Ｐゴシック" pitchFamily="-106" charset="-128"/>
            </a:endParaRPr>
          </a:p>
          <a:p>
            <a:pPr marL="342900" lvl="1" indent="-34290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Individuelle </a:t>
            </a: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Beratung</a:t>
            </a:r>
          </a:p>
        </p:txBody>
      </p:sp>
    </p:spTree>
    <p:extLst>
      <p:ext uri="{BB962C8B-B14F-4D97-AF65-F5344CB8AC3E}">
        <p14:creationId xmlns:p14="http://schemas.microsoft.com/office/powerpoint/2010/main" val="4456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de-AT" sz="2600" b="1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Geplante Maßnahmen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Qualifizierung </a:t>
            </a:r>
            <a:endParaRPr lang="de-AT" dirty="0" smtClean="0">
              <a:solidFill>
                <a:schemeClr val="tx1"/>
              </a:solidFill>
              <a:cs typeface="ＭＳ Ｐゴシック" pitchFamily="-106" charset="-128"/>
            </a:endParaRPr>
          </a:p>
          <a:p>
            <a:pPr marL="0" lvl="1" indent="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	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Weiterbildung in den Themenfeldern Business Planung, Ausgründungen, 	Vermarktungsstrategien,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Patentrecht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AT" dirty="0">
              <a:solidFill>
                <a:schemeClr val="tx1"/>
              </a:solidFill>
              <a:cs typeface="ＭＳ Ｐゴシック" pitchFamily="-106" charset="-128"/>
            </a:endParaRP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cs typeface="ＭＳ Ｐゴシック" pitchFamily="-106" charset="-128"/>
              </a:rPr>
              <a:t>Vernetzung</a:t>
            </a:r>
          </a:p>
          <a:p>
            <a:pPr marL="400050" lvl="2" indent="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Netzwerktreffen: Erfahrungsaustausch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Nutzen von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Synergien unter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 Studios, Vernetzung mit dem Markt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Sichtbarmachung </a:t>
            </a:r>
            <a:r>
              <a:rPr lang="de-DE" dirty="0" smtClean="0">
                <a:solidFill>
                  <a:schemeClr val="tx1"/>
                </a:solidFill>
                <a:cs typeface="ＭＳ Ｐゴシック" pitchFamily="-106" charset="-128"/>
              </a:rPr>
              <a:t>&amp; </a:t>
            </a: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Positionierung </a:t>
            </a: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am Markt</a:t>
            </a:r>
          </a:p>
          <a:p>
            <a:pPr marL="0" lvl="1" indent="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	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Fachtagungen unter Einbindung von Unternehmen,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FachexpertInnen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und wissenschaftlichen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Einrichtungen, 4 Forschungsberichte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prstClr val="white">
                  <a:lumMod val="65000"/>
                </a:prstClr>
              </a:buClr>
              <a:buSzPct val="100000"/>
              <a:buFont typeface="Symbol" panose="05050102010706020507" pitchFamily="18" charset="2"/>
              <a:buChar char="-"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Individuelle </a:t>
            </a: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Beratung</a:t>
            </a:r>
          </a:p>
          <a:p>
            <a:pPr marL="0" lvl="1" indent="0">
              <a:spcBef>
                <a:spcPts val="0"/>
              </a:spcBef>
              <a:spcAft>
                <a:spcPts val="90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r>
              <a:rPr lang="de-AT" dirty="0">
                <a:solidFill>
                  <a:schemeClr val="tx1"/>
                </a:solidFill>
                <a:cs typeface="ＭＳ Ｐゴシック" pitchFamily="-106" charset="-128"/>
              </a:rPr>
              <a:t>	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maßgeschneiderte Beratungsmöglichkeiten, 6-9 Tage pro Studio über die 	Projektlaufzeit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prstClr val="white">
                  <a:lumMod val="65000"/>
                </a:prstClr>
              </a:buClr>
              <a:buSzPct val="130000"/>
              <a:buNone/>
              <a:defRPr/>
            </a:pPr>
            <a:r>
              <a:rPr lang="de-AT" sz="2600" b="1" cap="small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Nächste Schritte</a:t>
            </a:r>
            <a:endParaRPr lang="de-AT" sz="2600" b="1" cap="small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endParaRPr lang="de-AT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de-AT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r>
              <a:rPr lang="de-A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800" dirty="0" smtClean="0">
                <a:solidFill>
                  <a:schemeClr val="tx1"/>
                </a:solidFill>
              </a:rPr>
              <a:t>individuelle Bedarfserfassung und Entwicklung von Beratungsplänen</a:t>
            </a:r>
            <a:endParaRPr lang="de-AT" sz="1800" dirty="0">
              <a:solidFill>
                <a:schemeClr val="tx1"/>
              </a:solidFill>
            </a:endParaRP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geplante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F&amp;E Aktivitäten, geplante Positionierung und Marketingaktivitäten 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Erheben des individuellen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Bedarfs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Skizzieren eines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Beratungsplans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ct val="0"/>
              </a:spcBef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endParaRPr lang="de-AT" sz="5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r>
              <a:rPr lang="de-A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800" dirty="0" smtClean="0">
                <a:solidFill>
                  <a:schemeClr val="accent1">
                    <a:lumMod val="75000"/>
                  </a:schemeClr>
                </a:solidFill>
              </a:rPr>
              <a:t>individuelle Termine im Zeitraum Juli – September 2014</a:t>
            </a: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lang="de-AT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de-A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30000"/>
              <a:buNone/>
              <a:tabLst>
                <a:tab pos="360000" algn="l"/>
              </a:tabLst>
              <a:defRPr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 pitchFamily="-106" charset="-128"/>
              </a:rPr>
              <a:t>	</a:t>
            </a:r>
            <a:r>
              <a:rPr lang="de-AT" dirty="0" smtClean="0">
                <a:solidFill>
                  <a:schemeClr val="tx1"/>
                </a:solidFill>
                <a:cs typeface="ＭＳ Ｐゴシック" pitchFamily="-106" charset="-128"/>
              </a:rPr>
              <a:t>erstes Netzwerktreffen/Weiterbildung in Graz</a:t>
            </a:r>
            <a:endParaRPr lang="de-AT" dirty="0">
              <a:solidFill>
                <a:schemeClr val="tx1"/>
              </a:solidFill>
              <a:cs typeface="ＭＳ Ｐゴシック" pitchFamily="-106" charset="-128"/>
            </a:endParaRP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Erster inhaltlicher Austausch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Weiterbildung</a:t>
            </a:r>
          </a:p>
          <a:p>
            <a:pPr marL="400050" lvl="1" indent="0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100000"/>
              <a:buNone/>
              <a:tabLst>
                <a:tab pos="360000" algn="l"/>
              </a:tabLst>
              <a:defRPr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cs typeface="ＭＳ Ｐゴシック" pitchFamily="-106" charset="-128"/>
              </a:rPr>
              <a:t>Termin: November/Dezember 2014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83514" y="1988808"/>
            <a:ext cx="0" cy="39600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3411538" indent="0">
              <a:spcBef>
                <a:spcPts val="0"/>
              </a:spcBef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2689225" indent="0">
              <a:spcBef>
                <a:spcPts val="0"/>
              </a:spcBef>
              <a:buNone/>
            </a:pPr>
            <a:r>
              <a:rPr lang="de-AT" sz="1800" i="1" dirty="0" smtClean="0">
                <a:solidFill>
                  <a:schemeClr val="tx1"/>
                </a:solidFill>
              </a:rPr>
              <a:t>Wir sehen uns als Puzzlestein für die nachhaltige Entwicklung Ihrer Studios.</a:t>
            </a:r>
            <a:endParaRPr lang="de-AT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5" y="3023946"/>
            <a:ext cx="2250299" cy="14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3411538" indent="0">
              <a:spcBef>
                <a:spcPts val="0"/>
              </a:spcBef>
              <a:buNone/>
            </a:pPr>
            <a:endParaRPr lang="de-AT" sz="2000" dirty="0" smtClean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46" y="2218747"/>
            <a:ext cx="5522502" cy="25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ationsvorlage AUSTIN BFP">
  <a:themeElements>
    <a:clrScheme name="AUSTIN/BFP">
      <a:dk1>
        <a:sysClr val="windowText" lastClr="000000"/>
      </a:dk1>
      <a:lt1>
        <a:sysClr val="window" lastClr="FFFFFF"/>
      </a:lt1>
      <a:dk2>
        <a:srgbClr val="878787"/>
      </a:dk2>
      <a:lt2>
        <a:srgbClr val="E3E3E3"/>
      </a:lt2>
      <a:accent1>
        <a:srgbClr val="B51621"/>
      </a:accent1>
      <a:accent2>
        <a:srgbClr val="878787"/>
      </a:accent2>
      <a:accent3>
        <a:srgbClr val="C6C6C6"/>
      </a:accent3>
      <a:accent4>
        <a:srgbClr val="E3E3E3"/>
      </a:accent4>
      <a:accent5>
        <a:srgbClr val="C6C6C6"/>
      </a:accent5>
      <a:accent6>
        <a:srgbClr val="E8B7B7"/>
      </a:accent6>
      <a:hlink>
        <a:srgbClr val="878787"/>
      </a:hlink>
      <a:folHlink>
        <a:srgbClr val="B5162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</Words>
  <Application>Microsoft Office PowerPoint</Application>
  <PresentationFormat>Bildschirmpräsentation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Präsenationsvorlage AUSTIN BFP</vt:lpstr>
      <vt:lpstr> Innovationsbegleitung RSA III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AUSTIN Pock + Partners GmbH   Teinfaltstraße 4 1010 Wien/Austria  Tel. +43 (01) 311 2626 90  Auersperggasse 13  8010 Graz/Austria Tel. +43 (0316) 3637-0  s.alkan@austin.at h.pock@austin.at www.AUSTIN.at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TitelTitelTitelTitelTitelTitelTitelTitelTitelTitelTitelTitelTitelTitelTitel</dc:title>
  <dc:creator>c.fritz</dc:creator>
  <cp:lastModifiedBy>Ulrich Schoisswohl</cp:lastModifiedBy>
  <cp:revision>162</cp:revision>
  <cp:lastPrinted>2014-06-04T13:16:52Z</cp:lastPrinted>
  <dcterms:created xsi:type="dcterms:W3CDTF">2011-05-02T11:33:45Z</dcterms:created>
  <dcterms:modified xsi:type="dcterms:W3CDTF">2014-06-13T09:14:12Z</dcterms:modified>
</cp:coreProperties>
</file>