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Default Extension="tiff" ContentType="image/tiff"/>
  <Override PartName="/ppt/slides/slide17.xml" ContentType="application/vnd.openxmlformats-officedocument.presentationml.slide+xml"/>
  <Override PartName="/ppt/notesSlides/notesSlide3.xml" ContentType="application/vnd.openxmlformats-officedocument.presentationml.notesSlide+xml"/>
  <Override PartName="/ppt/diagrams/drawing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 id="2147483660" r:id="rId2"/>
  </p:sldMasterIdLst>
  <p:notesMasterIdLst>
    <p:notesMasterId r:id="rId22"/>
  </p:notesMasterIdLst>
  <p:handoutMasterIdLst>
    <p:handoutMasterId r:id="rId23"/>
  </p:handoutMasterIdLst>
  <p:sldIdLst>
    <p:sldId id="256" r:id="rId3"/>
    <p:sldId id="264" r:id="rId4"/>
    <p:sldId id="288" r:id="rId5"/>
    <p:sldId id="289" r:id="rId6"/>
    <p:sldId id="287" r:id="rId7"/>
    <p:sldId id="295" r:id="rId8"/>
    <p:sldId id="286" r:id="rId9"/>
    <p:sldId id="296" r:id="rId10"/>
    <p:sldId id="292" r:id="rId11"/>
    <p:sldId id="293" r:id="rId12"/>
    <p:sldId id="294" r:id="rId13"/>
    <p:sldId id="290" r:id="rId14"/>
    <p:sldId id="297" r:id="rId15"/>
    <p:sldId id="300" r:id="rId16"/>
    <p:sldId id="283" r:id="rId17"/>
    <p:sldId id="285" r:id="rId18"/>
    <p:sldId id="301" r:id="rId19"/>
    <p:sldId id="291" r:id="rId20"/>
    <p:sldId id="298" r:id="rId2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3C3C3B"/>
    <a:srgbClr val="0092D2"/>
    <a:srgbClr val="009EE0"/>
    <a:srgbClr val="646464"/>
    <a:srgbClr val="1699CB"/>
    <a:srgbClr val="00FFFF"/>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934" autoAdjust="0"/>
    <p:restoredTop sz="94660"/>
  </p:normalViewPr>
  <p:slideViewPr>
    <p:cSldViewPr snapToGrid="0" snapToObjects="1">
      <p:cViewPr>
        <p:scale>
          <a:sx n="100" d="100"/>
          <a:sy n="100" d="100"/>
        </p:scale>
        <p:origin x="-1816" y="-6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93E09-F3BE-C34D-A23D-3C56C9A6DAC2}" type="doc">
      <dgm:prSet loTypeId="urn:microsoft.com/office/officeart/2005/8/layout/process2" loCatId="process" qsTypeId="urn:microsoft.com/office/officeart/2005/8/quickstyle/simple4" qsCatId="simple" csTypeId="urn:microsoft.com/office/officeart/2005/8/colors/accent0_1" csCatId="mainScheme" phldr="1"/>
      <dgm:spPr/>
      <dgm:t>
        <a:bodyPr/>
        <a:lstStyle/>
        <a:p>
          <a:endParaRPr lang="de-DE"/>
        </a:p>
      </dgm:t>
    </dgm:pt>
    <dgm:pt modelId="{2C8DA1FE-3185-054C-8ABF-0BD4500C6C0A}">
      <dgm:prSet phldrT="[Text]" custT="1">
        <dgm:style>
          <a:lnRef idx="2">
            <a:schemeClr val="accent5"/>
          </a:lnRef>
          <a:fillRef idx="1">
            <a:schemeClr val="lt1"/>
          </a:fillRef>
          <a:effectRef idx="0">
            <a:schemeClr val="accent5"/>
          </a:effectRef>
          <a:fontRef idx="minor">
            <a:schemeClr val="dk1"/>
          </a:fontRef>
        </dgm:style>
      </dgm:prSet>
      <dgm:spPr/>
      <dgm:t>
        <a:bodyPr/>
        <a:lstStyle/>
        <a:p>
          <a:pPr algn="ctr"/>
          <a:r>
            <a:rPr lang="de-DE" sz="1600" dirty="0" err="1" smtClean="0">
              <a:latin typeface="Arial Narrow"/>
              <a:cs typeface="Arial Narrow"/>
            </a:rPr>
            <a:t>Hypothetical</a:t>
          </a:r>
          <a:r>
            <a:rPr lang="de-DE" sz="1600" dirty="0" smtClean="0">
              <a:latin typeface="Arial Narrow"/>
              <a:cs typeface="Arial Narrow"/>
            </a:rPr>
            <a:t> </a:t>
          </a:r>
          <a:r>
            <a:rPr lang="de-DE" sz="1600" dirty="0" err="1" smtClean="0">
              <a:latin typeface="Arial Narrow"/>
              <a:cs typeface="Arial Narrow"/>
            </a:rPr>
            <a:t>description</a:t>
          </a:r>
          <a:r>
            <a:rPr lang="de-DE" sz="1600" dirty="0" smtClean="0">
              <a:latin typeface="Arial Narrow"/>
              <a:cs typeface="Arial Narrow"/>
            </a:rPr>
            <a:t> of </a:t>
          </a:r>
          <a:r>
            <a:rPr lang="de-DE" sz="1600" dirty="0" err="1" smtClean="0">
              <a:latin typeface="Arial Narrow"/>
              <a:cs typeface="Arial Narrow"/>
            </a:rPr>
            <a:t>types</a:t>
          </a:r>
          <a:r>
            <a:rPr lang="de-DE" sz="1600" dirty="0" smtClean="0">
              <a:latin typeface="Arial Narrow"/>
              <a:cs typeface="Arial Narrow"/>
            </a:rPr>
            <a:t> </a:t>
          </a:r>
          <a:endParaRPr lang="de-DE" sz="1600" dirty="0">
            <a:latin typeface="Arial Narrow"/>
            <a:cs typeface="Arial Narrow"/>
          </a:endParaRPr>
        </a:p>
      </dgm:t>
    </dgm:pt>
    <dgm:pt modelId="{E44B001F-4E49-B746-9B70-5E84B0962A67}" type="parTrans" cxnId="{1F2B342D-4A1C-7A42-8287-E489914601BF}">
      <dgm:prSet/>
      <dgm:spPr/>
      <dgm:t>
        <a:bodyPr/>
        <a:lstStyle/>
        <a:p>
          <a:endParaRPr lang="de-DE"/>
        </a:p>
      </dgm:t>
    </dgm:pt>
    <dgm:pt modelId="{6984CDAE-21FE-8A43-926E-95A2602CBFB5}" type="sibTrans" cxnId="{1F2B342D-4A1C-7A42-8287-E489914601BF}">
      <dgm:prSet/>
      <dgm:spPr/>
      <dgm:t>
        <a:bodyPr/>
        <a:lstStyle/>
        <a:p>
          <a:endParaRPr lang="de-DE"/>
        </a:p>
      </dgm:t>
    </dgm:pt>
    <dgm:pt modelId="{0DE1F673-5249-CA4C-9038-2C17AE77CF45}">
      <dgm:prSet phldrT="[Text]" custT="1"/>
      <dgm:spPr/>
      <dgm:t>
        <a:bodyPr/>
        <a:lstStyle/>
        <a:p>
          <a:pPr algn="ctr"/>
          <a:r>
            <a:rPr lang="de-DE" sz="900" dirty="0" smtClean="0">
              <a:latin typeface="Arial Narrow"/>
              <a:cs typeface="Arial Narrow"/>
            </a:rPr>
            <a:t> </a:t>
          </a:r>
          <a:r>
            <a:rPr lang="de-DE" sz="1200" dirty="0" err="1" smtClean="0">
              <a:latin typeface="Arial Narrow"/>
              <a:cs typeface="Arial Narrow"/>
            </a:rPr>
            <a:t>Undermined</a:t>
          </a:r>
          <a:r>
            <a:rPr lang="de-DE" sz="1200" dirty="0" smtClean="0">
              <a:latin typeface="Arial Narrow"/>
              <a:cs typeface="Arial Narrow"/>
            </a:rPr>
            <a:t> </a:t>
          </a:r>
          <a:r>
            <a:rPr lang="de-DE" sz="1200" dirty="0" err="1" smtClean="0">
              <a:latin typeface="Arial Narrow"/>
              <a:cs typeface="Arial Narrow"/>
            </a:rPr>
            <a:t>with</a:t>
          </a:r>
          <a:r>
            <a:rPr lang="de-DE" sz="1200" dirty="0" smtClean="0">
              <a:latin typeface="Arial Narrow"/>
              <a:cs typeface="Arial Narrow"/>
            </a:rPr>
            <a:t> </a:t>
          </a:r>
          <a:r>
            <a:rPr lang="de-DE" sz="1200" dirty="0" err="1" smtClean="0">
              <a:latin typeface="Arial Narrow"/>
              <a:cs typeface="Arial Narrow"/>
            </a:rPr>
            <a:t>data</a:t>
          </a:r>
          <a:r>
            <a:rPr lang="de-DE" sz="1200" dirty="0" smtClean="0">
              <a:latin typeface="Arial Narrow"/>
              <a:cs typeface="Arial Narrow"/>
            </a:rPr>
            <a:t> material</a:t>
          </a:r>
          <a:endParaRPr lang="de-DE" sz="1200" dirty="0">
            <a:latin typeface="Arial Narrow"/>
            <a:cs typeface="Arial Narrow"/>
          </a:endParaRPr>
        </a:p>
      </dgm:t>
    </dgm:pt>
    <dgm:pt modelId="{E12631C5-4D17-0144-BBF5-6B47CF0CF12B}" type="parTrans" cxnId="{DD3FFAE0-7915-6B46-9A96-BCE3AB10457F}">
      <dgm:prSet/>
      <dgm:spPr/>
      <dgm:t>
        <a:bodyPr/>
        <a:lstStyle/>
        <a:p>
          <a:endParaRPr lang="de-DE"/>
        </a:p>
      </dgm:t>
    </dgm:pt>
    <dgm:pt modelId="{0FA822DA-87C9-1246-BDE4-205201F445FE}" type="sibTrans" cxnId="{DD3FFAE0-7915-6B46-9A96-BCE3AB10457F}">
      <dgm:prSet/>
      <dgm:spPr/>
      <dgm:t>
        <a:bodyPr/>
        <a:lstStyle/>
        <a:p>
          <a:endParaRPr lang="de-DE"/>
        </a:p>
      </dgm:t>
    </dgm:pt>
    <dgm:pt modelId="{55235BE7-9C70-0E49-BF5E-F558C984E1B5}">
      <dgm:prSet phldrT="[Text]">
        <dgm:style>
          <a:lnRef idx="2">
            <a:schemeClr val="accent5"/>
          </a:lnRef>
          <a:fillRef idx="1">
            <a:schemeClr val="lt1"/>
          </a:fillRef>
          <a:effectRef idx="0">
            <a:schemeClr val="accent5"/>
          </a:effectRef>
          <a:fontRef idx="minor">
            <a:schemeClr val="dk1"/>
          </a:fontRef>
        </dgm:style>
      </dgm:prSet>
      <dgm:spPr/>
      <dgm:t>
        <a:bodyPr/>
        <a:lstStyle/>
        <a:p>
          <a:pPr algn="ctr"/>
          <a:r>
            <a:rPr lang="de-DE" smtClean="0">
              <a:latin typeface="Arial Narrow"/>
              <a:cs typeface="Arial Narrow"/>
            </a:rPr>
            <a:t>Classification into the typology</a:t>
          </a:r>
          <a:endParaRPr lang="de-DE" dirty="0">
            <a:latin typeface="Arial Narrow"/>
            <a:cs typeface="Arial Narrow"/>
          </a:endParaRPr>
        </a:p>
      </dgm:t>
    </dgm:pt>
    <dgm:pt modelId="{1B63F976-672D-F044-BB6C-ABE8D206FE30}" type="parTrans" cxnId="{88BD2386-A429-4C4F-8459-D0CA5A9BC87A}">
      <dgm:prSet/>
      <dgm:spPr/>
      <dgm:t>
        <a:bodyPr/>
        <a:lstStyle/>
        <a:p>
          <a:endParaRPr lang="de-DE"/>
        </a:p>
      </dgm:t>
    </dgm:pt>
    <dgm:pt modelId="{79FF8900-CE51-7A4F-85AD-BF91F774FDAB}" type="sibTrans" cxnId="{88BD2386-A429-4C4F-8459-D0CA5A9BC87A}">
      <dgm:prSet/>
      <dgm:spPr/>
      <dgm:t>
        <a:bodyPr/>
        <a:lstStyle/>
        <a:p>
          <a:endParaRPr lang="de-DE"/>
        </a:p>
      </dgm:t>
    </dgm:pt>
    <dgm:pt modelId="{9968C522-2A65-A94D-BB4C-D4402ECA3BD6}">
      <dgm:prSet phldrT="[Text]"/>
      <dgm:spPr/>
      <dgm:t>
        <a:bodyPr/>
        <a:lstStyle/>
        <a:p>
          <a:pPr algn="ctr"/>
          <a:r>
            <a:rPr lang="de-DE" dirty="0" smtClean="0">
              <a:latin typeface="Arial Narrow"/>
              <a:cs typeface="Arial Narrow"/>
            </a:rPr>
            <a:t> </a:t>
          </a:r>
          <a:r>
            <a:rPr lang="de-DE" dirty="0" err="1" smtClean="0">
              <a:latin typeface="Arial Narrow"/>
              <a:cs typeface="Arial Narrow"/>
            </a:rPr>
            <a:t>Deriving</a:t>
          </a:r>
          <a:r>
            <a:rPr lang="de-DE" dirty="0" smtClean="0">
              <a:latin typeface="Arial Narrow"/>
              <a:cs typeface="Arial Narrow"/>
            </a:rPr>
            <a:t> of </a:t>
          </a:r>
          <a:r>
            <a:rPr lang="de-DE" dirty="0" err="1" smtClean="0">
              <a:latin typeface="Arial Narrow"/>
              <a:cs typeface="Arial Narrow"/>
            </a:rPr>
            <a:t>identifying</a:t>
          </a:r>
          <a:r>
            <a:rPr lang="de-DE" dirty="0" smtClean="0">
              <a:latin typeface="Arial Narrow"/>
              <a:cs typeface="Arial Narrow"/>
            </a:rPr>
            <a:t> </a:t>
          </a:r>
          <a:r>
            <a:rPr lang="de-DE" dirty="0" err="1" smtClean="0">
              <a:latin typeface="Arial Narrow"/>
              <a:cs typeface="Arial Narrow"/>
            </a:rPr>
            <a:t>questions</a:t>
          </a:r>
          <a:endParaRPr lang="de-DE" dirty="0">
            <a:latin typeface="Arial Narrow"/>
            <a:cs typeface="Arial Narrow"/>
          </a:endParaRPr>
        </a:p>
      </dgm:t>
    </dgm:pt>
    <dgm:pt modelId="{0A717682-C6F0-1645-B1A2-132ECC94518E}" type="parTrans" cxnId="{E887024E-D7B5-5843-ACD3-7E8AACE83529}">
      <dgm:prSet/>
      <dgm:spPr/>
      <dgm:t>
        <a:bodyPr/>
        <a:lstStyle/>
        <a:p>
          <a:endParaRPr lang="de-DE"/>
        </a:p>
      </dgm:t>
    </dgm:pt>
    <dgm:pt modelId="{E9B4E1EA-D22B-1C4E-96A2-59C355D70D73}" type="sibTrans" cxnId="{E887024E-D7B5-5843-ACD3-7E8AACE83529}">
      <dgm:prSet/>
      <dgm:spPr/>
      <dgm:t>
        <a:bodyPr/>
        <a:lstStyle/>
        <a:p>
          <a:endParaRPr lang="de-DE"/>
        </a:p>
      </dgm:t>
    </dgm:pt>
    <dgm:pt modelId="{92FEF81C-8609-254D-B262-ABE5857E8F7D}">
      <dgm:prSet phldrT="[Text]">
        <dgm:style>
          <a:lnRef idx="2">
            <a:schemeClr val="accent5"/>
          </a:lnRef>
          <a:fillRef idx="1">
            <a:schemeClr val="lt1"/>
          </a:fillRef>
          <a:effectRef idx="0">
            <a:schemeClr val="accent5"/>
          </a:effectRef>
          <a:fontRef idx="minor">
            <a:schemeClr val="dk1"/>
          </a:fontRef>
        </dgm:style>
      </dgm:prSet>
      <dgm:spPr/>
      <dgm:t>
        <a:bodyPr/>
        <a:lstStyle/>
        <a:p>
          <a:pPr algn="ctr"/>
          <a:r>
            <a:rPr lang="de-DE" dirty="0" smtClean="0">
              <a:latin typeface="Arial Narrow"/>
              <a:cs typeface="Arial Narrow"/>
            </a:rPr>
            <a:t>Focus Group Integration</a:t>
          </a:r>
          <a:endParaRPr lang="de-DE" dirty="0">
            <a:latin typeface="Arial Narrow"/>
            <a:cs typeface="Arial Narrow"/>
          </a:endParaRPr>
        </a:p>
      </dgm:t>
    </dgm:pt>
    <dgm:pt modelId="{DCCEA46F-0ED3-2546-8509-523E1B90CA86}" type="parTrans" cxnId="{0FE2E872-4E6B-044E-B012-EB5D3CC492E0}">
      <dgm:prSet/>
      <dgm:spPr/>
      <dgm:t>
        <a:bodyPr/>
        <a:lstStyle/>
        <a:p>
          <a:endParaRPr lang="de-DE"/>
        </a:p>
      </dgm:t>
    </dgm:pt>
    <dgm:pt modelId="{C4112F3E-4FF8-444D-B848-028D8CFAF1F8}" type="sibTrans" cxnId="{0FE2E872-4E6B-044E-B012-EB5D3CC492E0}">
      <dgm:prSet/>
      <dgm:spPr/>
      <dgm:t>
        <a:bodyPr/>
        <a:lstStyle/>
        <a:p>
          <a:endParaRPr lang="de-DE"/>
        </a:p>
      </dgm:t>
    </dgm:pt>
    <dgm:pt modelId="{67B84571-4813-D945-AE55-6CB003EAD6B3}">
      <dgm:prSet phldrT="[Text]"/>
      <dgm:spPr/>
      <dgm:t>
        <a:bodyPr/>
        <a:lstStyle/>
        <a:p>
          <a:pPr algn="ctr"/>
          <a:r>
            <a:rPr lang="de-DE" dirty="0" smtClean="0">
              <a:latin typeface="Arial Narrow"/>
              <a:cs typeface="Arial Narrow"/>
            </a:rPr>
            <a:t> </a:t>
          </a:r>
          <a:r>
            <a:rPr lang="de-DE" dirty="0" err="1" smtClean="0">
              <a:latin typeface="Arial Narrow"/>
              <a:cs typeface="Arial Narrow"/>
            </a:rPr>
            <a:t>constant</a:t>
          </a:r>
          <a:r>
            <a:rPr lang="de-DE" dirty="0" smtClean="0">
              <a:latin typeface="Arial Narrow"/>
              <a:cs typeface="Arial Narrow"/>
            </a:rPr>
            <a:t> check of </a:t>
          </a:r>
          <a:r>
            <a:rPr lang="de-DE" dirty="0" err="1" smtClean="0">
              <a:latin typeface="Arial Narrow"/>
              <a:cs typeface="Arial Narrow"/>
            </a:rPr>
            <a:t>hypothesis</a:t>
          </a:r>
          <a:endParaRPr lang="de-DE" dirty="0">
            <a:latin typeface="Arial Narrow"/>
            <a:cs typeface="Arial Narrow"/>
          </a:endParaRPr>
        </a:p>
      </dgm:t>
    </dgm:pt>
    <dgm:pt modelId="{9A136079-17C7-374E-BA74-B8E286154590}" type="parTrans" cxnId="{0E5820E7-61B6-7D48-ACB2-1CE30388D469}">
      <dgm:prSet/>
      <dgm:spPr/>
      <dgm:t>
        <a:bodyPr/>
        <a:lstStyle/>
        <a:p>
          <a:endParaRPr lang="de-DE"/>
        </a:p>
      </dgm:t>
    </dgm:pt>
    <dgm:pt modelId="{502B8E53-1C98-D44A-821E-756651A19579}" type="sibTrans" cxnId="{0E5820E7-61B6-7D48-ACB2-1CE30388D469}">
      <dgm:prSet/>
      <dgm:spPr/>
      <dgm:t>
        <a:bodyPr/>
        <a:lstStyle/>
        <a:p>
          <a:endParaRPr lang="de-DE"/>
        </a:p>
      </dgm:t>
    </dgm:pt>
    <dgm:pt modelId="{5D942C6E-D15F-9147-9E1F-DCA112DE4592}">
      <dgm:prSet phldrT="[Text]"/>
      <dgm:spPr/>
      <dgm:t>
        <a:bodyPr/>
        <a:lstStyle/>
        <a:p>
          <a:pPr algn="ctr"/>
          <a:r>
            <a:rPr lang="de-DE" dirty="0" smtClean="0">
              <a:latin typeface="Arial Narrow"/>
              <a:cs typeface="Arial Narrow"/>
            </a:rPr>
            <a:t> </a:t>
          </a:r>
          <a:r>
            <a:rPr lang="de-DE" dirty="0" err="1" smtClean="0">
              <a:latin typeface="Arial Narrow"/>
              <a:cs typeface="Arial Narrow"/>
            </a:rPr>
            <a:t>probable</a:t>
          </a:r>
          <a:r>
            <a:rPr lang="de-DE" dirty="0" smtClean="0">
              <a:latin typeface="Arial Narrow"/>
              <a:cs typeface="Arial Narrow"/>
            </a:rPr>
            <a:t> </a:t>
          </a:r>
          <a:r>
            <a:rPr lang="de-DE" dirty="0" err="1" smtClean="0">
              <a:latin typeface="Arial Narrow"/>
              <a:cs typeface="Arial Narrow"/>
            </a:rPr>
            <a:t>adjustments</a:t>
          </a:r>
          <a:r>
            <a:rPr lang="de-DE" dirty="0" smtClean="0">
              <a:latin typeface="Arial Narrow"/>
              <a:cs typeface="Arial Narrow"/>
            </a:rPr>
            <a:t> </a:t>
          </a:r>
          <a:r>
            <a:rPr lang="de-DE" dirty="0" err="1" smtClean="0">
              <a:latin typeface="Arial Narrow"/>
              <a:cs typeface="Arial Narrow"/>
            </a:rPr>
            <a:t>through</a:t>
          </a:r>
          <a:r>
            <a:rPr lang="de-DE" dirty="0" smtClean="0">
              <a:latin typeface="Arial Narrow"/>
              <a:cs typeface="Arial Narrow"/>
            </a:rPr>
            <a:t> </a:t>
          </a:r>
          <a:r>
            <a:rPr lang="de-DE" dirty="0" err="1" smtClean="0">
              <a:latin typeface="Arial Narrow"/>
              <a:cs typeface="Arial Narrow"/>
            </a:rPr>
            <a:t>whole</a:t>
          </a:r>
          <a:r>
            <a:rPr lang="de-DE" dirty="0" smtClean="0">
              <a:latin typeface="Arial Narrow"/>
              <a:cs typeface="Arial Narrow"/>
            </a:rPr>
            <a:t> </a:t>
          </a:r>
          <a:r>
            <a:rPr lang="de-DE" dirty="0" err="1" smtClean="0">
              <a:latin typeface="Arial Narrow"/>
              <a:cs typeface="Arial Narrow"/>
            </a:rPr>
            <a:t>project</a:t>
          </a:r>
          <a:endParaRPr lang="de-DE" dirty="0">
            <a:latin typeface="Arial Narrow"/>
            <a:cs typeface="Arial Narrow"/>
          </a:endParaRPr>
        </a:p>
      </dgm:t>
    </dgm:pt>
    <dgm:pt modelId="{39BCAB98-1148-D44C-B768-F613ACFFB24C}" type="parTrans" cxnId="{128A3AE4-A253-4F45-8BC4-43D6EEA05C83}">
      <dgm:prSet/>
      <dgm:spPr/>
      <dgm:t>
        <a:bodyPr/>
        <a:lstStyle/>
        <a:p>
          <a:endParaRPr lang="de-DE"/>
        </a:p>
      </dgm:t>
    </dgm:pt>
    <dgm:pt modelId="{28FC87EB-88DC-F347-A267-1DD761DAD5FD}" type="sibTrans" cxnId="{128A3AE4-A253-4F45-8BC4-43D6EEA05C83}">
      <dgm:prSet/>
      <dgm:spPr/>
      <dgm:t>
        <a:bodyPr/>
        <a:lstStyle/>
        <a:p>
          <a:endParaRPr lang="de-DE"/>
        </a:p>
      </dgm:t>
    </dgm:pt>
    <dgm:pt modelId="{484FECF6-5DF6-1847-899F-30C9FDA96486}">
      <dgm:prSet phldrT="[Text]"/>
      <dgm:spPr/>
      <dgm:t>
        <a:bodyPr/>
        <a:lstStyle/>
        <a:p>
          <a:pPr algn="ctr"/>
          <a:r>
            <a:rPr lang="de-DE" dirty="0" smtClean="0">
              <a:latin typeface="Arial Narrow"/>
              <a:cs typeface="Arial Narrow"/>
            </a:rPr>
            <a:t> </a:t>
          </a:r>
          <a:r>
            <a:rPr lang="de-DE" dirty="0" err="1" smtClean="0">
              <a:latin typeface="Arial Narrow"/>
              <a:cs typeface="Arial Narrow"/>
            </a:rPr>
            <a:t>Selection</a:t>
          </a:r>
          <a:r>
            <a:rPr lang="de-DE" dirty="0" smtClean="0">
              <a:latin typeface="Arial Narrow"/>
              <a:cs typeface="Arial Narrow"/>
            </a:rPr>
            <a:t> of </a:t>
          </a:r>
          <a:r>
            <a:rPr lang="de-DE" dirty="0" err="1" smtClean="0">
              <a:latin typeface="Arial Narrow"/>
              <a:cs typeface="Arial Narrow"/>
            </a:rPr>
            <a:t>most</a:t>
          </a:r>
          <a:r>
            <a:rPr lang="de-DE" dirty="0" smtClean="0">
              <a:latin typeface="Arial Narrow"/>
              <a:cs typeface="Arial Narrow"/>
            </a:rPr>
            <a:t> relevant </a:t>
          </a:r>
          <a:r>
            <a:rPr lang="de-DE" dirty="0" err="1" smtClean="0">
              <a:latin typeface="Arial Narrow"/>
              <a:cs typeface="Arial Narrow"/>
            </a:rPr>
            <a:t>types</a:t>
          </a:r>
          <a:r>
            <a:rPr lang="de-DE" dirty="0" smtClean="0">
              <a:latin typeface="Arial Narrow"/>
              <a:cs typeface="Arial Narrow"/>
            </a:rPr>
            <a:t> </a:t>
          </a:r>
          <a:r>
            <a:rPr lang="de-DE" dirty="0" err="1" smtClean="0">
              <a:latin typeface="Arial Narrow"/>
              <a:cs typeface="Arial Narrow"/>
            </a:rPr>
            <a:t>for</a:t>
          </a:r>
          <a:r>
            <a:rPr lang="de-DE" dirty="0" smtClean="0">
              <a:latin typeface="Arial Narrow"/>
              <a:cs typeface="Arial Narrow"/>
            </a:rPr>
            <a:t> </a:t>
          </a:r>
          <a:r>
            <a:rPr lang="de-DE" dirty="0" err="1" smtClean="0">
              <a:latin typeface="Arial Narrow"/>
              <a:cs typeface="Arial Narrow"/>
            </a:rPr>
            <a:t>focus</a:t>
          </a:r>
          <a:r>
            <a:rPr lang="de-DE" dirty="0" smtClean="0">
              <a:latin typeface="Arial Narrow"/>
              <a:cs typeface="Arial Narrow"/>
            </a:rPr>
            <a:t> </a:t>
          </a:r>
          <a:r>
            <a:rPr lang="de-DE" dirty="0" err="1" smtClean="0">
              <a:latin typeface="Arial Narrow"/>
              <a:cs typeface="Arial Narrow"/>
            </a:rPr>
            <a:t>groups</a:t>
          </a:r>
          <a:endParaRPr lang="de-DE" dirty="0">
            <a:latin typeface="Arial Narrow"/>
            <a:cs typeface="Arial Narrow"/>
          </a:endParaRPr>
        </a:p>
      </dgm:t>
    </dgm:pt>
    <dgm:pt modelId="{695CA97A-97D1-AE40-87C4-85289C8D08C2}" type="parTrans" cxnId="{0F7B9291-A527-EB49-AAE8-68C3EA915AD7}">
      <dgm:prSet/>
      <dgm:spPr/>
      <dgm:t>
        <a:bodyPr/>
        <a:lstStyle/>
        <a:p>
          <a:endParaRPr lang="de-DE"/>
        </a:p>
      </dgm:t>
    </dgm:pt>
    <dgm:pt modelId="{32C98E18-2F69-D643-A8D1-31D17D70D77E}" type="sibTrans" cxnId="{0F7B9291-A527-EB49-AAE8-68C3EA915AD7}">
      <dgm:prSet/>
      <dgm:spPr/>
      <dgm:t>
        <a:bodyPr/>
        <a:lstStyle/>
        <a:p>
          <a:endParaRPr lang="de-DE"/>
        </a:p>
      </dgm:t>
    </dgm:pt>
    <dgm:pt modelId="{AF54CBDC-5286-614E-A87F-F2A97F7C1EA6}">
      <dgm:prSet phldrT="[Text]" custT="1"/>
      <dgm:spPr/>
      <dgm:t>
        <a:bodyPr/>
        <a:lstStyle/>
        <a:p>
          <a:pPr algn="ctr"/>
          <a:r>
            <a:rPr lang="de-DE" sz="1200" dirty="0" smtClean="0">
              <a:latin typeface="Arial Narrow"/>
              <a:cs typeface="Arial Narrow"/>
            </a:rPr>
            <a:t> Qualitative </a:t>
          </a:r>
          <a:r>
            <a:rPr lang="de-DE" sz="1200" dirty="0" err="1" smtClean="0">
              <a:latin typeface="Arial Narrow"/>
              <a:cs typeface="Arial Narrow"/>
            </a:rPr>
            <a:t>analysis</a:t>
          </a:r>
          <a:r>
            <a:rPr lang="de-DE" sz="1200" dirty="0" smtClean="0">
              <a:latin typeface="Arial Narrow"/>
              <a:cs typeface="Arial Narrow"/>
            </a:rPr>
            <a:t> </a:t>
          </a:r>
          <a:r>
            <a:rPr lang="de-DE" sz="1200" dirty="0" err="1" smtClean="0">
              <a:latin typeface="Arial Narrow"/>
              <a:cs typeface="Arial Narrow"/>
            </a:rPr>
            <a:t>integration</a:t>
          </a:r>
          <a:endParaRPr lang="de-DE" sz="1200" dirty="0">
            <a:latin typeface="Arial Narrow"/>
            <a:cs typeface="Arial Narrow"/>
          </a:endParaRPr>
        </a:p>
      </dgm:t>
    </dgm:pt>
    <dgm:pt modelId="{84C747FE-82F0-6A47-AA68-F189D02995BB}" type="parTrans" cxnId="{9E8A2C55-EEAC-4943-9EC5-4DE499BB8E4F}">
      <dgm:prSet/>
      <dgm:spPr/>
      <dgm:t>
        <a:bodyPr/>
        <a:lstStyle/>
        <a:p>
          <a:endParaRPr lang="de-DE"/>
        </a:p>
      </dgm:t>
    </dgm:pt>
    <dgm:pt modelId="{7EA86430-D2E5-1D41-8749-7FFCC2B37A6D}" type="sibTrans" cxnId="{9E8A2C55-EEAC-4943-9EC5-4DE499BB8E4F}">
      <dgm:prSet/>
      <dgm:spPr/>
      <dgm:t>
        <a:bodyPr/>
        <a:lstStyle/>
        <a:p>
          <a:endParaRPr lang="de-DE"/>
        </a:p>
      </dgm:t>
    </dgm:pt>
    <dgm:pt modelId="{042659B0-462E-EE4E-9B23-8C4836F1C94F}">
      <dgm:prSet phldrT="[Text]" custT="1"/>
      <dgm:spPr/>
      <dgm:t>
        <a:bodyPr/>
        <a:lstStyle/>
        <a:p>
          <a:pPr algn="ctr"/>
          <a:r>
            <a:rPr lang="de-DE" sz="1200" dirty="0" smtClean="0">
              <a:latin typeface="Arial Narrow"/>
              <a:cs typeface="Arial Narrow"/>
            </a:rPr>
            <a:t> Definition of </a:t>
          </a:r>
          <a:r>
            <a:rPr lang="de-DE" sz="1200" dirty="0" err="1" smtClean="0">
              <a:latin typeface="Arial Narrow"/>
              <a:cs typeface="Arial Narrow"/>
            </a:rPr>
            <a:t>main</a:t>
          </a:r>
          <a:r>
            <a:rPr lang="de-DE" sz="1200" dirty="0" smtClean="0">
              <a:latin typeface="Arial Narrow"/>
              <a:cs typeface="Arial Narrow"/>
            </a:rPr>
            <a:t> </a:t>
          </a:r>
          <a:r>
            <a:rPr lang="de-DE" sz="1200" dirty="0" err="1" smtClean="0">
              <a:latin typeface="Arial Narrow"/>
              <a:cs typeface="Arial Narrow"/>
            </a:rPr>
            <a:t>characteristics</a:t>
          </a:r>
          <a:endParaRPr lang="de-DE" sz="1200" dirty="0">
            <a:latin typeface="Arial Narrow"/>
            <a:cs typeface="Arial Narrow"/>
          </a:endParaRPr>
        </a:p>
      </dgm:t>
    </dgm:pt>
    <dgm:pt modelId="{A1862D2C-03B7-D84D-9F10-8A33E8CEEA5E}" type="parTrans" cxnId="{74E55FA7-9AC5-F04B-90D4-905F7908785B}">
      <dgm:prSet/>
      <dgm:spPr/>
      <dgm:t>
        <a:bodyPr/>
        <a:lstStyle/>
        <a:p>
          <a:endParaRPr lang="de-DE"/>
        </a:p>
      </dgm:t>
    </dgm:pt>
    <dgm:pt modelId="{94244508-B2D8-6E48-9174-D89BD85BA516}" type="sibTrans" cxnId="{74E55FA7-9AC5-F04B-90D4-905F7908785B}">
      <dgm:prSet/>
      <dgm:spPr/>
      <dgm:t>
        <a:bodyPr/>
        <a:lstStyle/>
        <a:p>
          <a:endParaRPr lang="de-DE"/>
        </a:p>
      </dgm:t>
    </dgm:pt>
    <dgm:pt modelId="{FAE1D068-DD52-E446-BDD8-3C4414AAD56B}">
      <dgm:prSet phldrT="[Text]"/>
      <dgm:spPr>
        <a:ln>
          <a:solidFill>
            <a:srgbClr val="1699CB"/>
          </a:solidFill>
        </a:ln>
      </dgm:spPr>
      <dgm:t>
        <a:bodyPr/>
        <a:lstStyle/>
        <a:p>
          <a:pPr algn="ctr"/>
          <a:r>
            <a:rPr lang="de-DE" dirty="0" smtClean="0">
              <a:latin typeface="Arial Narrow"/>
              <a:cs typeface="Arial Narrow"/>
            </a:rPr>
            <a:t>Quantitative Validation</a:t>
          </a:r>
          <a:endParaRPr lang="de-DE" dirty="0">
            <a:latin typeface="Arial Narrow"/>
            <a:cs typeface="Arial Narrow"/>
          </a:endParaRPr>
        </a:p>
      </dgm:t>
    </dgm:pt>
    <dgm:pt modelId="{BF3A1DA3-7915-274D-8DBC-639A077A125C}" type="parTrans" cxnId="{6D507810-32C3-C949-BB26-CCDB6749D5C0}">
      <dgm:prSet/>
      <dgm:spPr/>
      <dgm:t>
        <a:bodyPr/>
        <a:lstStyle/>
        <a:p>
          <a:endParaRPr lang="de-DE"/>
        </a:p>
      </dgm:t>
    </dgm:pt>
    <dgm:pt modelId="{EE9B15D4-8254-1C41-9DA2-C98EAAD763C0}" type="sibTrans" cxnId="{6D507810-32C3-C949-BB26-CCDB6749D5C0}">
      <dgm:prSet/>
      <dgm:spPr/>
      <dgm:t>
        <a:bodyPr/>
        <a:lstStyle/>
        <a:p>
          <a:endParaRPr lang="de-DE"/>
        </a:p>
      </dgm:t>
    </dgm:pt>
    <dgm:pt modelId="{4C24F177-8DB9-3644-BE5A-F16556702A01}">
      <dgm:prSet phldrT="[Text]"/>
      <dgm:spPr>
        <a:ln>
          <a:solidFill>
            <a:srgbClr val="1699CB"/>
          </a:solidFill>
        </a:ln>
      </dgm:spPr>
      <dgm:t>
        <a:bodyPr/>
        <a:lstStyle/>
        <a:p>
          <a:pPr algn="ctr"/>
          <a:r>
            <a:rPr lang="de-DE" dirty="0" smtClean="0">
              <a:latin typeface="Arial Narrow"/>
              <a:cs typeface="Arial Narrow"/>
            </a:rPr>
            <a:t>500 </a:t>
          </a:r>
          <a:r>
            <a:rPr lang="de-DE" dirty="0" err="1" smtClean="0">
              <a:latin typeface="Arial Narrow"/>
              <a:cs typeface="Arial Narrow"/>
            </a:rPr>
            <a:t>each</a:t>
          </a:r>
          <a:r>
            <a:rPr lang="de-DE" dirty="0" smtClean="0">
              <a:latin typeface="Arial Narrow"/>
              <a:cs typeface="Arial Narrow"/>
            </a:rPr>
            <a:t> </a:t>
          </a:r>
          <a:r>
            <a:rPr lang="de-DE" dirty="0" err="1" smtClean="0">
              <a:latin typeface="Arial Narrow"/>
              <a:cs typeface="Arial Narrow"/>
            </a:rPr>
            <a:t>country</a:t>
          </a:r>
          <a:r>
            <a:rPr lang="de-DE" dirty="0" smtClean="0">
              <a:latin typeface="Arial Narrow"/>
              <a:cs typeface="Arial Narrow"/>
            </a:rPr>
            <a:t> </a:t>
          </a:r>
          <a:endParaRPr lang="de-DE" dirty="0">
            <a:latin typeface="Arial Narrow"/>
            <a:cs typeface="Arial Narrow"/>
          </a:endParaRPr>
        </a:p>
      </dgm:t>
    </dgm:pt>
    <dgm:pt modelId="{CE8BC0FA-C5F9-DB4C-A8E0-D9BF3ADCE7F8}" type="parTrans" cxnId="{03B4F6FD-49C3-FF47-9B88-87149E6E91F4}">
      <dgm:prSet/>
      <dgm:spPr/>
      <dgm:t>
        <a:bodyPr/>
        <a:lstStyle/>
        <a:p>
          <a:endParaRPr lang="de-DE"/>
        </a:p>
      </dgm:t>
    </dgm:pt>
    <dgm:pt modelId="{B666B29A-542B-294C-A5C9-739E6FA1F069}" type="sibTrans" cxnId="{03B4F6FD-49C3-FF47-9B88-87149E6E91F4}">
      <dgm:prSet/>
      <dgm:spPr/>
      <dgm:t>
        <a:bodyPr/>
        <a:lstStyle/>
        <a:p>
          <a:endParaRPr lang="de-DE"/>
        </a:p>
      </dgm:t>
    </dgm:pt>
    <dgm:pt modelId="{B36C0DB0-A718-7047-B370-56976783A59F}" type="pres">
      <dgm:prSet presAssocID="{ED993E09-F3BE-C34D-A23D-3C56C9A6DAC2}" presName="linearFlow" presStyleCnt="0">
        <dgm:presLayoutVars>
          <dgm:resizeHandles val="exact"/>
        </dgm:presLayoutVars>
      </dgm:prSet>
      <dgm:spPr/>
      <dgm:t>
        <a:bodyPr/>
        <a:lstStyle/>
        <a:p>
          <a:endParaRPr lang="de-DE"/>
        </a:p>
      </dgm:t>
    </dgm:pt>
    <dgm:pt modelId="{2C56D360-B69E-9842-9755-4371B8AF2AA4}" type="pres">
      <dgm:prSet presAssocID="{2C8DA1FE-3185-054C-8ABF-0BD4500C6C0A}" presName="node" presStyleLbl="node1" presStyleIdx="0" presStyleCnt="4" custScaleX="151483" custScaleY="107799">
        <dgm:presLayoutVars>
          <dgm:bulletEnabled val="1"/>
        </dgm:presLayoutVars>
      </dgm:prSet>
      <dgm:spPr/>
      <dgm:t>
        <a:bodyPr/>
        <a:lstStyle/>
        <a:p>
          <a:endParaRPr lang="de-DE"/>
        </a:p>
      </dgm:t>
    </dgm:pt>
    <dgm:pt modelId="{F4F4F913-C9D3-0348-96B9-2AA627FFE5B8}" type="pres">
      <dgm:prSet presAssocID="{6984CDAE-21FE-8A43-926E-95A2602CBFB5}" presName="sibTrans" presStyleLbl="sibTrans2D1" presStyleIdx="0" presStyleCnt="3"/>
      <dgm:spPr/>
      <dgm:t>
        <a:bodyPr/>
        <a:lstStyle/>
        <a:p>
          <a:endParaRPr lang="de-DE"/>
        </a:p>
      </dgm:t>
    </dgm:pt>
    <dgm:pt modelId="{C34EF60E-64F9-8245-9073-502D11F7BF20}" type="pres">
      <dgm:prSet presAssocID="{6984CDAE-21FE-8A43-926E-95A2602CBFB5}" presName="connectorText" presStyleLbl="sibTrans2D1" presStyleIdx="0" presStyleCnt="3"/>
      <dgm:spPr/>
      <dgm:t>
        <a:bodyPr/>
        <a:lstStyle/>
        <a:p>
          <a:endParaRPr lang="de-DE"/>
        </a:p>
      </dgm:t>
    </dgm:pt>
    <dgm:pt modelId="{D46BD85D-93BE-A64A-A164-9FC1F852DCA5}" type="pres">
      <dgm:prSet presAssocID="{55235BE7-9C70-0E49-BF5E-F558C984E1B5}" presName="node" presStyleLbl="node1" presStyleIdx="1" presStyleCnt="4" custScaleX="152050" custScaleY="116028">
        <dgm:presLayoutVars>
          <dgm:bulletEnabled val="1"/>
        </dgm:presLayoutVars>
      </dgm:prSet>
      <dgm:spPr/>
      <dgm:t>
        <a:bodyPr/>
        <a:lstStyle/>
        <a:p>
          <a:endParaRPr lang="de-DE"/>
        </a:p>
      </dgm:t>
    </dgm:pt>
    <dgm:pt modelId="{C71A9E75-09A1-9E44-BBAD-EC4D0728330E}" type="pres">
      <dgm:prSet presAssocID="{79FF8900-CE51-7A4F-85AD-BF91F774FDAB}" presName="sibTrans" presStyleLbl="sibTrans2D1" presStyleIdx="1" presStyleCnt="3"/>
      <dgm:spPr/>
      <dgm:t>
        <a:bodyPr/>
        <a:lstStyle/>
        <a:p>
          <a:endParaRPr lang="de-DE"/>
        </a:p>
      </dgm:t>
    </dgm:pt>
    <dgm:pt modelId="{2984B46F-A47E-3044-9DDD-4521A42D8B10}" type="pres">
      <dgm:prSet presAssocID="{79FF8900-CE51-7A4F-85AD-BF91F774FDAB}" presName="connectorText" presStyleLbl="sibTrans2D1" presStyleIdx="1" presStyleCnt="3"/>
      <dgm:spPr/>
      <dgm:t>
        <a:bodyPr/>
        <a:lstStyle/>
        <a:p>
          <a:endParaRPr lang="de-DE"/>
        </a:p>
      </dgm:t>
    </dgm:pt>
    <dgm:pt modelId="{172A5D38-D52C-C440-A1E6-6C889382412B}" type="pres">
      <dgm:prSet presAssocID="{92FEF81C-8609-254D-B262-ABE5857E8F7D}" presName="node" presStyleLbl="node1" presStyleIdx="2" presStyleCnt="4" custScaleX="152080" custScaleY="116027">
        <dgm:presLayoutVars>
          <dgm:bulletEnabled val="1"/>
        </dgm:presLayoutVars>
      </dgm:prSet>
      <dgm:spPr/>
      <dgm:t>
        <a:bodyPr/>
        <a:lstStyle/>
        <a:p>
          <a:endParaRPr lang="de-DE"/>
        </a:p>
      </dgm:t>
    </dgm:pt>
    <dgm:pt modelId="{3F63A8F6-596F-3149-810B-5B9437491978}" type="pres">
      <dgm:prSet presAssocID="{C4112F3E-4FF8-444D-B848-028D8CFAF1F8}" presName="sibTrans" presStyleLbl="sibTrans2D1" presStyleIdx="2" presStyleCnt="3"/>
      <dgm:spPr/>
      <dgm:t>
        <a:bodyPr/>
        <a:lstStyle/>
        <a:p>
          <a:endParaRPr lang="de-DE"/>
        </a:p>
      </dgm:t>
    </dgm:pt>
    <dgm:pt modelId="{23FFFFA6-3973-C04E-B786-C3AF8397AF3B}" type="pres">
      <dgm:prSet presAssocID="{C4112F3E-4FF8-444D-B848-028D8CFAF1F8}" presName="connectorText" presStyleLbl="sibTrans2D1" presStyleIdx="2" presStyleCnt="3"/>
      <dgm:spPr/>
      <dgm:t>
        <a:bodyPr/>
        <a:lstStyle/>
        <a:p>
          <a:endParaRPr lang="de-DE"/>
        </a:p>
      </dgm:t>
    </dgm:pt>
    <dgm:pt modelId="{84C26506-3E9A-524C-BB9E-6194235190B9}" type="pres">
      <dgm:prSet presAssocID="{FAE1D068-DD52-E446-BDD8-3C4414AAD56B}" presName="node" presStyleLbl="node1" presStyleIdx="3" presStyleCnt="4" custScaleX="152605" custScaleY="103420" custLinFactNeighborY="85117">
        <dgm:presLayoutVars>
          <dgm:bulletEnabled val="1"/>
        </dgm:presLayoutVars>
      </dgm:prSet>
      <dgm:spPr/>
      <dgm:t>
        <a:bodyPr/>
        <a:lstStyle/>
        <a:p>
          <a:endParaRPr lang="de-DE"/>
        </a:p>
      </dgm:t>
    </dgm:pt>
  </dgm:ptLst>
  <dgm:cxnLst>
    <dgm:cxn modelId="{0F7B9291-A527-EB49-AAE8-68C3EA915AD7}" srcId="{55235BE7-9C70-0E49-BF5E-F558C984E1B5}" destId="{484FECF6-5DF6-1847-899F-30C9FDA96486}" srcOrd="1" destOrd="0" parTransId="{695CA97A-97D1-AE40-87C4-85289C8D08C2}" sibTransId="{32C98E18-2F69-D643-A8D1-31D17D70D77E}"/>
    <dgm:cxn modelId="{74E55FA7-9AC5-F04B-90D4-905F7908785B}" srcId="{2C8DA1FE-3185-054C-8ABF-0BD4500C6C0A}" destId="{042659B0-462E-EE4E-9B23-8C4836F1C94F}" srcOrd="2" destOrd="0" parTransId="{A1862D2C-03B7-D84D-9F10-8A33E8CEEA5E}" sibTransId="{94244508-B2D8-6E48-9174-D89BD85BA516}"/>
    <dgm:cxn modelId="{9E8A2C55-EEAC-4943-9EC5-4DE499BB8E4F}" srcId="{2C8DA1FE-3185-054C-8ABF-0BD4500C6C0A}" destId="{AF54CBDC-5286-614E-A87F-F2A97F7C1EA6}" srcOrd="1" destOrd="0" parTransId="{84C747FE-82F0-6A47-AA68-F189D02995BB}" sibTransId="{7EA86430-D2E5-1D41-8749-7FFCC2B37A6D}"/>
    <dgm:cxn modelId="{3928FC74-F67B-674C-84B5-BCFC2F94FE91}" type="presOf" srcId="{0DE1F673-5249-CA4C-9038-2C17AE77CF45}" destId="{2C56D360-B69E-9842-9755-4371B8AF2AA4}" srcOrd="0" destOrd="1" presId="urn:microsoft.com/office/officeart/2005/8/layout/process2"/>
    <dgm:cxn modelId="{1C9DF968-4A7E-BD4C-8EB9-D0E7CBCC81D5}" type="presOf" srcId="{92FEF81C-8609-254D-B262-ABE5857E8F7D}" destId="{172A5D38-D52C-C440-A1E6-6C889382412B}" srcOrd="0" destOrd="0" presId="urn:microsoft.com/office/officeart/2005/8/layout/process2"/>
    <dgm:cxn modelId="{A5A9F42A-5C4C-9740-9825-5B829397FA02}" type="presOf" srcId="{55235BE7-9C70-0E49-BF5E-F558C984E1B5}" destId="{D46BD85D-93BE-A64A-A164-9FC1F852DCA5}" srcOrd="0" destOrd="0" presId="urn:microsoft.com/office/officeart/2005/8/layout/process2"/>
    <dgm:cxn modelId="{E887024E-D7B5-5843-ACD3-7E8AACE83529}" srcId="{55235BE7-9C70-0E49-BF5E-F558C984E1B5}" destId="{9968C522-2A65-A94D-BB4C-D4402ECA3BD6}" srcOrd="0" destOrd="0" parTransId="{0A717682-C6F0-1645-B1A2-132ECC94518E}" sibTransId="{E9B4E1EA-D22B-1C4E-96A2-59C355D70D73}"/>
    <dgm:cxn modelId="{A874B023-B71B-C04D-AE76-396DE87AB47E}" type="presOf" srcId="{C4112F3E-4FF8-444D-B848-028D8CFAF1F8}" destId="{3F63A8F6-596F-3149-810B-5B9437491978}" srcOrd="0" destOrd="0" presId="urn:microsoft.com/office/officeart/2005/8/layout/process2"/>
    <dgm:cxn modelId="{3AEC74C3-A683-BA45-827D-9B5813335D3F}" type="presOf" srcId="{C4112F3E-4FF8-444D-B848-028D8CFAF1F8}" destId="{23FFFFA6-3973-C04E-B786-C3AF8397AF3B}" srcOrd="1" destOrd="0" presId="urn:microsoft.com/office/officeart/2005/8/layout/process2"/>
    <dgm:cxn modelId="{6D507810-32C3-C949-BB26-CCDB6749D5C0}" srcId="{ED993E09-F3BE-C34D-A23D-3C56C9A6DAC2}" destId="{FAE1D068-DD52-E446-BDD8-3C4414AAD56B}" srcOrd="3" destOrd="0" parTransId="{BF3A1DA3-7915-274D-8DBC-639A077A125C}" sibTransId="{EE9B15D4-8254-1C41-9DA2-C98EAAD763C0}"/>
    <dgm:cxn modelId="{60660805-6995-8543-97F8-29A3FA5A9C9C}" type="presOf" srcId="{AF54CBDC-5286-614E-A87F-F2A97F7C1EA6}" destId="{2C56D360-B69E-9842-9755-4371B8AF2AA4}" srcOrd="0" destOrd="2" presId="urn:microsoft.com/office/officeart/2005/8/layout/process2"/>
    <dgm:cxn modelId="{128A3AE4-A253-4F45-8BC4-43D6EEA05C83}" srcId="{92FEF81C-8609-254D-B262-ABE5857E8F7D}" destId="{5D942C6E-D15F-9147-9E1F-DCA112DE4592}" srcOrd="1" destOrd="0" parTransId="{39BCAB98-1148-D44C-B768-F613ACFFB24C}" sibTransId="{28FC87EB-88DC-F347-A267-1DD761DAD5FD}"/>
    <dgm:cxn modelId="{7E4F3C23-CF5F-B447-A17B-8810FF37ECC6}" type="presOf" srcId="{79FF8900-CE51-7A4F-85AD-BF91F774FDAB}" destId="{C71A9E75-09A1-9E44-BBAD-EC4D0728330E}" srcOrd="0" destOrd="0" presId="urn:microsoft.com/office/officeart/2005/8/layout/process2"/>
    <dgm:cxn modelId="{DD3FFAE0-7915-6B46-9A96-BCE3AB10457F}" srcId="{2C8DA1FE-3185-054C-8ABF-0BD4500C6C0A}" destId="{0DE1F673-5249-CA4C-9038-2C17AE77CF45}" srcOrd="0" destOrd="0" parTransId="{E12631C5-4D17-0144-BBF5-6B47CF0CF12B}" sibTransId="{0FA822DA-87C9-1246-BDE4-205201F445FE}"/>
    <dgm:cxn modelId="{03B4F6FD-49C3-FF47-9B88-87149E6E91F4}" srcId="{FAE1D068-DD52-E446-BDD8-3C4414AAD56B}" destId="{4C24F177-8DB9-3644-BE5A-F16556702A01}" srcOrd="0" destOrd="0" parTransId="{CE8BC0FA-C5F9-DB4C-A8E0-D9BF3ADCE7F8}" sibTransId="{B666B29A-542B-294C-A5C9-739E6FA1F069}"/>
    <dgm:cxn modelId="{0E8B4DA8-F9D6-1042-B523-04C5D1914A98}" type="presOf" srcId="{9968C522-2A65-A94D-BB4C-D4402ECA3BD6}" destId="{D46BD85D-93BE-A64A-A164-9FC1F852DCA5}" srcOrd="0" destOrd="1" presId="urn:microsoft.com/office/officeart/2005/8/layout/process2"/>
    <dgm:cxn modelId="{0FE2E872-4E6B-044E-B012-EB5D3CC492E0}" srcId="{ED993E09-F3BE-C34D-A23D-3C56C9A6DAC2}" destId="{92FEF81C-8609-254D-B262-ABE5857E8F7D}" srcOrd="2" destOrd="0" parTransId="{DCCEA46F-0ED3-2546-8509-523E1B90CA86}" sibTransId="{C4112F3E-4FF8-444D-B848-028D8CFAF1F8}"/>
    <dgm:cxn modelId="{0E5820E7-61B6-7D48-ACB2-1CE30388D469}" srcId="{92FEF81C-8609-254D-B262-ABE5857E8F7D}" destId="{67B84571-4813-D945-AE55-6CB003EAD6B3}" srcOrd="0" destOrd="0" parTransId="{9A136079-17C7-374E-BA74-B8E286154590}" sibTransId="{502B8E53-1C98-D44A-821E-756651A19579}"/>
    <dgm:cxn modelId="{E5C30A82-9920-8241-BB3C-CFE613563C07}" type="presOf" srcId="{5D942C6E-D15F-9147-9E1F-DCA112DE4592}" destId="{172A5D38-D52C-C440-A1E6-6C889382412B}" srcOrd="0" destOrd="2" presId="urn:microsoft.com/office/officeart/2005/8/layout/process2"/>
    <dgm:cxn modelId="{7086D0B2-97FC-6349-B81B-5A7A7D39B820}" type="presOf" srcId="{ED993E09-F3BE-C34D-A23D-3C56C9A6DAC2}" destId="{B36C0DB0-A718-7047-B370-56976783A59F}" srcOrd="0" destOrd="0" presId="urn:microsoft.com/office/officeart/2005/8/layout/process2"/>
    <dgm:cxn modelId="{97C5B369-1A28-AE4B-806D-1AF38D94180F}" type="presOf" srcId="{67B84571-4813-D945-AE55-6CB003EAD6B3}" destId="{172A5D38-D52C-C440-A1E6-6C889382412B}" srcOrd="0" destOrd="1" presId="urn:microsoft.com/office/officeart/2005/8/layout/process2"/>
    <dgm:cxn modelId="{59B2CEBC-05BC-2343-92E6-4ED0D68728B5}" type="presOf" srcId="{2C8DA1FE-3185-054C-8ABF-0BD4500C6C0A}" destId="{2C56D360-B69E-9842-9755-4371B8AF2AA4}" srcOrd="0" destOrd="0" presId="urn:microsoft.com/office/officeart/2005/8/layout/process2"/>
    <dgm:cxn modelId="{4D0BB547-FA5F-F841-8241-7D1E8DD77FC9}" type="presOf" srcId="{484FECF6-5DF6-1847-899F-30C9FDA96486}" destId="{D46BD85D-93BE-A64A-A164-9FC1F852DCA5}" srcOrd="0" destOrd="2" presId="urn:microsoft.com/office/officeart/2005/8/layout/process2"/>
    <dgm:cxn modelId="{1F2B342D-4A1C-7A42-8287-E489914601BF}" srcId="{ED993E09-F3BE-C34D-A23D-3C56C9A6DAC2}" destId="{2C8DA1FE-3185-054C-8ABF-0BD4500C6C0A}" srcOrd="0" destOrd="0" parTransId="{E44B001F-4E49-B746-9B70-5E84B0962A67}" sibTransId="{6984CDAE-21FE-8A43-926E-95A2602CBFB5}"/>
    <dgm:cxn modelId="{A30C004F-D750-F04E-95BD-AE67DD39CB73}" type="presOf" srcId="{042659B0-462E-EE4E-9B23-8C4836F1C94F}" destId="{2C56D360-B69E-9842-9755-4371B8AF2AA4}" srcOrd="0" destOrd="3" presId="urn:microsoft.com/office/officeart/2005/8/layout/process2"/>
    <dgm:cxn modelId="{F5DC2BA9-0CC7-8E4E-BCC1-C820428493E1}" type="presOf" srcId="{79FF8900-CE51-7A4F-85AD-BF91F774FDAB}" destId="{2984B46F-A47E-3044-9DDD-4521A42D8B10}" srcOrd="1" destOrd="0" presId="urn:microsoft.com/office/officeart/2005/8/layout/process2"/>
    <dgm:cxn modelId="{88BD2386-A429-4C4F-8459-D0CA5A9BC87A}" srcId="{ED993E09-F3BE-C34D-A23D-3C56C9A6DAC2}" destId="{55235BE7-9C70-0E49-BF5E-F558C984E1B5}" srcOrd="1" destOrd="0" parTransId="{1B63F976-672D-F044-BB6C-ABE8D206FE30}" sibTransId="{79FF8900-CE51-7A4F-85AD-BF91F774FDAB}"/>
    <dgm:cxn modelId="{6A7C2649-F52F-884A-82A2-BDA71C611E44}" type="presOf" srcId="{4C24F177-8DB9-3644-BE5A-F16556702A01}" destId="{84C26506-3E9A-524C-BB9E-6194235190B9}" srcOrd="0" destOrd="1" presId="urn:microsoft.com/office/officeart/2005/8/layout/process2"/>
    <dgm:cxn modelId="{EC76495A-53D9-3A4C-BA42-8D68B8FC5B2F}" type="presOf" srcId="{FAE1D068-DD52-E446-BDD8-3C4414AAD56B}" destId="{84C26506-3E9A-524C-BB9E-6194235190B9}" srcOrd="0" destOrd="0" presId="urn:microsoft.com/office/officeart/2005/8/layout/process2"/>
    <dgm:cxn modelId="{0A8EE7DB-3631-B744-8FF1-A67427C36E9D}" type="presOf" srcId="{6984CDAE-21FE-8A43-926E-95A2602CBFB5}" destId="{F4F4F913-C9D3-0348-96B9-2AA627FFE5B8}" srcOrd="0" destOrd="0" presId="urn:microsoft.com/office/officeart/2005/8/layout/process2"/>
    <dgm:cxn modelId="{A2B955C5-4FB7-5545-A6D6-BCF201FB9794}" type="presOf" srcId="{6984CDAE-21FE-8A43-926E-95A2602CBFB5}" destId="{C34EF60E-64F9-8245-9073-502D11F7BF20}" srcOrd="1" destOrd="0" presId="urn:microsoft.com/office/officeart/2005/8/layout/process2"/>
    <dgm:cxn modelId="{BFCB666D-5BAF-734C-81C0-9D1E04AA6199}" type="presParOf" srcId="{B36C0DB0-A718-7047-B370-56976783A59F}" destId="{2C56D360-B69E-9842-9755-4371B8AF2AA4}" srcOrd="0" destOrd="0" presId="urn:microsoft.com/office/officeart/2005/8/layout/process2"/>
    <dgm:cxn modelId="{30FBBC88-8CB5-1549-8BAF-C2480880516D}" type="presParOf" srcId="{B36C0DB0-A718-7047-B370-56976783A59F}" destId="{F4F4F913-C9D3-0348-96B9-2AA627FFE5B8}" srcOrd="1" destOrd="0" presId="urn:microsoft.com/office/officeart/2005/8/layout/process2"/>
    <dgm:cxn modelId="{E34DCD6F-2B8F-6F48-9149-C6682B533452}" type="presParOf" srcId="{F4F4F913-C9D3-0348-96B9-2AA627FFE5B8}" destId="{C34EF60E-64F9-8245-9073-502D11F7BF20}" srcOrd="0" destOrd="0" presId="urn:microsoft.com/office/officeart/2005/8/layout/process2"/>
    <dgm:cxn modelId="{F1D8E339-6B8E-FE48-BA2B-C2A55147BF2B}" type="presParOf" srcId="{B36C0DB0-A718-7047-B370-56976783A59F}" destId="{D46BD85D-93BE-A64A-A164-9FC1F852DCA5}" srcOrd="2" destOrd="0" presId="urn:microsoft.com/office/officeart/2005/8/layout/process2"/>
    <dgm:cxn modelId="{0E8F92E7-2834-F345-8E3E-680997A7914C}" type="presParOf" srcId="{B36C0DB0-A718-7047-B370-56976783A59F}" destId="{C71A9E75-09A1-9E44-BBAD-EC4D0728330E}" srcOrd="3" destOrd="0" presId="urn:microsoft.com/office/officeart/2005/8/layout/process2"/>
    <dgm:cxn modelId="{FEA0818A-1562-9746-92B6-FF9394249BFB}" type="presParOf" srcId="{C71A9E75-09A1-9E44-BBAD-EC4D0728330E}" destId="{2984B46F-A47E-3044-9DDD-4521A42D8B10}" srcOrd="0" destOrd="0" presId="urn:microsoft.com/office/officeart/2005/8/layout/process2"/>
    <dgm:cxn modelId="{D155EFCF-68C2-C543-94B0-55145A60D0A1}" type="presParOf" srcId="{B36C0DB0-A718-7047-B370-56976783A59F}" destId="{172A5D38-D52C-C440-A1E6-6C889382412B}" srcOrd="4" destOrd="0" presId="urn:microsoft.com/office/officeart/2005/8/layout/process2"/>
    <dgm:cxn modelId="{53F2E476-1F0C-4041-8503-CB25C5A79BFE}" type="presParOf" srcId="{B36C0DB0-A718-7047-B370-56976783A59F}" destId="{3F63A8F6-596F-3149-810B-5B9437491978}" srcOrd="5" destOrd="0" presId="urn:microsoft.com/office/officeart/2005/8/layout/process2"/>
    <dgm:cxn modelId="{0AF5481B-B50B-3D44-A531-621272AD6313}" type="presParOf" srcId="{3F63A8F6-596F-3149-810B-5B9437491978}" destId="{23FFFFA6-3973-C04E-B786-C3AF8397AF3B}" srcOrd="0" destOrd="0" presId="urn:microsoft.com/office/officeart/2005/8/layout/process2"/>
    <dgm:cxn modelId="{025E43D9-774E-6141-AEEC-26566A192C8D}" type="presParOf" srcId="{B36C0DB0-A718-7047-B370-56976783A59F}" destId="{84C26506-3E9A-524C-BB9E-6194235190B9}" srcOrd="6"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56D360-B69E-9842-9755-4371B8AF2AA4}">
      <dsp:nvSpPr>
        <dsp:cNvPr id="0" name=""/>
        <dsp:cNvSpPr/>
      </dsp:nvSpPr>
      <dsp:spPr>
        <a:xfrm>
          <a:off x="909377" y="3895"/>
          <a:ext cx="5078827" cy="90355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err="1" smtClean="0">
              <a:latin typeface="Arial Narrow"/>
              <a:cs typeface="Arial Narrow"/>
            </a:rPr>
            <a:t>Hypothetical</a:t>
          </a:r>
          <a:r>
            <a:rPr lang="de-DE" sz="1600" kern="1200" dirty="0" smtClean="0">
              <a:latin typeface="Arial Narrow"/>
              <a:cs typeface="Arial Narrow"/>
            </a:rPr>
            <a:t> </a:t>
          </a:r>
          <a:r>
            <a:rPr lang="de-DE" sz="1600" kern="1200" dirty="0" err="1" smtClean="0">
              <a:latin typeface="Arial Narrow"/>
              <a:cs typeface="Arial Narrow"/>
            </a:rPr>
            <a:t>description</a:t>
          </a:r>
          <a:r>
            <a:rPr lang="de-DE" sz="1600" kern="1200" dirty="0" smtClean="0">
              <a:latin typeface="Arial Narrow"/>
              <a:cs typeface="Arial Narrow"/>
            </a:rPr>
            <a:t> of </a:t>
          </a:r>
          <a:r>
            <a:rPr lang="de-DE" sz="1600" kern="1200" dirty="0" err="1" smtClean="0">
              <a:latin typeface="Arial Narrow"/>
              <a:cs typeface="Arial Narrow"/>
            </a:rPr>
            <a:t>types</a:t>
          </a:r>
          <a:r>
            <a:rPr lang="de-DE" sz="1600" kern="1200" dirty="0" smtClean="0">
              <a:latin typeface="Arial Narrow"/>
              <a:cs typeface="Arial Narrow"/>
            </a:rPr>
            <a:t> </a:t>
          </a:r>
          <a:endParaRPr lang="de-DE" sz="1600" kern="1200" dirty="0">
            <a:latin typeface="Arial Narrow"/>
            <a:cs typeface="Arial Narrow"/>
          </a:endParaRPr>
        </a:p>
        <a:p>
          <a:pPr marL="57150" lvl="1" indent="-57150" algn="ctr" defTabSz="400050">
            <a:lnSpc>
              <a:spcPct val="90000"/>
            </a:lnSpc>
            <a:spcBef>
              <a:spcPct val="0"/>
            </a:spcBef>
            <a:spcAft>
              <a:spcPct val="15000"/>
            </a:spcAft>
            <a:buChar char="••"/>
          </a:pPr>
          <a:r>
            <a:rPr lang="de-DE" sz="900" kern="1200" dirty="0" smtClean="0">
              <a:latin typeface="Arial Narrow"/>
              <a:cs typeface="Arial Narrow"/>
            </a:rPr>
            <a:t> </a:t>
          </a:r>
          <a:r>
            <a:rPr lang="de-DE" sz="1200" kern="1200" dirty="0" err="1" smtClean="0">
              <a:latin typeface="Arial Narrow"/>
              <a:cs typeface="Arial Narrow"/>
            </a:rPr>
            <a:t>Undermined</a:t>
          </a:r>
          <a:r>
            <a:rPr lang="de-DE" sz="1200" kern="1200" dirty="0" smtClean="0">
              <a:latin typeface="Arial Narrow"/>
              <a:cs typeface="Arial Narrow"/>
            </a:rPr>
            <a:t> </a:t>
          </a:r>
          <a:r>
            <a:rPr lang="de-DE" sz="1200" kern="1200" dirty="0" err="1" smtClean="0">
              <a:latin typeface="Arial Narrow"/>
              <a:cs typeface="Arial Narrow"/>
            </a:rPr>
            <a:t>with</a:t>
          </a:r>
          <a:r>
            <a:rPr lang="de-DE" sz="1200" kern="1200" dirty="0" smtClean="0">
              <a:latin typeface="Arial Narrow"/>
              <a:cs typeface="Arial Narrow"/>
            </a:rPr>
            <a:t> </a:t>
          </a:r>
          <a:r>
            <a:rPr lang="de-DE" sz="1200" kern="1200" dirty="0" err="1" smtClean="0">
              <a:latin typeface="Arial Narrow"/>
              <a:cs typeface="Arial Narrow"/>
            </a:rPr>
            <a:t>data</a:t>
          </a:r>
          <a:r>
            <a:rPr lang="de-DE" sz="1200" kern="1200" dirty="0" smtClean="0">
              <a:latin typeface="Arial Narrow"/>
              <a:cs typeface="Arial Narrow"/>
            </a:rPr>
            <a:t> material</a:t>
          </a:r>
          <a:endParaRPr lang="de-DE" sz="1200" kern="1200" dirty="0">
            <a:latin typeface="Arial Narrow"/>
            <a:cs typeface="Arial Narrow"/>
          </a:endParaRPr>
        </a:p>
        <a:p>
          <a:pPr marL="114300" lvl="1" indent="-114300" algn="ctr" defTabSz="533400">
            <a:lnSpc>
              <a:spcPct val="90000"/>
            </a:lnSpc>
            <a:spcBef>
              <a:spcPct val="0"/>
            </a:spcBef>
            <a:spcAft>
              <a:spcPct val="15000"/>
            </a:spcAft>
            <a:buChar char="••"/>
          </a:pPr>
          <a:r>
            <a:rPr lang="de-DE" sz="1200" kern="1200" dirty="0" smtClean="0">
              <a:latin typeface="Arial Narrow"/>
              <a:cs typeface="Arial Narrow"/>
            </a:rPr>
            <a:t> Qualitative </a:t>
          </a:r>
          <a:r>
            <a:rPr lang="de-DE" sz="1200" kern="1200" dirty="0" err="1" smtClean="0">
              <a:latin typeface="Arial Narrow"/>
              <a:cs typeface="Arial Narrow"/>
            </a:rPr>
            <a:t>analysis</a:t>
          </a:r>
          <a:r>
            <a:rPr lang="de-DE" sz="1200" kern="1200" dirty="0" smtClean="0">
              <a:latin typeface="Arial Narrow"/>
              <a:cs typeface="Arial Narrow"/>
            </a:rPr>
            <a:t> </a:t>
          </a:r>
          <a:r>
            <a:rPr lang="de-DE" sz="1200" kern="1200" dirty="0" err="1" smtClean="0">
              <a:latin typeface="Arial Narrow"/>
              <a:cs typeface="Arial Narrow"/>
            </a:rPr>
            <a:t>integration</a:t>
          </a:r>
          <a:endParaRPr lang="de-DE" sz="1200" kern="1200" dirty="0">
            <a:latin typeface="Arial Narrow"/>
            <a:cs typeface="Arial Narrow"/>
          </a:endParaRPr>
        </a:p>
        <a:p>
          <a:pPr marL="114300" lvl="1" indent="-114300" algn="ctr" defTabSz="533400">
            <a:lnSpc>
              <a:spcPct val="90000"/>
            </a:lnSpc>
            <a:spcBef>
              <a:spcPct val="0"/>
            </a:spcBef>
            <a:spcAft>
              <a:spcPct val="15000"/>
            </a:spcAft>
            <a:buChar char="••"/>
          </a:pPr>
          <a:r>
            <a:rPr lang="de-DE" sz="1200" kern="1200" dirty="0" smtClean="0">
              <a:latin typeface="Arial Narrow"/>
              <a:cs typeface="Arial Narrow"/>
            </a:rPr>
            <a:t> Definition of </a:t>
          </a:r>
          <a:r>
            <a:rPr lang="de-DE" sz="1200" kern="1200" dirty="0" err="1" smtClean="0">
              <a:latin typeface="Arial Narrow"/>
              <a:cs typeface="Arial Narrow"/>
            </a:rPr>
            <a:t>main</a:t>
          </a:r>
          <a:r>
            <a:rPr lang="de-DE" sz="1200" kern="1200" dirty="0" smtClean="0">
              <a:latin typeface="Arial Narrow"/>
              <a:cs typeface="Arial Narrow"/>
            </a:rPr>
            <a:t> </a:t>
          </a:r>
          <a:r>
            <a:rPr lang="de-DE" sz="1200" kern="1200" dirty="0" err="1" smtClean="0">
              <a:latin typeface="Arial Narrow"/>
              <a:cs typeface="Arial Narrow"/>
            </a:rPr>
            <a:t>characteristics</a:t>
          </a:r>
          <a:endParaRPr lang="de-DE" sz="1200" kern="1200" dirty="0">
            <a:latin typeface="Arial Narrow"/>
            <a:cs typeface="Arial Narrow"/>
          </a:endParaRPr>
        </a:p>
      </dsp:txBody>
      <dsp:txXfrm>
        <a:off x="909377" y="3895"/>
        <a:ext cx="5078827" cy="903554"/>
      </dsp:txXfrm>
    </dsp:sp>
    <dsp:sp modelId="{F4F4F913-C9D3-0348-96B9-2AA627FFE5B8}">
      <dsp:nvSpPr>
        <dsp:cNvPr id="0" name=""/>
        <dsp:cNvSpPr/>
      </dsp:nvSpPr>
      <dsp:spPr>
        <a:xfrm rot="5400000">
          <a:off x="3291631" y="928404"/>
          <a:ext cx="314319" cy="377182"/>
        </a:xfrm>
        <a:prstGeom prst="rightArrow">
          <a:avLst>
            <a:gd name="adj1" fmla="val 60000"/>
            <a:gd name="adj2" fmla="val 50000"/>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rot="5400000">
        <a:off x="3291631" y="928404"/>
        <a:ext cx="314319" cy="377182"/>
      </dsp:txXfrm>
    </dsp:sp>
    <dsp:sp modelId="{D46BD85D-93BE-A64A-A164-9FC1F852DCA5}">
      <dsp:nvSpPr>
        <dsp:cNvPr id="0" name=""/>
        <dsp:cNvSpPr/>
      </dsp:nvSpPr>
      <dsp:spPr>
        <a:xfrm>
          <a:off x="899872" y="1326541"/>
          <a:ext cx="5097837" cy="97252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de-DE" sz="1700" kern="1200" smtClean="0">
              <a:latin typeface="Arial Narrow"/>
              <a:cs typeface="Arial Narrow"/>
            </a:rPr>
            <a:t>Classification into the typology</a:t>
          </a:r>
          <a:endParaRPr lang="de-DE" sz="1700" kern="1200" dirty="0">
            <a:latin typeface="Arial Narrow"/>
            <a:cs typeface="Arial Narrow"/>
          </a:endParaRPr>
        </a:p>
        <a:p>
          <a:pPr marL="114300" lvl="1" indent="-114300" algn="ctr" defTabSz="577850">
            <a:lnSpc>
              <a:spcPct val="90000"/>
            </a:lnSpc>
            <a:spcBef>
              <a:spcPct val="0"/>
            </a:spcBef>
            <a:spcAft>
              <a:spcPct val="15000"/>
            </a:spcAft>
            <a:buChar char="••"/>
          </a:pPr>
          <a:r>
            <a:rPr lang="de-DE" sz="1300" kern="1200" dirty="0" smtClean="0">
              <a:latin typeface="Arial Narrow"/>
              <a:cs typeface="Arial Narrow"/>
            </a:rPr>
            <a:t> </a:t>
          </a:r>
          <a:r>
            <a:rPr lang="de-DE" sz="1300" kern="1200" dirty="0" err="1" smtClean="0">
              <a:latin typeface="Arial Narrow"/>
              <a:cs typeface="Arial Narrow"/>
            </a:rPr>
            <a:t>Deriving</a:t>
          </a:r>
          <a:r>
            <a:rPr lang="de-DE" sz="1300" kern="1200" dirty="0" smtClean="0">
              <a:latin typeface="Arial Narrow"/>
              <a:cs typeface="Arial Narrow"/>
            </a:rPr>
            <a:t> of </a:t>
          </a:r>
          <a:r>
            <a:rPr lang="de-DE" sz="1300" kern="1200" dirty="0" err="1" smtClean="0">
              <a:latin typeface="Arial Narrow"/>
              <a:cs typeface="Arial Narrow"/>
            </a:rPr>
            <a:t>identifying</a:t>
          </a:r>
          <a:r>
            <a:rPr lang="de-DE" sz="1300" kern="1200" dirty="0" smtClean="0">
              <a:latin typeface="Arial Narrow"/>
              <a:cs typeface="Arial Narrow"/>
            </a:rPr>
            <a:t> </a:t>
          </a:r>
          <a:r>
            <a:rPr lang="de-DE" sz="1300" kern="1200" dirty="0" err="1" smtClean="0">
              <a:latin typeface="Arial Narrow"/>
              <a:cs typeface="Arial Narrow"/>
            </a:rPr>
            <a:t>questions</a:t>
          </a:r>
          <a:endParaRPr lang="de-DE" sz="1300" kern="1200" dirty="0">
            <a:latin typeface="Arial Narrow"/>
            <a:cs typeface="Arial Narrow"/>
          </a:endParaRPr>
        </a:p>
        <a:p>
          <a:pPr marL="114300" lvl="1" indent="-114300" algn="ctr" defTabSz="577850">
            <a:lnSpc>
              <a:spcPct val="90000"/>
            </a:lnSpc>
            <a:spcBef>
              <a:spcPct val="0"/>
            </a:spcBef>
            <a:spcAft>
              <a:spcPct val="15000"/>
            </a:spcAft>
            <a:buChar char="••"/>
          </a:pPr>
          <a:r>
            <a:rPr lang="de-DE" sz="1300" kern="1200" dirty="0" smtClean="0">
              <a:latin typeface="Arial Narrow"/>
              <a:cs typeface="Arial Narrow"/>
            </a:rPr>
            <a:t> </a:t>
          </a:r>
          <a:r>
            <a:rPr lang="de-DE" sz="1300" kern="1200" dirty="0" err="1" smtClean="0">
              <a:latin typeface="Arial Narrow"/>
              <a:cs typeface="Arial Narrow"/>
            </a:rPr>
            <a:t>Selection</a:t>
          </a:r>
          <a:r>
            <a:rPr lang="de-DE" sz="1300" kern="1200" dirty="0" smtClean="0">
              <a:latin typeface="Arial Narrow"/>
              <a:cs typeface="Arial Narrow"/>
            </a:rPr>
            <a:t> of </a:t>
          </a:r>
          <a:r>
            <a:rPr lang="de-DE" sz="1300" kern="1200" dirty="0" err="1" smtClean="0">
              <a:latin typeface="Arial Narrow"/>
              <a:cs typeface="Arial Narrow"/>
            </a:rPr>
            <a:t>most</a:t>
          </a:r>
          <a:r>
            <a:rPr lang="de-DE" sz="1300" kern="1200" dirty="0" smtClean="0">
              <a:latin typeface="Arial Narrow"/>
              <a:cs typeface="Arial Narrow"/>
            </a:rPr>
            <a:t> relevant </a:t>
          </a:r>
          <a:r>
            <a:rPr lang="de-DE" sz="1300" kern="1200" dirty="0" err="1" smtClean="0">
              <a:latin typeface="Arial Narrow"/>
              <a:cs typeface="Arial Narrow"/>
            </a:rPr>
            <a:t>types</a:t>
          </a:r>
          <a:r>
            <a:rPr lang="de-DE" sz="1300" kern="1200" dirty="0" smtClean="0">
              <a:latin typeface="Arial Narrow"/>
              <a:cs typeface="Arial Narrow"/>
            </a:rPr>
            <a:t> </a:t>
          </a:r>
          <a:r>
            <a:rPr lang="de-DE" sz="1300" kern="1200" dirty="0" err="1" smtClean="0">
              <a:latin typeface="Arial Narrow"/>
              <a:cs typeface="Arial Narrow"/>
            </a:rPr>
            <a:t>for</a:t>
          </a:r>
          <a:r>
            <a:rPr lang="de-DE" sz="1300" kern="1200" dirty="0" smtClean="0">
              <a:latin typeface="Arial Narrow"/>
              <a:cs typeface="Arial Narrow"/>
            </a:rPr>
            <a:t> </a:t>
          </a:r>
          <a:r>
            <a:rPr lang="de-DE" sz="1300" kern="1200" dirty="0" err="1" smtClean="0">
              <a:latin typeface="Arial Narrow"/>
              <a:cs typeface="Arial Narrow"/>
            </a:rPr>
            <a:t>focus</a:t>
          </a:r>
          <a:r>
            <a:rPr lang="de-DE" sz="1300" kern="1200" dirty="0" smtClean="0">
              <a:latin typeface="Arial Narrow"/>
              <a:cs typeface="Arial Narrow"/>
            </a:rPr>
            <a:t> </a:t>
          </a:r>
          <a:r>
            <a:rPr lang="de-DE" sz="1300" kern="1200" dirty="0" err="1" smtClean="0">
              <a:latin typeface="Arial Narrow"/>
              <a:cs typeface="Arial Narrow"/>
            </a:rPr>
            <a:t>groups</a:t>
          </a:r>
          <a:endParaRPr lang="de-DE" sz="1300" kern="1200" dirty="0">
            <a:latin typeface="Arial Narrow"/>
            <a:cs typeface="Arial Narrow"/>
          </a:endParaRPr>
        </a:p>
      </dsp:txBody>
      <dsp:txXfrm>
        <a:off x="899872" y="1326541"/>
        <a:ext cx="5097837" cy="972528"/>
      </dsp:txXfrm>
    </dsp:sp>
    <dsp:sp modelId="{C71A9E75-09A1-9E44-BBAD-EC4D0728330E}">
      <dsp:nvSpPr>
        <dsp:cNvPr id="0" name=""/>
        <dsp:cNvSpPr/>
      </dsp:nvSpPr>
      <dsp:spPr>
        <a:xfrm rot="5400000">
          <a:off x="3291631" y="2320025"/>
          <a:ext cx="314319" cy="377182"/>
        </a:xfrm>
        <a:prstGeom prst="rightArrow">
          <a:avLst>
            <a:gd name="adj1" fmla="val 60000"/>
            <a:gd name="adj2" fmla="val 50000"/>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rot="5400000">
        <a:off x="3291631" y="2320025"/>
        <a:ext cx="314319" cy="377182"/>
      </dsp:txXfrm>
    </dsp:sp>
    <dsp:sp modelId="{172A5D38-D52C-C440-A1E6-6C889382412B}">
      <dsp:nvSpPr>
        <dsp:cNvPr id="0" name=""/>
        <dsp:cNvSpPr/>
      </dsp:nvSpPr>
      <dsp:spPr>
        <a:xfrm>
          <a:off x="899369" y="2718162"/>
          <a:ext cx="5098843" cy="972520"/>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de-DE" sz="1700" kern="1200" dirty="0" smtClean="0">
              <a:latin typeface="Arial Narrow"/>
              <a:cs typeface="Arial Narrow"/>
            </a:rPr>
            <a:t>Focus Group Integration</a:t>
          </a:r>
          <a:endParaRPr lang="de-DE" sz="1700" kern="1200" dirty="0">
            <a:latin typeface="Arial Narrow"/>
            <a:cs typeface="Arial Narrow"/>
          </a:endParaRPr>
        </a:p>
        <a:p>
          <a:pPr marL="114300" lvl="1" indent="-114300" algn="ctr" defTabSz="577850">
            <a:lnSpc>
              <a:spcPct val="90000"/>
            </a:lnSpc>
            <a:spcBef>
              <a:spcPct val="0"/>
            </a:spcBef>
            <a:spcAft>
              <a:spcPct val="15000"/>
            </a:spcAft>
            <a:buChar char="••"/>
          </a:pPr>
          <a:r>
            <a:rPr lang="de-DE" sz="1300" kern="1200" dirty="0" smtClean="0">
              <a:latin typeface="Arial Narrow"/>
              <a:cs typeface="Arial Narrow"/>
            </a:rPr>
            <a:t> </a:t>
          </a:r>
          <a:r>
            <a:rPr lang="de-DE" sz="1300" kern="1200" dirty="0" err="1" smtClean="0">
              <a:latin typeface="Arial Narrow"/>
              <a:cs typeface="Arial Narrow"/>
            </a:rPr>
            <a:t>constant</a:t>
          </a:r>
          <a:r>
            <a:rPr lang="de-DE" sz="1300" kern="1200" dirty="0" smtClean="0">
              <a:latin typeface="Arial Narrow"/>
              <a:cs typeface="Arial Narrow"/>
            </a:rPr>
            <a:t> check of </a:t>
          </a:r>
          <a:r>
            <a:rPr lang="de-DE" sz="1300" kern="1200" dirty="0" err="1" smtClean="0">
              <a:latin typeface="Arial Narrow"/>
              <a:cs typeface="Arial Narrow"/>
            </a:rPr>
            <a:t>hypothesis</a:t>
          </a:r>
          <a:endParaRPr lang="de-DE" sz="1300" kern="1200" dirty="0">
            <a:latin typeface="Arial Narrow"/>
            <a:cs typeface="Arial Narrow"/>
          </a:endParaRPr>
        </a:p>
        <a:p>
          <a:pPr marL="114300" lvl="1" indent="-114300" algn="ctr" defTabSz="577850">
            <a:lnSpc>
              <a:spcPct val="90000"/>
            </a:lnSpc>
            <a:spcBef>
              <a:spcPct val="0"/>
            </a:spcBef>
            <a:spcAft>
              <a:spcPct val="15000"/>
            </a:spcAft>
            <a:buChar char="••"/>
          </a:pPr>
          <a:r>
            <a:rPr lang="de-DE" sz="1300" kern="1200" dirty="0" smtClean="0">
              <a:latin typeface="Arial Narrow"/>
              <a:cs typeface="Arial Narrow"/>
            </a:rPr>
            <a:t> </a:t>
          </a:r>
          <a:r>
            <a:rPr lang="de-DE" sz="1300" kern="1200" dirty="0" err="1" smtClean="0">
              <a:latin typeface="Arial Narrow"/>
              <a:cs typeface="Arial Narrow"/>
            </a:rPr>
            <a:t>probable</a:t>
          </a:r>
          <a:r>
            <a:rPr lang="de-DE" sz="1300" kern="1200" dirty="0" smtClean="0">
              <a:latin typeface="Arial Narrow"/>
              <a:cs typeface="Arial Narrow"/>
            </a:rPr>
            <a:t> </a:t>
          </a:r>
          <a:r>
            <a:rPr lang="de-DE" sz="1300" kern="1200" dirty="0" err="1" smtClean="0">
              <a:latin typeface="Arial Narrow"/>
              <a:cs typeface="Arial Narrow"/>
            </a:rPr>
            <a:t>adjustments</a:t>
          </a:r>
          <a:r>
            <a:rPr lang="de-DE" sz="1300" kern="1200" dirty="0" smtClean="0">
              <a:latin typeface="Arial Narrow"/>
              <a:cs typeface="Arial Narrow"/>
            </a:rPr>
            <a:t> </a:t>
          </a:r>
          <a:r>
            <a:rPr lang="de-DE" sz="1300" kern="1200" dirty="0" err="1" smtClean="0">
              <a:latin typeface="Arial Narrow"/>
              <a:cs typeface="Arial Narrow"/>
            </a:rPr>
            <a:t>through</a:t>
          </a:r>
          <a:r>
            <a:rPr lang="de-DE" sz="1300" kern="1200" dirty="0" smtClean="0">
              <a:latin typeface="Arial Narrow"/>
              <a:cs typeface="Arial Narrow"/>
            </a:rPr>
            <a:t> </a:t>
          </a:r>
          <a:r>
            <a:rPr lang="de-DE" sz="1300" kern="1200" dirty="0" err="1" smtClean="0">
              <a:latin typeface="Arial Narrow"/>
              <a:cs typeface="Arial Narrow"/>
            </a:rPr>
            <a:t>whole</a:t>
          </a:r>
          <a:r>
            <a:rPr lang="de-DE" sz="1300" kern="1200" dirty="0" smtClean="0">
              <a:latin typeface="Arial Narrow"/>
              <a:cs typeface="Arial Narrow"/>
            </a:rPr>
            <a:t> </a:t>
          </a:r>
          <a:r>
            <a:rPr lang="de-DE" sz="1300" kern="1200" dirty="0" err="1" smtClean="0">
              <a:latin typeface="Arial Narrow"/>
              <a:cs typeface="Arial Narrow"/>
            </a:rPr>
            <a:t>project</a:t>
          </a:r>
          <a:endParaRPr lang="de-DE" sz="1300" kern="1200" dirty="0">
            <a:latin typeface="Arial Narrow"/>
            <a:cs typeface="Arial Narrow"/>
          </a:endParaRPr>
        </a:p>
      </dsp:txBody>
      <dsp:txXfrm>
        <a:off x="899369" y="2718162"/>
        <a:ext cx="5098843" cy="972520"/>
      </dsp:txXfrm>
    </dsp:sp>
    <dsp:sp modelId="{3F63A8F6-596F-3149-810B-5B9437491978}">
      <dsp:nvSpPr>
        <dsp:cNvPr id="0" name=""/>
        <dsp:cNvSpPr/>
      </dsp:nvSpPr>
      <dsp:spPr>
        <a:xfrm rot="5400000">
          <a:off x="3290171" y="3713585"/>
          <a:ext cx="317240" cy="377182"/>
        </a:xfrm>
        <a:prstGeom prst="rightArrow">
          <a:avLst>
            <a:gd name="adj1" fmla="val 60000"/>
            <a:gd name="adj2" fmla="val 50000"/>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rot="5400000">
        <a:off x="3290171" y="3713585"/>
        <a:ext cx="317240" cy="377182"/>
      </dsp:txXfrm>
    </dsp:sp>
    <dsp:sp modelId="{84C26506-3E9A-524C-BB9E-6194235190B9}">
      <dsp:nvSpPr>
        <dsp:cNvPr id="0" name=""/>
        <dsp:cNvSpPr/>
      </dsp:nvSpPr>
      <dsp:spPr>
        <a:xfrm>
          <a:off x="890568" y="4113670"/>
          <a:ext cx="5116445" cy="8668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solidFill>
            <a:srgbClr val="1699CB"/>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de-DE" sz="1700" kern="1200" dirty="0" smtClean="0">
              <a:latin typeface="Arial Narrow"/>
              <a:cs typeface="Arial Narrow"/>
            </a:rPr>
            <a:t>Quantitative Validation</a:t>
          </a:r>
          <a:endParaRPr lang="de-DE" sz="1700" kern="1200" dirty="0">
            <a:latin typeface="Arial Narrow"/>
            <a:cs typeface="Arial Narrow"/>
          </a:endParaRPr>
        </a:p>
        <a:p>
          <a:pPr marL="114300" lvl="1" indent="-114300" algn="ctr" defTabSz="577850">
            <a:lnSpc>
              <a:spcPct val="90000"/>
            </a:lnSpc>
            <a:spcBef>
              <a:spcPct val="0"/>
            </a:spcBef>
            <a:spcAft>
              <a:spcPct val="15000"/>
            </a:spcAft>
            <a:buChar char="••"/>
          </a:pPr>
          <a:r>
            <a:rPr lang="de-DE" sz="1300" kern="1200" dirty="0" smtClean="0">
              <a:latin typeface="Arial Narrow"/>
              <a:cs typeface="Arial Narrow"/>
            </a:rPr>
            <a:t>500 </a:t>
          </a:r>
          <a:r>
            <a:rPr lang="de-DE" sz="1300" kern="1200" dirty="0" err="1" smtClean="0">
              <a:latin typeface="Arial Narrow"/>
              <a:cs typeface="Arial Narrow"/>
            </a:rPr>
            <a:t>each</a:t>
          </a:r>
          <a:r>
            <a:rPr lang="de-DE" sz="1300" kern="1200" dirty="0" smtClean="0">
              <a:latin typeface="Arial Narrow"/>
              <a:cs typeface="Arial Narrow"/>
            </a:rPr>
            <a:t> </a:t>
          </a:r>
          <a:r>
            <a:rPr lang="de-DE" sz="1300" kern="1200" dirty="0" err="1" smtClean="0">
              <a:latin typeface="Arial Narrow"/>
              <a:cs typeface="Arial Narrow"/>
            </a:rPr>
            <a:t>country</a:t>
          </a:r>
          <a:r>
            <a:rPr lang="de-DE" sz="1300" kern="1200" dirty="0" smtClean="0">
              <a:latin typeface="Arial Narrow"/>
              <a:cs typeface="Arial Narrow"/>
            </a:rPr>
            <a:t> </a:t>
          </a:r>
          <a:endParaRPr lang="de-DE" sz="1300" kern="1200" dirty="0">
            <a:latin typeface="Arial Narrow"/>
            <a:cs typeface="Arial Narrow"/>
          </a:endParaRPr>
        </a:p>
      </dsp:txBody>
      <dsp:txXfrm>
        <a:off x="890568" y="4113670"/>
        <a:ext cx="5116445" cy="8668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9949FF-B290-8349-B2D7-BF74B8D681B8}" type="datetimeFigureOut">
              <a:rPr lang="de-DE" smtClean="0"/>
              <a:pPr/>
              <a:t>11.04.2011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D673A5-99D1-294D-B4EF-C7F982376674}" type="slidenum">
              <a:rPr lang="de-DE" smtClean="0"/>
              <a:pPr/>
              <a:t>‹Nr.›</a:t>
            </a:fld>
            <a:endParaRPr 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776D0-67E7-BE47-9956-C60870AF4942}" type="datetimeFigureOut">
              <a:rPr lang="de-DE" smtClean="0"/>
              <a:pPr/>
              <a:t>11.04.2011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2002E1-DAB7-5845-BB62-A7E8FD7D7206}" type="slidenum">
              <a:rPr lang="de-DE" smtClean="0"/>
              <a:pPr/>
              <a:t>‹Nr.›</a:t>
            </a:fld>
            <a:endParaRPr lang="de-DE"/>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Folienbildplatzhalter 1"/>
          <p:cNvSpPr>
            <a:spLocks noGrp="1" noRot="1" noChangeAspect="1"/>
          </p:cNvSpPr>
          <p:nvPr>
            <p:ph type="sldImg"/>
          </p:nvPr>
        </p:nvSpPr>
        <p:spPr bwMode="auto">
          <a:noFill/>
          <a:ln>
            <a:solidFill>
              <a:srgbClr val="000000"/>
            </a:solidFill>
            <a:miter lim="800000"/>
            <a:headEnd/>
            <a:tailEnd/>
          </a:ln>
        </p:spPr>
      </p:sp>
      <p:sp>
        <p:nvSpPr>
          <p:cNvPr id="20483" name="Notizenplatzhalter 2"/>
          <p:cNvSpPr>
            <a:spLocks noGrp="1"/>
          </p:cNvSpPr>
          <p:nvPr>
            <p:ph type="body" idx="1"/>
          </p:nvPr>
        </p:nvSpPr>
        <p:spPr bwMode="auto">
          <a:noFill/>
        </p:spPr>
        <p:txBody>
          <a:bodyPr/>
          <a:lstStyle/>
          <a:p>
            <a:pPr eaLnBrk="1" hangingPunct="1">
              <a:spcBef>
                <a:spcPct val="0"/>
              </a:spcBef>
            </a:pPr>
            <a:endParaRPr lang="de-DE" smtClean="0">
              <a:ea typeface="ＭＳ Ｐゴシック" charset="-128"/>
            </a:endParaRPr>
          </a:p>
        </p:txBody>
      </p:sp>
      <p:sp>
        <p:nvSpPr>
          <p:cNvPr id="18436" name="Foliennummernplatzhalter 3"/>
          <p:cNvSpPr>
            <a:spLocks noGrp="1"/>
          </p:cNvSpPr>
          <p:nvPr>
            <p:ph type="sldNum" sz="quarter" idx="5"/>
          </p:nvPr>
        </p:nvSpPr>
        <p:spPr bwMode="auto">
          <a:ln>
            <a:miter lim="800000"/>
            <a:headEnd/>
            <a:tailEnd/>
          </a:ln>
        </p:spPr>
        <p:txBody>
          <a:bodyPr/>
          <a:lstStyle/>
          <a:p>
            <a:fld id="{1C6B34FB-0FBD-4645-919B-7DC4FD805063}" type="slidenum">
              <a:rPr lang="de-DE"/>
              <a:pPr/>
              <a:t>3</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lienbildplatzhalter 1"/>
          <p:cNvSpPr>
            <a:spLocks noGrp="1" noRot="1" noChangeAspect="1"/>
          </p:cNvSpPr>
          <p:nvPr>
            <p:ph type="sldImg"/>
          </p:nvPr>
        </p:nvSpPr>
        <p:spPr bwMode="auto">
          <a:noFill/>
          <a:ln>
            <a:solidFill>
              <a:srgbClr val="000000"/>
            </a:solidFill>
            <a:miter lim="800000"/>
            <a:headEnd/>
            <a:tailEnd/>
          </a:ln>
        </p:spPr>
      </p:sp>
      <p:sp>
        <p:nvSpPr>
          <p:cNvPr id="22531" name="Notizenplatzhalter 2"/>
          <p:cNvSpPr>
            <a:spLocks noGrp="1"/>
          </p:cNvSpPr>
          <p:nvPr>
            <p:ph type="body" idx="1"/>
          </p:nvPr>
        </p:nvSpPr>
        <p:spPr bwMode="auto">
          <a:noFill/>
        </p:spPr>
        <p:txBody>
          <a:bodyPr/>
          <a:lstStyle/>
          <a:p>
            <a:pPr eaLnBrk="1" hangingPunct="1">
              <a:spcBef>
                <a:spcPct val="0"/>
              </a:spcBef>
            </a:pPr>
            <a:endParaRPr lang="de-DE" smtClean="0">
              <a:ea typeface="ＭＳ Ｐゴシック" charset="-128"/>
            </a:endParaRPr>
          </a:p>
        </p:txBody>
      </p:sp>
      <p:sp>
        <p:nvSpPr>
          <p:cNvPr id="20484" name="Foliennummernplatzhalter 3"/>
          <p:cNvSpPr>
            <a:spLocks noGrp="1"/>
          </p:cNvSpPr>
          <p:nvPr>
            <p:ph type="sldNum" sz="quarter" idx="5"/>
          </p:nvPr>
        </p:nvSpPr>
        <p:spPr bwMode="auto">
          <a:ln>
            <a:miter lim="800000"/>
            <a:headEnd/>
            <a:tailEnd/>
          </a:ln>
        </p:spPr>
        <p:txBody>
          <a:bodyPr/>
          <a:lstStyle/>
          <a:p>
            <a:fld id="{799CEB1A-77C6-4916-89C5-8ED65F0B3EBB}" type="slidenum">
              <a:rPr lang="de-DE"/>
              <a:pPr/>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Folienbildplatzhalter 1"/>
          <p:cNvSpPr>
            <a:spLocks noGrp="1" noRot="1" noChangeAspect="1"/>
          </p:cNvSpPr>
          <p:nvPr>
            <p:ph type="sldImg"/>
          </p:nvPr>
        </p:nvSpPr>
        <p:spPr bwMode="auto">
          <a:noFill/>
          <a:ln>
            <a:solidFill>
              <a:srgbClr val="000000"/>
            </a:solidFill>
            <a:miter lim="800000"/>
            <a:headEnd/>
            <a:tailEnd/>
          </a:ln>
        </p:spPr>
      </p:sp>
      <p:sp>
        <p:nvSpPr>
          <p:cNvPr id="24579" name="Notizenplatzhalter 2"/>
          <p:cNvSpPr>
            <a:spLocks noGrp="1"/>
          </p:cNvSpPr>
          <p:nvPr>
            <p:ph type="body" idx="1"/>
          </p:nvPr>
        </p:nvSpPr>
        <p:spPr bwMode="auto">
          <a:noFill/>
        </p:spPr>
        <p:txBody>
          <a:bodyPr/>
          <a:lstStyle/>
          <a:p>
            <a:pPr eaLnBrk="1" hangingPunct="1">
              <a:spcBef>
                <a:spcPct val="0"/>
              </a:spcBef>
            </a:pPr>
            <a:endParaRPr lang="de-DE" smtClean="0">
              <a:ea typeface="ＭＳ Ｐゴシック" charset="-128"/>
            </a:endParaRPr>
          </a:p>
        </p:txBody>
      </p:sp>
      <p:sp>
        <p:nvSpPr>
          <p:cNvPr id="26628" name="Foliennummernplatzhalter 3"/>
          <p:cNvSpPr>
            <a:spLocks noGrp="1"/>
          </p:cNvSpPr>
          <p:nvPr>
            <p:ph type="sldNum" sz="quarter" idx="5"/>
          </p:nvPr>
        </p:nvSpPr>
        <p:spPr bwMode="auto">
          <a:ln>
            <a:miter lim="800000"/>
            <a:headEnd/>
            <a:tailEnd/>
          </a:ln>
        </p:spPr>
        <p:txBody>
          <a:bodyPr/>
          <a:lstStyle/>
          <a:p>
            <a:fld id="{87634D1D-D152-43E7-AC01-68B21B1AEEF3}" type="slidenum">
              <a:rPr lang="de-DE"/>
              <a:pPr/>
              <a:t>7</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02002E1-DAB7-5845-BB62-A7E8FD7D7206}" type="slidenum">
              <a:rPr lang="de-DE" smtClean="0"/>
              <a:pPr/>
              <a:t>11</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02002E1-DAB7-5845-BB62-A7E8FD7D7206}" type="slidenum">
              <a:rPr lang="de-DE" smtClean="0"/>
              <a:pPr/>
              <a:t>12</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02002E1-DAB7-5845-BB62-A7E8FD7D7206}" type="slidenum">
              <a:rPr lang="de-DE" smtClean="0"/>
              <a:pPr/>
              <a:t>13</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lgn="ctr">
              <a:defRPr sz="2800">
                <a:solidFill>
                  <a:srgbClr val="3C3C3B"/>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4" name="Datumsplatzhalter 3"/>
          <p:cNvSpPr>
            <a:spLocks noGrp="1"/>
          </p:cNvSpPr>
          <p:nvPr>
            <p:ph type="dt" sz="half" idx="10"/>
          </p:nvPr>
        </p:nvSpPr>
        <p:spPr/>
        <p:txBody>
          <a:bodyPr/>
          <a:lstStyle/>
          <a:p>
            <a:fld id="{59F1BDCA-809B-684F-9353-21EC75DABC93}"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51D2F6F-A871-654F-B3C7-1F2C1494CEFA}"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1BF79B7-919A-624B-BC6B-1EE7486CD577}"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2B5EAEC7-91C7-6249-97B0-9043C9D694A4}"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FA8434B-B739-934E-8F87-4CB5FF2DA99C}" type="datetime1">
              <a:rPr lang="de-DE" smtClean="0"/>
              <a:pPr/>
              <a:t>11.04.2011</a:t>
            </a:fld>
            <a:endParaRPr lang="de-DE"/>
          </a:p>
        </p:txBody>
      </p:sp>
      <p:sp>
        <p:nvSpPr>
          <p:cNvPr id="6" name="Fußzeilenplatzhalter 5"/>
          <p:cNvSpPr>
            <a:spLocks noGrp="1"/>
          </p:cNvSpPr>
          <p:nvPr>
            <p:ph type="ftr" sz="quarter" idx="11"/>
          </p:nvPr>
        </p:nvSpPr>
        <p:spPr/>
        <p:txBody>
          <a:bodyPr/>
          <a:lstStyle/>
          <a:p>
            <a:r>
              <a:rPr lang="de-DE" smtClean="0"/>
              <a:t>© elisa 2010</a:t>
            </a:r>
            <a:endParaRPr lang="de-DE"/>
          </a:p>
        </p:txBody>
      </p:sp>
      <p:sp>
        <p:nvSpPr>
          <p:cNvPr id="7" name="Foliennummernplatzhalter 6"/>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20A5E8E-2A9E-EA4C-B0EB-3C4D48B5EFE9}" type="datetime1">
              <a:rPr lang="de-DE" smtClean="0"/>
              <a:pPr/>
              <a:t>11.04.2011</a:t>
            </a:fld>
            <a:endParaRPr lang="de-DE"/>
          </a:p>
        </p:txBody>
      </p:sp>
      <p:sp>
        <p:nvSpPr>
          <p:cNvPr id="8" name="Fußzeilenplatzhalter 7"/>
          <p:cNvSpPr>
            <a:spLocks noGrp="1"/>
          </p:cNvSpPr>
          <p:nvPr>
            <p:ph type="ftr" sz="quarter" idx="11"/>
          </p:nvPr>
        </p:nvSpPr>
        <p:spPr/>
        <p:txBody>
          <a:bodyPr/>
          <a:lstStyle/>
          <a:p>
            <a:r>
              <a:rPr lang="de-DE" smtClean="0"/>
              <a:t>© elisa 2010</a:t>
            </a:r>
            <a:endParaRPr lang="de-DE"/>
          </a:p>
        </p:txBody>
      </p:sp>
      <p:sp>
        <p:nvSpPr>
          <p:cNvPr id="9" name="Foliennummernplatzhalter 8"/>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6970E790-1AFA-BE45-9CF8-5C31FBF66727}" type="datetime1">
              <a:rPr lang="de-DE" smtClean="0"/>
              <a:pPr/>
              <a:t>11.04.2011</a:t>
            </a:fld>
            <a:endParaRPr lang="de-DE"/>
          </a:p>
        </p:txBody>
      </p:sp>
      <p:sp>
        <p:nvSpPr>
          <p:cNvPr id="4" name="Fußzeilenplatzhalter 3"/>
          <p:cNvSpPr>
            <a:spLocks noGrp="1"/>
          </p:cNvSpPr>
          <p:nvPr>
            <p:ph type="ftr" sz="quarter" idx="11"/>
          </p:nvPr>
        </p:nvSpPr>
        <p:spPr/>
        <p:txBody>
          <a:bodyPr/>
          <a:lstStyle/>
          <a:p>
            <a:r>
              <a:rPr lang="de-DE" smtClean="0"/>
              <a:t>© elisa 2010</a:t>
            </a:r>
            <a:endParaRPr lang="de-DE"/>
          </a:p>
        </p:txBody>
      </p:sp>
      <p:sp>
        <p:nvSpPr>
          <p:cNvPr id="5" name="Foliennummernplatzhalter 4"/>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80CADC5-09A0-C44D-AEA3-05340532DD4D}" type="datetime1">
              <a:rPr lang="de-DE" smtClean="0"/>
              <a:pPr/>
              <a:t>11.04.2011</a:t>
            </a:fld>
            <a:endParaRPr lang="de-DE"/>
          </a:p>
        </p:txBody>
      </p:sp>
      <p:sp>
        <p:nvSpPr>
          <p:cNvPr id="3" name="Fußzeilenplatzhalter 2"/>
          <p:cNvSpPr>
            <a:spLocks noGrp="1"/>
          </p:cNvSpPr>
          <p:nvPr>
            <p:ph type="ftr" sz="quarter" idx="11"/>
          </p:nvPr>
        </p:nvSpPr>
        <p:spPr/>
        <p:txBody>
          <a:bodyPr/>
          <a:lstStyle/>
          <a:p>
            <a:r>
              <a:rPr lang="de-DE" smtClean="0"/>
              <a:t>© elisa 2010</a:t>
            </a:r>
            <a:endParaRPr lang="de-DE"/>
          </a:p>
        </p:txBody>
      </p:sp>
      <p:sp>
        <p:nvSpPr>
          <p:cNvPr id="4" name="Foliennummernplatzhalter 3"/>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DFA36015-3828-2441-8AF5-9D3AE4F05E6F}" type="datetime1">
              <a:rPr lang="de-DE" smtClean="0"/>
              <a:pPr/>
              <a:t>11.04.2011</a:t>
            </a:fld>
            <a:endParaRPr lang="de-DE"/>
          </a:p>
        </p:txBody>
      </p:sp>
      <p:sp>
        <p:nvSpPr>
          <p:cNvPr id="6" name="Fußzeilenplatzhalter 5"/>
          <p:cNvSpPr>
            <a:spLocks noGrp="1"/>
          </p:cNvSpPr>
          <p:nvPr>
            <p:ph type="ftr" sz="quarter" idx="11"/>
          </p:nvPr>
        </p:nvSpPr>
        <p:spPr/>
        <p:txBody>
          <a:bodyPr/>
          <a:lstStyle/>
          <a:p>
            <a:r>
              <a:rPr lang="de-DE" smtClean="0"/>
              <a:t>© elisa 2010</a:t>
            </a:r>
            <a:endParaRPr lang="de-DE"/>
          </a:p>
        </p:txBody>
      </p:sp>
      <p:sp>
        <p:nvSpPr>
          <p:cNvPr id="7" name="Foliennummernplatzhalter 6"/>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6FD5CC4-10C7-4E46-8E38-E8A29DFF7FE2}" type="datetime1">
              <a:rPr lang="de-DE" smtClean="0"/>
              <a:pPr/>
              <a:t>11.04.2011</a:t>
            </a:fld>
            <a:endParaRPr lang="de-DE"/>
          </a:p>
        </p:txBody>
      </p:sp>
      <p:sp>
        <p:nvSpPr>
          <p:cNvPr id="6" name="Fußzeilenplatzhalter 5"/>
          <p:cNvSpPr>
            <a:spLocks noGrp="1"/>
          </p:cNvSpPr>
          <p:nvPr>
            <p:ph type="ftr" sz="quarter" idx="11"/>
          </p:nvPr>
        </p:nvSpPr>
        <p:spPr/>
        <p:txBody>
          <a:bodyPr/>
          <a:lstStyle/>
          <a:p>
            <a:r>
              <a:rPr lang="de-DE" smtClean="0"/>
              <a:t>© elisa 2010</a:t>
            </a:r>
            <a:endParaRPr lang="de-DE"/>
          </a:p>
        </p:txBody>
      </p:sp>
      <p:sp>
        <p:nvSpPr>
          <p:cNvPr id="7" name="Foliennummernplatzhalter 6"/>
          <p:cNvSpPr>
            <a:spLocks noGrp="1"/>
          </p:cNvSpPr>
          <p:nvPr>
            <p:ph type="sldNum" sz="quarter" idx="12"/>
          </p:nvPr>
        </p:nvSpPr>
        <p:spPr/>
        <p:txBody>
          <a:bodyPr/>
          <a:lstStyle/>
          <a:p>
            <a:fld id="{94F1F209-257E-7847-B02C-E79FE5F9B765}"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grpSp>
        <p:nvGrpSpPr>
          <p:cNvPr id="12" name="Gruppierung 11"/>
          <p:cNvGrpSpPr/>
          <p:nvPr userDrawn="1"/>
        </p:nvGrpSpPr>
        <p:grpSpPr>
          <a:xfrm>
            <a:off x="-1" y="409355"/>
            <a:ext cx="9144001" cy="464583"/>
            <a:chOff x="-1" y="409355"/>
            <a:chExt cx="9144001" cy="464583"/>
          </a:xfrm>
        </p:grpSpPr>
        <p:sp>
          <p:nvSpPr>
            <p:cNvPr id="9" name="Rechteck 8"/>
            <p:cNvSpPr>
              <a:spLocks noChangeAspect="1"/>
            </p:cNvSpPr>
            <p:nvPr userDrawn="1"/>
          </p:nvSpPr>
          <p:spPr>
            <a:xfrm>
              <a:off x="-1" y="494962"/>
              <a:ext cx="9144001" cy="324000"/>
            </a:xfrm>
            <a:prstGeom prst="rect">
              <a:avLst/>
            </a:prstGeom>
            <a:solidFill>
              <a:srgbClr val="0092D2"/>
            </a:solidFill>
            <a:ln>
              <a:noFill/>
            </a:ln>
            <a:effectLst>
              <a:outerShdw blurRad="50800" dist="38100" dir="2700000">
                <a:schemeClr val="bg1">
                  <a:lumMod val="50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Rechteck 10"/>
            <p:cNvSpPr/>
            <p:nvPr userDrawn="1"/>
          </p:nvSpPr>
          <p:spPr>
            <a:xfrm>
              <a:off x="8672530" y="409355"/>
              <a:ext cx="216000" cy="4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8" name="Rechteck 7"/>
          <p:cNvSpPr>
            <a:spLocks noChangeAspect="1"/>
          </p:cNvSpPr>
          <p:nvPr userDrawn="1"/>
        </p:nvSpPr>
        <p:spPr>
          <a:xfrm>
            <a:off x="0" y="6157039"/>
            <a:ext cx="9144000" cy="700961"/>
          </a:xfrm>
          <a:prstGeom prst="rect">
            <a:avLst/>
          </a:prstGeom>
          <a:solidFill>
            <a:srgbClr val="3C3C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57200" y="1305608"/>
            <a:ext cx="8229600" cy="482289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b="1" i="0">
                <a:solidFill>
                  <a:srgbClr val="FFFFFF"/>
                </a:solidFill>
                <a:latin typeface="Arial Narrow"/>
                <a:cs typeface="Arial Narrow"/>
              </a:defRPr>
            </a:lvl1pPr>
          </a:lstStyle>
          <a:p>
            <a:fld id="{3D35D7C7-E958-EF4E-BE35-1E0919BACA36}" type="datetime1">
              <a:rPr lang="de-DE" smtClean="0"/>
              <a:pPr/>
              <a:t>11.04.2011</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bg1"/>
                </a:solidFill>
                <a:latin typeface="Arial Narrow"/>
                <a:cs typeface="Arial Narrow"/>
              </a:defRPr>
            </a:lvl1pPr>
          </a:lstStyle>
          <a:p>
            <a:r>
              <a:rPr lang="de-DE" dirty="0" smtClean="0"/>
              <a:t>© </a:t>
            </a:r>
            <a:r>
              <a:rPr lang="de-DE" dirty="0" err="1" smtClean="0"/>
              <a:t>elisa</a:t>
            </a:r>
            <a:r>
              <a:rPr lang="de-DE" dirty="0" smtClean="0"/>
              <a:t> 2011</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bg1"/>
                </a:solidFill>
                <a:latin typeface="Arial Narrow"/>
                <a:cs typeface="Arial Narrow"/>
              </a:defRPr>
            </a:lvl1pPr>
          </a:lstStyle>
          <a:p>
            <a:fld id="{94F1F209-257E-7847-B02C-E79FE5F9B765}" type="slidenum">
              <a:rPr lang="de-DE" smtClean="0"/>
              <a:pPr/>
              <a:t>‹Nr.›</a:t>
            </a:fld>
            <a:endParaRPr lang="de-DE" dirty="0"/>
          </a:p>
        </p:txBody>
      </p:sp>
      <p:sp>
        <p:nvSpPr>
          <p:cNvPr id="10" name="Oval 9"/>
          <p:cNvSpPr/>
          <p:nvPr userDrawn="1"/>
        </p:nvSpPr>
        <p:spPr>
          <a:xfrm rot="248084">
            <a:off x="6743561" y="189030"/>
            <a:ext cx="743900" cy="6849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 name="Bild 6" descr="Logo elisa sub color RGB.jpg"/>
          <p:cNvPicPr>
            <a:picLocks noChangeAspect="1"/>
          </p:cNvPicPr>
          <p:nvPr userDrawn="1"/>
        </p:nvPicPr>
        <p:blipFill>
          <a:blip r:embed="rId13"/>
          <a:srcRect l="7495" t="14849" r="7595" b="16563"/>
          <a:stretch>
            <a:fillRect/>
          </a:stretch>
        </p:blipFill>
        <p:spPr>
          <a:xfrm>
            <a:off x="6961427" y="189030"/>
            <a:ext cx="1725373" cy="684908"/>
          </a:xfrm>
          <a:prstGeom prst="rect">
            <a:avLst/>
          </a:prstGeom>
        </p:spPr>
      </p:pic>
      <p:sp>
        <p:nvSpPr>
          <p:cNvPr id="2" name="Titelplatzhalter 1"/>
          <p:cNvSpPr>
            <a:spLocks noGrp="1"/>
          </p:cNvSpPr>
          <p:nvPr>
            <p:ph type="title"/>
          </p:nvPr>
        </p:nvSpPr>
        <p:spPr>
          <a:xfrm>
            <a:off x="457200" y="409355"/>
            <a:ext cx="6096000" cy="610874"/>
          </a:xfrm>
          <a:prstGeom prst="rect">
            <a:avLst/>
          </a:prstGeom>
        </p:spPr>
        <p:txBody>
          <a:bodyPr vert="horz" lIns="91440" tIns="45720" rIns="91440" bIns="45720" rtlCol="0" anchor="t">
            <a:normAutofit/>
          </a:bodyPr>
          <a:lstStyle/>
          <a:p>
            <a:r>
              <a:rPr lang="de-DE" dirty="0" smtClean="0"/>
              <a:t>Mastertitelformat bearbeiten</a:t>
            </a:r>
            <a:endParaRPr lang="de-DE" dirty="0"/>
          </a:p>
        </p:txBody>
      </p:sp>
      <p:cxnSp>
        <p:nvCxnSpPr>
          <p:cNvPr id="14" name="Gerade Verbindung 13"/>
          <p:cNvCxnSpPr/>
          <p:nvPr userDrawn="1"/>
        </p:nvCxnSpPr>
        <p:spPr>
          <a:xfrm>
            <a:off x="-1" y="6128503"/>
            <a:ext cx="9144001" cy="1588"/>
          </a:xfrm>
          <a:prstGeom prst="line">
            <a:avLst/>
          </a:prstGeom>
          <a:ln w="12700" cap="flat" cmpd="sng" algn="ctr">
            <a:solidFill>
              <a:srgbClr val="1699C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457200" rtl="0" eaLnBrk="1" latinLnBrk="0" hangingPunct="1">
        <a:spcBef>
          <a:spcPct val="0"/>
        </a:spcBef>
        <a:buNone/>
        <a:defRPr sz="2400" b="1" i="0" kern="1200">
          <a:solidFill>
            <a:srgbClr val="FFFFFF"/>
          </a:solidFill>
          <a:latin typeface="Arial Narrow"/>
          <a:ea typeface="+mj-ea"/>
          <a:cs typeface="Arial Narrow"/>
        </a:defRPr>
      </a:lvl1pPr>
    </p:titleStyle>
    <p:bodyStyle>
      <a:lvl1pPr marL="342900" indent="-342900" algn="l" defTabSz="457200" rtl="0" eaLnBrk="1" latinLnBrk="0" hangingPunct="1">
        <a:spcBef>
          <a:spcPct val="20000"/>
        </a:spcBef>
        <a:buClr>
          <a:srgbClr val="3C3C3B"/>
        </a:buClr>
        <a:buFont typeface="Arial"/>
        <a:buChar char="•"/>
        <a:defRPr sz="2400" kern="1200">
          <a:solidFill>
            <a:srgbClr val="3C3C3B"/>
          </a:solidFill>
          <a:latin typeface="Arial Narrow"/>
          <a:ea typeface="+mn-ea"/>
          <a:cs typeface="Arial Narrow"/>
        </a:defRPr>
      </a:lvl1pPr>
      <a:lvl2pPr marL="742950" indent="-285750" algn="l" defTabSz="457200" rtl="0" eaLnBrk="1" latinLnBrk="0" hangingPunct="1">
        <a:spcBef>
          <a:spcPct val="20000"/>
        </a:spcBef>
        <a:buClr>
          <a:srgbClr val="3C3C3B"/>
        </a:buClr>
        <a:buFont typeface="Arial"/>
        <a:buChar char="–"/>
        <a:defRPr sz="2400" kern="1200">
          <a:solidFill>
            <a:srgbClr val="3C3C3B"/>
          </a:solidFill>
          <a:latin typeface="Arial Narrow"/>
          <a:ea typeface="+mn-ea"/>
          <a:cs typeface="Arial Narrow"/>
        </a:defRPr>
      </a:lvl2pPr>
      <a:lvl3pPr marL="1143000" indent="-228600" algn="l" defTabSz="457200" rtl="0" eaLnBrk="1" latinLnBrk="0" hangingPunct="1">
        <a:spcBef>
          <a:spcPct val="20000"/>
        </a:spcBef>
        <a:buClr>
          <a:srgbClr val="3C3C3B"/>
        </a:buClr>
        <a:buFont typeface="Arial"/>
        <a:buChar char="•"/>
        <a:defRPr sz="1600" kern="1200">
          <a:solidFill>
            <a:srgbClr val="3C3C3B"/>
          </a:solidFill>
          <a:latin typeface="Arial Narrow"/>
          <a:ea typeface="+mn-ea"/>
          <a:cs typeface="Arial Narrow"/>
        </a:defRPr>
      </a:lvl3pPr>
      <a:lvl4pPr marL="1600200" indent="-228600" algn="l" defTabSz="457200" rtl="0" eaLnBrk="1" latinLnBrk="0" hangingPunct="1">
        <a:spcBef>
          <a:spcPct val="20000"/>
        </a:spcBef>
        <a:buClr>
          <a:srgbClr val="3C3C3B"/>
        </a:buClr>
        <a:buFont typeface="Arial"/>
        <a:buChar char="–"/>
        <a:defRPr sz="1600" kern="1200">
          <a:solidFill>
            <a:srgbClr val="3C3C3B"/>
          </a:solidFill>
          <a:latin typeface="Arial Narrow"/>
          <a:ea typeface="+mn-ea"/>
          <a:cs typeface="Arial Narrow"/>
        </a:defRPr>
      </a:lvl4pPr>
      <a:lvl5pPr marL="2057400" indent="-228600" algn="l" defTabSz="457200" rtl="0" eaLnBrk="1" latinLnBrk="0" hangingPunct="1">
        <a:spcBef>
          <a:spcPct val="20000"/>
        </a:spcBef>
        <a:buClr>
          <a:srgbClr val="3C3C3B"/>
        </a:buClr>
        <a:buFont typeface="Arial"/>
        <a:buChar char="»"/>
        <a:defRPr sz="1200" kern="1200">
          <a:solidFill>
            <a:srgbClr val="3C3C3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1540" y="3531870"/>
            <a:ext cx="7360920" cy="800100"/>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2"/>
          <p:cNvSpPr>
            <a:spLocks noGrp="1" noChangeArrowheads="1"/>
          </p:cNvSpPr>
          <p:nvPr>
            <p:ph type="title"/>
          </p:nvPr>
        </p:nvSpPr>
        <p:spPr bwMode="auto">
          <a:xfrm>
            <a:off x="891540" y="1154430"/>
            <a:ext cx="7360920" cy="2320290"/>
          </a:xfrm>
          <a:prstGeom prst="rect">
            <a:avLst/>
          </a:prstGeom>
          <a:noFill/>
          <a:ln w="12700">
            <a:noFill/>
            <a:miter lim="800000"/>
            <a:headEnd/>
            <a:tailEnd/>
          </a:ln>
        </p:spPr>
        <p:txBody>
          <a:bodyPr vert="horz" wrap="square" lIns="34290" tIns="34290" rIns="34290" bIns="3429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5pPr>
      <a:lvl6pPr marL="411480" algn="ctr" rtl="0" fontAlgn="base">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6pPr>
      <a:lvl7pPr marL="822960" algn="ctr" rtl="0" fontAlgn="base">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7pPr>
      <a:lvl8pPr marL="1234440" algn="ctr" rtl="0" fontAlgn="base">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8pPr>
      <a:lvl9pPr marL="1645920" algn="ctr" rtl="0" fontAlgn="base">
        <a:spcBef>
          <a:spcPct val="0"/>
        </a:spcBef>
        <a:spcAft>
          <a:spcPct val="0"/>
        </a:spcAft>
        <a:defRPr sz="5800">
          <a:solidFill>
            <a:schemeClr val="tx1"/>
          </a:solidFill>
          <a:latin typeface="Gill Sans" charset="0"/>
          <a:ea typeface="ヒラギノ角ゴ ProN W3" charset="-128"/>
          <a:cs typeface="ヒラギノ角ゴ ProN W3" charset="-128"/>
          <a:sym typeface="Gill San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mn-cs"/>
          <a:sym typeface="Gill Sans" charset="0"/>
        </a:defRPr>
      </a:lvl1pPr>
      <a:lvl2pPr marL="668655" indent="-257175" algn="ctr" rtl="0" eaLnBrk="0" fontAlgn="base" hangingPunct="0">
        <a:spcBef>
          <a:spcPct val="0"/>
        </a:spcBef>
        <a:spcAft>
          <a:spcPct val="0"/>
        </a:spcAft>
        <a:defRPr sz="2500">
          <a:solidFill>
            <a:schemeClr val="tx1"/>
          </a:solidFill>
          <a:latin typeface="+mn-lt"/>
          <a:ea typeface="+mn-ea"/>
          <a:cs typeface="+mn-cs"/>
          <a:sym typeface="Gill Sans" charset="0"/>
        </a:defRPr>
      </a:lvl2pPr>
      <a:lvl3pPr marL="1028700" indent="-205740"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440180" indent="-205740" algn="ctr" rtl="0" eaLnBrk="0" fontAlgn="base" hangingPunct="0">
        <a:spcBef>
          <a:spcPct val="0"/>
        </a:spcBef>
        <a:spcAft>
          <a:spcPct val="0"/>
        </a:spcAft>
        <a:defRPr sz="2500">
          <a:solidFill>
            <a:schemeClr val="tx1"/>
          </a:solidFill>
          <a:latin typeface="+mn-lt"/>
          <a:ea typeface="+mn-ea"/>
          <a:cs typeface="+mn-cs"/>
          <a:sym typeface="Gill Sans" charset="0"/>
        </a:defRPr>
      </a:lvl4pPr>
      <a:lvl5pPr marL="1851660" indent="-205740" algn="ctr" rtl="0" eaLnBrk="0" fontAlgn="base" hangingPunct="0">
        <a:spcBef>
          <a:spcPct val="0"/>
        </a:spcBef>
        <a:spcAft>
          <a:spcPct val="0"/>
        </a:spcAft>
        <a:defRPr sz="2500">
          <a:solidFill>
            <a:schemeClr val="tx1"/>
          </a:solidFill>
          <a:latin typeface="+mn-lt"/>
          <a:ea typeface="+mn-ea"/>
          <a:cs typeface="+mn-cs"/>
          <a:sym typeface="Gill Sans" charset="0"/>
        </a:defRPr>
      </a:lvl5pPr>
      <a:lvl6pPr marL="411480" algn="ctr" rtl="0" fontAlgn="base">
        <a:spcBef>
          <a:spcPct val="0"/>
        </a:spcBef>
        <a:spcAft>
          <a:spcPct val="0"/>
        </a:spcAft>
        <a:defRPr sz="2500">
          <a:solidFill>
            <a:schemeClr val="tx1"/>
          </a:solidFill>
          <a:latin typeface="+mn-lt"/>
          <a:ea typeface="+mn-ea"/>
          <a:cs typeface="+mn-cs"/>
          <a:sym typeface="Gill Sans" charset="0"/>
        </a:defRPr>
      </a:lvl6pPr>
      <a:lvl7pPr marL="822960" algn="ctr" rtl="0" fontAlgn="base">
        <a:spcBef>
          <a:spcPct val="0"/>
        </a:spcBef>
        <a:spcAft>
          <a:spcPct val="0"/>
        </a:spcAft>
        <a:defRPr sz="2500">
          <a:solidFill>
            <a:schemeClr val="tx1"/>
          </a:solidFill>
          <a:latin typeface="+mn-lt"/>
          <a:ea typeface="+mn-ea"/>
          <a:cs typeface="+mn-cs"/>
          <a:sym typeface="Gill Sans" charset="0"/>
        </a:defRPr>
      </a:lvl7pPr>
      <a:lvl8pPr marL="1234440" algn="ctr" rtl="0" fontAlgn="base">
        <a:spcBef>
          <a:spcPct val="0"/>
        </a:spcBef>
        <a:spcAft>
          <a:spcPct val="0"/>
        </a:spcAft>
        <a:defRPr sz="2500">
          <a:solidFill>
            <a:schemeClr val="tx1"/>
          </a:solidFill>
          <a:latin typeface="+mn-lt"/>
          <a:ea typeface="+mn-ea"/>
          <a:cs typeface="+mn-cs"/>
          <a:sym typeface="Gill Sans" charset="0"/>
        </a:defRPr>
      </a:lvl8pPr>
      <a:lvl9pPr marL="164592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de-DE"/>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df"/><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df"/><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lisa-project.eu"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http://www.si-screen.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jpe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SI Screen </a:t>
            </a:r>
            <a:r>
              <a:rPr lang="de-DE" dirty="0" err="1" smtClean="0"/>
              <a:t>elisa</a:t>
            </a:r>
            <a:endParaRPr lang="de-DE" dirty="0"/>
          </a:p>
        </p:txBody>
      </p:sp>
      <p:sp>
        <p:nvSpPr>
          <p:cNvPr id="3" name="Untertitel 2"/>
          <p:cNvSpPr>
            <a:spLocks noGrp="1"/>
          </p:cNvSpPr>
          <p:nvPr>
            <p:ph type="subTitle" idx="1"/>
          </p:nvPr>
        </p:nvSpPr>
        <p:spPr/>
        <p:txBody>
          <a:bodyPr/>
          <a:lstStyle/>
          <a:p>
            <a:r>
              <a:rPr lang="de-DE" dirty="0" smtClean="0"/>
              <a:t>Innsbruck, 11.04.2011</a:t>
            </a:r>
          </a:p>
          <a:p>
            <a:r>
              <a:rPr lang="de-DE" dirty="0" smtClean="0"/>
              <a:t>Katja Popp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082" name="Line 1"/>
          <p:cNvSpPr>
            <a:spLocks noChangeShapeType="1"/>
          </p:cNvSpPr>
          <p:nvPr/>
        </p:nvSpPr>
        <p:spPr bwMode="auto">
          <a:xfrm>
            <a:off x="445770" y="937260"/>
            <a:ext cx="8241030" cy="0"/>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083" name="Line 2"/>
          <p:cNvSpPr>
            <a:spLocks noChangeShapeType="1"/>
          </p:cNvSpPr>
          <p:nvPr/>
        </p:nvSpPr>
        <p:spPr bwMode="auto">
          <a:xfrm>
            <a:off x="445770" y="4194810"/>
            <a:ext cx="8241030" cy="0"/>
          </a:xfrm>
          <a:prstGeom prst="line">
            <a:avLst/>
          </a:prstGeom>
          <a:noFill/>
          <a:ln w="9525" cap="rnd">
            <a:solidFill>
              <a:srgbClr val="353535">
                <a:alpha val="52156"/>
              </a:srgbClr>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084" name="AutoShape 3"/>
          <p:cNvSpPr>
            <a:spLocks/>
          </p:cNvSpPr>
          <p:nvPr/>
        </p:nvSpPr>
        <p:spPr bwMode="auto">
          <a:xfrm>
            <a:off x="76581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grpSp>
        <p:nvGrpSpPr>
          <p:cNvPr id="2" name="Group 4"/>
          <p:cNvGrpSpPr>
            <a:grpSpLocks/>
          </p:cNvGrpSpPr>
          <p:nvPr/>
        </p:nvGrpSpPr>
        <p:grpSpPr bwMode="auto">
          <a:xfrm>
            <a:off x="445770" y="1074420"/>
            <a:ext cx="1451610" cy="742950"/>
            <a:chOff x="0" y="0"/>
            <a:chExt cx="1016" cy="520"/>
          </a:xfrm>
        </p:grpSpPr>
        <p:sp>
          <p:nvSpPr>
            <p:cNvPr id="174186" name="AutoShape 5"/>
            <p:cNvSpPr>
              <a:spLocks/>
            </p:cNvSpPr>
            <p:nvPr/>
          </p:nvSpPr>
          <p:spPr bwMode="auto">
            <a:xfrm>
              <a:off x="0" y="0"/>
              <a:ext cx="1016" cy="520"/>
            </a:xfrm>
            <a:prstGeom prst="rightArrow">
              <a:avLst>
                <a:gd name="adj1" fmla="val 56528"/>
                <a:gd name="adj2" fmla="val 32311"/>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87" name="Rectangle 6"/>
            <p:cNvSpPr>
              <a:spLocks/>
            </p:cNvSpPr>
            <p:nvPr/>
          </p:nvSpPr>
          <p:spPr bwMode="auto">
            <a:xfrm>
              <a:off x="0" y="184"/>
              <a:ext cx="880"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Pre Studies &amp; Analysis</a:t>
              </a:r>
            </a:p>
          </p:txBody>
        </p:sp>
      </p:grpSp>
      <p:grpSp>
        <p:nvGrpSpPr>
          <p:cNvPr id="3" name="Group 7"/>
          <p:cNvGrpSpPr>
            <a:grpSpLocks/>
          </p:cNvGrpSpPr>
          <p:nvPr/>
        </p:nvGrpSpPr>
        <p:grpSpPr bwMode="auto">
          <a:xfrm>
            <a:off x="445770" y="1783080"/>
            <a:ext cx="2183130" cy="742950"/>
            <a:chOff x="0" y="0"/>
            <a:chExt cx="1528" cy="520"/>
          </a:xfrm>
        </p:grpSpPr>
        <p:sp>
          <p:nvSpPr>
            <p:cNvPr id="174184" name="AutoShape 8"/>
            <p:cNvSpPr>
              <a:spLocks/>
            </p:cNvSpPr>
            <p:nvPr/>
          </p:nvSpPr>
          <p:spPr bwMode="auto">
            <a:xfrm>
              <a:off x="0" y="0"/>
              <a:ext cx="1527" cy="520"/>
            </a:xfrm>
            <a:prstGeom prst="rightArrow">
              <a:avLst>
                <a:gd name="adj1" fmla="val 56528"/>
                <a:gd name="adj2" fmla="val 3228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85" name="Rectangle 9"/>
            <p:cNvSpPr>
              <a:spLocks/>
            </p:cNvSpPr>
            <p:nvPr/>
          </p:nvSpPr>
          <p:spPr bwMode="auto">
            <a:xfrm>
              <a:off x="0" y="176"/>
              <a:ext cx="1323" cy="17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Embedding/Contextualization</a:t>
              </a:r>
            </a:p>
          </p:txBody>
        </p:sp>
      </p:grpSp>
      <p:grpSp>
        <p:nvGrpSpPr>
          <p:cNvPr id="4" name="Group 10"/>
          <p:cNvGrpSpPr>
            <a:grpSpLocks/>
          </p:cNvGrpSpPr>
          <p:nvPr/>
        </p:nvGrpSpPr>
        <p:grpSpPr bwMode="auto">
          <a:xfrm>
            <a:off x="1714500" y="2468880"/>
            <a:ext cx="1645920" cy="742950"/>
            <a:chOff x="0" y="0"/>
            <a:chExt cx="1152" cy="520"/>
          </a:xfrm>
        </p:grpSpPr>
        <p:sp>
          <p:nvSpPr>
            <p:cNvPr id="174182" name="AutoShape 11"/>
            <p:cNvSpPr>
              <a:spLocks/>
            </p:cNvSpPr>
            <p:nvPr/>
          </p:nvSpPr>
          <p:spPr bwMode="auto">
            <a:xfrm>
              <a:off x="0" y="0"/>
              <a:ext cx="1152"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83" name="Rectangle 12"/>
            <p:cNvSpPr>
              <a:spLocks/>
            </p:cNvSpPr>
            <p:nvPr/>
          </p:nvSpPr>
          <p:spPr bwMode="auto">
            <a:xfrm>
              <a:off x="0" y="184"/>
              <a:ext cx="997"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First Focus Groups (1)</a:t>
              </a:r>
            </a:p>
          </p:txBody>
        </p:sp>
      </p:grpSp>
      <p:sp>
        <p:nvSpPr>
          <p:cNvPr id="174088" name="Rectangle 13"/>
          <p:cNvSpPr>
            <a:spLocks/>
          </p:cNvSpPr>
          <p:nvPr/>
        </p:nvSpPr>
        <p:spPr bwMode="auto">
          <a:xfrm>
            <a:off x="377190" y="4343400"/>
            <a:ext cx="948690" cy="38862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Kick Off</a:t>
            </a:r>
          </a:p>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13.10.2010</a:t>
            </a:r>
          </a:p>
        </p:txBody>
      </p:sp>
      <p:sp>
        <p:nvSpPr>
          <p:cNvPr id="15374" name="Rectangle 14"/>
          <p:cNvSpPr>
            <a:spLocks/>
          </p:cNvSpPr>
          <p:nvPr/>
        </p:nvSpPr>
        <p:spPr bwMode="auto">
          <a:xfrm>
            <a:off x="591503" y="622935"/>
            <a:ext cx="2857500" cy="26289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1300" dirty="0">
                <a:solidFill>
                  <a:srgbClr val="000000">
                    <a:alpha val="85001"/>
                  </a:srgbClr>
                </a:solidFill>
                <a:latin typeface="Helvetica" charset="0"/>
                <a:ea typeface="Helvetica" charset="0"/>
                <a:cs typeface="Helvetica" charset="0"/>
                <a:sym typeface="Helvetica" charset="0"/>
              </a:rPr>
              <a:t>Analysis, Understanding, Preparation</a:t>
            </a:r>
          </a:p>
        </p:txBody>
      </p:sp>
      <p:sp>
        <p:nvSpPr>
          <p:cNvPr id="174090" name="AutoShape 15"/>
          <p:cNvSpPr>
            <a:spLocks/>
          </p:cNvSpPr>
          <p:nvPr/>
        </p:nvSpPr>
        <p:spPr bwMode="auto">
          <a:xfrm rot="5400000">
            <a:off x="434340" y="69723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091" name="Line 16"/>
          <p:cNvSpPr>
            <a:spLocks noChangeShapeType="1"/>
          </p:cNvSpPr>
          <p:nvPr/>
        </p:nvSpPr>
        <p:spPr bwMode="auto">
          <a:xfrm>
            <a:off x="3358992" y="844392"/>
            <a:ext cx="0" cy="2984658"/>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092" name="AutoShape 17"/>
          <p:cNvSpPr>
            <a:spLocks/>
          </p:cNvSpPr>
          <p:nvPr/>
        </p:nvSpPr>
        <p:spPr bwMode="auto">
          <a:xfrm rot="5400000">
            <a:off x="3345419" y="683657"/>
            <a:ext cx="161449"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093" name="AutoShape 18"/>
          <p:cNvSpPr>
            <a:spLocks/>
          </p:cNvSpPr>
          <p:nvPr/>
        </p:nvSpPr>
        <p:spPr bwMode="auto">
          <a:xfrm>
            <a:off x="754380" y="3840480"/>
            <a:ext cx="205740" cy="365760"/>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094" name="Rectangle 19"/>
          <p:cNvSpPr>
            <a:spLocks/>
          </p:cNvSpPr>
          <p:nvPr/>
        </p:nvSpPr>
        <p:spPr bwMode="auto">
          <a:xfrm>
            <a:off x="708660" y="3926205"/>
            <a:ext cx="308610" cy="19431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M0</a:t>
            </a:r>
          </a:p>
        </p:txBody>
      </p:sp>
      <p:sp>
        <p:nvSpPr>
          <p:cNvPr id="174095" name="AutoShape 20"/>
          <p:cNvSpPr>
            <a:spLocks/>
          </p:cNvSpPr>
          <p:nvPr/>
        </p:nvSpPr>
        <p:spPr bwMode="auto">
          <a:xfrm>
            <a:off x="445770" y="4812030"/>
            <a:ext cx="8241030" cy="468630"/>
          </a:xfrm>
          <a:prstGeom prst="roundRect">
            <a:avLst>
              <a:gd name="adj" fmla="val 10370"/>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096" name="Rectangle 21"/>
          <p:cNvSpPr>
            <a:spLocks/>
          </p:cNvSpPr>
          <p:nvPr/>
        </p:nvSpPr>
        <p:spPr bwMode="auto">
          <a:xfrm>
            <a:off x="634365" y="4743450"/>
            <a:ext cx="378333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1</a:t>
            </a:r>
          </a:p>
        </p:txBody>
      </p:sp>
      <p:grpSp>
        <p:nvGrpSpPr>
          <p:cNvPr id="5" name="Group 22"/>
          <p:cNvGrpSpPr>
            <a:grpSpLocks/>
          </p:cNvGrpSpPr>
          <p:nvPr/>
        </p:nvGrpSpPr>
        <p:grpSpPr bwMode="auto">
          <a:xfrm>
            <a:off x="3361849" y="1061562"/>
            <a:ext cx="1828800" cy="742950"/>
            <a:chOff x="0" y="0"/>
            <a:chExt cx="1280" cy="520"/>
          </a:xfrm>
        </p:grpSpPr>
        <p:sp>
          <p:nvSpPr>
            <p:cNvPr id="174180" name="AutoShape 23"/>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81" name="Rectangle 24"/>
            <p:cNvSpPr>
              <a:spLocks/>
            </p:cNvSpPr>
            <p:nvPr/>
          </p:nvSpPr>
          <p:spPr bwMode="auto">
            <a:xfrm>
              <a:off x="0" y="184"/>
              <a:ext cx="1232"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Strategic Definition &amp; Test Design</a:t>
              </a:r>
            </a:p>
          </p:txBody>
        </p:sp>
      </p:grpSp>
      <p:grpSp>
        <p:nvGrpSpPr>
          <p:cNvPr id="6" name="Group 25"/>
          <p:cNvGrpSpPr>
            <a:grpSpLocks/>
          </p:cNvGrpSpPr>
          <p:nvPr/>
        </p:nvGrpSpPr>
        <p:grpSpPr bwMode="auto">
          <a:xfrm>
            <a:off x="640080" y="4983480"/>
            <a:ext cx="2708910" cy="262890"/>
            <a:chOff x="0" y="0"/>
            <a:chExt cx="1896" cy="184"/>
          </a:xfrm>
        </p:grpSpPr>
        <p:sp>
          <p:nvSpPr>
            <p:cNvPr id="174174" name="Rectangle 26"/>
            <p:cNvSpPr>
              <a:spLocks/>
            </p:cNvSpPr>
            <p:nvPr/>
          </p:nvSpPr>
          <p:spPr bwMode="auto">
            <a:xfrm>
              <a:off x="0"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a:t>
              </a:r>
            </a:p>
          </p:txBody>
        </p:sp>
        <p:sp>
          <p:nvSpPr>
            <p:cNvPr id="174175" name="Rectangle 27"/>
            <p:cNvSpPr>
              <a:spLocks/>
            </p:cNvSpPr>
            <p:nvPr/>
          </p:nvSpPr>
          <p:spPr bwMode="auto">
            <a:xfrm>
              <a:off x="316"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a:t>
              </a:r>
            </a:p>
          </p:txBody>
        </p:sp>
        <p:sp>
          <p:nvSpPr>
            <p:cNvPr id="174176" name="Rectangle 28"/>
            <p:cNvSpPr>
              <a:spLocks/>
            </p:cNvSpPr>
            <p:nvPr/>
          </p:nvSpPr>
          <p:spPr bwMode="auto">
            <a:xfrm>
              <a:off x="632"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a:t>
              </a:r>
            </a:p>
          </p:txBody>
        </p:sp>
        <p:sp>
          <p:nvSpPr>
            <p:cNvPr id="174177" name="Rectangle 29"/>
            <p:cNvSpPr>
              <a:spLocks/>
            </p:cNvSpPr>
            <p:nvPr/>
          </p:nvSpPr>
          <p:spPr bwMode="auto">
            <a:xfrm>
              <a:off x="948"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4</a:t>
              </a:r>
            </a:p>
          </p:txBody>
        </p:sp>
        <p:sp>
          <p:nvSpPr>
            <p:cNvPr id="174178" name="Rectangle 30"/>
            <p:cNvSpPr>
              <a:spLocks/>
            </p:cNvSpPr>
            <p:nvPr/>
          </p:nvSpPr>
          <p:spPr bwMode="auto">
            <a:xfrm>
              <a:off x="1264"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5</a:t>
              </a:r>
            </a:p>
          </p:txBody>
        </p:sp>
        <p:sp>
          <p:nvSpPr>
            <p:cNvPr id="174179" name="Rectangle 31"/>
            <p:cNvSpPr>
              <a:spLocks/>
            </p:cNvSpPr>
            <p:nvPr/>
          </p:nvSpPr>
          <p:spPr bwMode="auto">
            <a:xfrm>
              <a:off x="1580"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6</a:t>
              </a:r>
            </a:p>
          </p:txBody>
        </p:sp>
      </p:grpSp>
      <p:grpSp>
        <p:nvGrpSpPr>
          <p:cNvPr id="7" name="Group 32"/>
          <p:cNvGrpSpPr>
            <a:grpSpLocks/>
          </p:cNvGrpSpPr>
          <p:nvPr/>
        </p:nvGrpSpPr>
        <p:grpSpPr bwMode="auto">
          <a:xfrm>
            <a:off x="3348990" y="4983480"/>
            <a:ext cx="5132070" cy="262890"/>
            <a:chOff x="0" y="0"/>
            <a:chExt cx="3592" cy="184"/>
          </a:xfrm>
        </p:grpSpPr>
        <p:sp>
          <p:nvSpPr>
            <p:cNvPr id="174149" name="Rectangle 33"/>
            <p:cNvSpPr>
              <a:spLocks/>
            </p:cNvSpPr>
            <p:nvPr/>
          </p:nvSpPr>
          <p:spPr bwMode="auto">
            <a:xfrm>
              <a:off x="0"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7</a:t>
              </a:r>
            </a:p>
          </p:txBody>
        </p:sp>
        <p:sp>
          <p:nvSpPr>
            <p:cNvPr id="174150" name="Rectangle 34"/>
            <p:cNvSpPr>
              <a:spLocks/>
            </p:cNvSpPr>
            <p:nvPr/>
          </p:nvSpPr>
          <p:spPr bwMode="auto">
            <a:xfrm>
              <a:off x="143"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8</a:t>
              </a:r>
            </a:p>
          </p:txBody>
        </p:sp>
        <p:sp>
          <p:nvSpPr>
            <p:cNvPr id="174151" name="Rectangle 35"/>
            <p:cNvSpPr>
              <a:spLocks/>
            </p:cNvSpPr>
            <p:nvPr/>
          </p:nvSpPr>
          <p:spPr bwMode="auto">
            <a:xfrm>
              <a:off x="287"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9</a:t>
              </a:r>
            </a:p>
          </p:txBody>
        </p:sp>
        <p:sp>
          <p:nvSpPr>
            <p:cNvPr id="174152" name="Rectangle 36"/>
            <p:cNvSpPr>
              <a:spLocks/>
            </p:cNvSpPr>
            <p:nvPr/>
          </p:nvSpPr>
          <p:spPr bwMode="auto">
            <a:xfrm>
              <a:off x="431"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10</a:t>
              </a:r>
            </a:p>
          </p:txBody>
        </p:sp>
        <p:sp>
          <p:nvSpPr>
            <p:cNvPr id="174153" name="Rectangle 37"/>
            <p:cNvSpPr>
              <a:spLocks/>
            </p:cNvSpPr>
            <p:nvPr/>
          </p:nvSpPr>
          <p:spPr bwMode="auto">
            <a:xfrm>
              <a:off x="574"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11</a:t>
              </a:r>
            </a:p>
          </p:txBody>
        </p:sp>
        <p:sp>
          <p:nvSpPr>
            <p:cNvPr id="174154" name="Rectangle 38"/>
            <p:cNvSpPr>
              <a:spLocks/>
            </p:cNvSpPr>
            <p:nvPr/>
          </p:nvSpPr>
          <p:spPr bwMode="auto">
            <a:xfrm>
              <a:off x="71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12</a:t>
              </a:r>
            </a:p>
          </p:txBody>
        </p:sp>
        <p:sp>
          <p:nvSpPr>
            <p:cNvPr id="174155" name="Rectangle 39"/>
            <p:cNvSpPr>
              <a:spLocks/>
            </p:cNvSpPr>
            <p:nvPr/>
          </p:nvSpPr>
          <p:spPr bwMode="auto">
            <a:xfrm>
              <a:off x="862"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13</a:t>
              </a:r>
            </a:p>
          </p:txBody>
        </p:sp>
        <p:sp>
          <p:nvSpPr>
            <p:cNvPr id="174156" name="Rectangle 40"/>
            <p:cNvSpPr>
              <a:spLocks/>
            </p:cNvSpPr>
            <p:nvPr/>
          </p:nvSpPr>
          <p:spPr bwMode="auto">
            <a:xfrm>
              <a:off x="1005"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14</a:t>
              </a:r>
            </a:p>
          </p:txBody>
        </p:sp>
        <p:sp>
          <p:nvSpPr>
            <p:cNvPr id="174157" name="Rectangle 41"/>
            <p:cNvSpPr>
              <a:spLocks/>
            </p:cNvSpPr>
            <p:nvPr/>
          </p:nvSpPr>
          <p:spPr bwMode="auto">
            <a:xfrm>
              <a:off x="1149"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15</a:t>
              </a:r>
            </a:p>
          </p:txBody>
        </p:sp>
        <p:sp>
          <p:nvSpPr>
            <p:cNvPr id="174158" name="Rectangle 42"/>
            <p:cNvSpPr>
              <a:spLocks/>
            </p:cNvSpPr>
            <p:nvPr/>
          </p:nvSpPr>
          <p:spPr bwMode="auto">
            <a:xfrm>
              <a:off x="1293"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16</a:t>
              </a:r>
            </a:p>
          </p:txBody>
        </p:sp>
        <p:sp>
          <p:nvSpPr>
            <p:cNvPr id="174159" name="Rectangle 43"/>
            <p:cNvSpPr>
              <a:spLocks/>
            </p:cNvSpPr>
            <p:nvPr/>
          </p:nvSpPr>
          <p:spPr bwMode="auto">
            <a:xfrm>
              <a:off x="1436"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17</a:t>
              </a:r>
            </a:p>
          </p:txBody>
        </p:sp>
        <p:sp>
          <p:nvSpPr>
            <p:cNvPr id="174160" name="Rectangle 44"/>
            <p:cNvSpPr>
              <a:spLocks/>
            </p:cNvSpPr>
            <p:nvPr/>
          </p:nvSpPr>
          <p:spPr bwMode="auto">
            <a:xfrm>
              <a:off x="1580"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18</a:t>
              </a:r>
            </a:p>
          </p:txBody>
        </p:sp>
        <p:sp>
          <p:nvSpPr>
            <p:cNvPr id="174161" name="Rectangle 45"/>
            <p:cNvSpPr>
              <a:spLocks/>
            </p:cNvSpPr>
            <p:nvPr/>
          </p:nvSpPr>
          <p:spPr bwMode="auto">
            <a:xfrm>
              <a:off x="1724"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19</a:t>
              </a:r>
            </a:p>
          </p:txBody>
        </p:sp>
        <p:sp>
          <p:nvSpPr>
            <p:cNvPr id="174162" name="Rectangle 46"/>
            <p:cNvSpPr>
              <a:spLocks/>
            </p:cNvSpPr>
            <p:nvPr/>
          </p:nvSpPr>
          <p:spPr bwMode="auto">
            <a:xfrm>
              <a:off x="1867"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20</a:t>
              </a:r>
            </a:p>
          </p:txBody>
        </p:sp>
        <p:sp>
          <p:nvSpPr>
            <p:cNvPr id="174163" name="Rectangle 47"/>
            <p:cNvSpPr>
              <a:spLocks/>
            </p:cNvSpPr>
            <p:nvPr/>
          </p:nvSpPr>
          <p:spPr bwMode="auto">
            <a:xfrm>
              <a:off x="2011"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21</a:t>
              </a:r>
            </a:p>
          </p:txBody>
        </p:sp>
        <p:sp>
          <p:nvSpPr>
            <p:cNvPr id="174164" name="Rectangle 48"/>
            <p:cNvSpPr>
              <a:spLocks/>
            </p:cNvSpPr>
            <p:nvPr/>
          </p:nvSpPr>
          <p:spPr bwMode="auto">
            <a:xfrm>
              <a:off x="2155"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22</a:t>
              </a:r>
            </a:p>
          </p:txBody>
        </p:sp>
        <p:sp>
          <p:nvSpPr>
            <p:cNvPr id="174165" name="Rectangle 49"/>
            <p:cNvSpPr>
              <a:spLocks/>
            </p:cNvSpPr>
            <p:nvPr/>
          </p:nvSpPr>
          <p:spPr bwMode="auto">
            <a:xfrm>
              <a:off x="229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23</a:t>
              </a:r>
            </a:p>
          </p:txBody>
        </p:sp>
        <p:sp>
          <p:nvSpPr>
            <p:cNvPr id="174166" name="Rectangle 50"/>
            <p:cNvSpPr>
              <a:spLocks/>
            </p:cNvSpPr>
            <p:nvPr/>
          </p:nvSpPr>
          <p:spPr bwMode="auto">
            <a:xfrm>
              <a:off x="2442"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24</a:t>
              </a:r>
            </a:p>
          </p:txBody>
        </p:sp>
        <p:sp>
          <p:nvSpPr>
            <p:cNvPr id="174167" name="Rectangle 51"/>
            <p:cNvSpPr>
              <a:spLocks/>
            </p:cNvSpPr>
            <p:nvPr/>
          </p:nvSpPr>
          <p:spPr bwMode="auto">
            <a:xfrm>
              <a:off x="2586"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25</a:t>
              </a:r>
            </a:p>
          </p:txBody>
        </p:sp>
        <p:sp>
          <p:nvSpPr>
            <p:cNvPr id="174168" name="Rectangle 52"/>
            <p:cNvSpPr>
              <a:spLocks/>
            </p:cNvSpPr>
            <p:nvPr/>
          </p:nvSpPr>
          <p:spPr bwMode="auto">
            <a:xfrm>
              <a:off x="2729"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26</a:t>
              </a:r>
            </a:p>
          </p:txBody>
        </p:sp>
        <p:sp>
          <p:nvSpPr>
            <p:cNvPr id="174169" name="Rectangle 53"/>
            <p:cNvSpPr>
              <a:spLocks/>
            </p:cNvSpPr>
            <p:nvPr/>
          </p:nvSpPr>
          <p:spPr bwMode="auto">
            <a:xfrm>
              <a:off x="2873"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27</a:t>
              </a:r>
            </a:p>
          </p:txBody>
        </p:sp>
        <p:sp>
          <p:nvSpPr>
            <p:cNvPr id="174170" name="Rectangle 54"/>
            <p:cNvSpPr>
              <a:spLocks/>
            </p:cNvSpPr>
            <p:nvPr/>
          </p:nvSpPr>
          <p:spPr bwMode="auto">
            <a:xfrm>
              <a:off x="3017"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28</a:t>
              </a:r>
            </a:p>
          </p:txBody>
        </p:sp>
        <p:sp>
          <p:nvSpPr>
            <p:cNvPr id="174171" name="Rectangle 55"/>
            <p:cNvSpPr>
              <a:spLocks/>
            </p:cNvSpPr>
            <p:nvPr/>
          </p:nvSpPr>
          <p:spPr bwMode="auto">
            <a:xfrm>
              <a:off x="3160"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29</a:t>
              </a:r>
            </a:p>
          </p:txBody>
        </p:sp>
        <p:sp>
          <p:nvSpPr>
            <p:cNvPr id="174172" name="Rectangle 56"/>
            <p:cNvSpPr>
              <a:spLocks/>
            </p:cNvSpPr>
            <p:nvPr/>
          </p:nvSpPr>
          <p:spPr bwMode="auto">
            <a:xfrm>
              <a:off x="3304"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30</a:t>
              </a:r>
            </a:p>
          </p:txBody>
        </p:sp>
        <p:sp>
          <p:nvSpPr>
            <p:cNvPr id="174173" name="Rectangle 57"/>
            <p:cNvSpPr>
              <a:spLocks/>
            </p:cNvSpPr>
            <p:nvPr/>
          </p:nvSpPr>
          <p:spPr bwMode="auto">
            <a:xfrm>
              <a:off x="344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31</a:t>
              </a:r>
            </a:p>
          </p:txBody>
        </p:sp>
      </p:grpSp>
      <p:sp>
        <p:nvSpPr>
          <p:cNvPr id="174100" name="Rectangle 58"/>
          <p:cNvSpPr>
            <a:spLocks/>
          </p:cNvSpPr>
          <p:nvPr/>
        </p:nvSpPr>
        <p:spPr bwMode="auto">
          <a:xfrm>
            <a:off x="4423410" y="4743450"/>
            <a:ext cx="205740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2</a:t>
            </a:r>
          </a:p>
        </p:txBody>
      </p:sp>
      <p:sp>
        <p:nvSpPr>
          <p:cNvPr id="174101" name="Rectangle 59"/>
          <p:cNvSpPr>
            <a:spLocks/>
          </p:cNvSpPr>
          <p:nvPr/>
        </p:nvSpPr>
        <p:spPr bwMode="auto">
          <a:xfrm>
            <a:off x="6480810" y="4743450"/>
            <a:ext cx="218313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3</a:t>
            </a:r>
          </a:p>
        </p:txBody>
      </p:sp>
      <p:grpSp>
        <p:nvGrpSpPr>
          <p:cNvPr id="8" name="Group 60"/>
          <p:cNvGrpSpPr>
            <a:grpSpLocks/>
          </p:cNvGrpSpPr>
          <p:nvPr/>
        </p:nvGrpSpPr>
        <p:grpSpPr bwMode="auto">
          <a:xfrm>
            <a:off x="4434840" y="1771650"/>
            <a:ext cx="1830229" cy="742950"/>
            <a:chOff x="0" y="0"/>
            <a:chExt cx="1280" cy="520"/>
          </a:xfrm>
        </p:grpSpPr>
        <p:sp>
          <p:nvSpPr>
            <p:cNvPr id="174147" name="AutoShape 61"/>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48" name="Rectangle 62"/>
            <p:cNvSpPr>
              <a:spLocks/>
            </p:cNvSpPr>
            <p:nvPr/>
          </p:nvSpPr>
          <p:spPr bwMode="auto">
            <a:xfrm>
              <a:off x="0" y="128"/>
              <a:ext cx="1248" cy="272"/>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Concept Definition &amp; First Validation (2)</a:t>
              </a:r>
            </a:p>
          </p:txBody>
        </p:sp>
      </p:grpSp>
      <p:grpSp>
        <p:nvGrpSpPr>
          <p:cNvPr id="9" name="Group 63"/>
          <p:cNvGrpSpPr>
            <a:grpSpLocks/>
          </p:cNvGrpSpPr>
          <p:nvPr/>
        </p:nvGrpSpPr>
        <p:grpSpPr bwMode="auto">
          <a:xfrm>
            <a:off x="5477352" y="2468880"/>
            <a:ext cx="2935128" cy="742950"/>
            <a:chOff x="0" y="0"/>
            <a:chExt cx="1280" cy="520"/>
          </a:xfrm>
        </p:grpSpPr>
        <p:sp>
          <p:nvSpPr>
            <p:cNvPr id="174145" name="AutoShape 64"/>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46" name="Rectangle 65"/>
            <p:cNvSpPr>
              <a:spLocks/>
            </p:cNvSpPr>
            <p:nvPr/>
          </p:nvSpPr>
          <p:spPr bwMode="auto">
            <a:xfrm>
              <a:off x="0" y="128"/>
              <a:ext cx="1216" cy="272"/>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Product Development &amp; Design Solution (3,4,5)</a:t>
              </a:r>
            </a:p>
          </p:txBody>
        </p:sp>
      </p:grpSp>
      <p:grpSp>
        <p:nvGrpSpPr>
          <p:cNvPr id="10" name="Group 66"/>
          <p:cNvGrpSpPr>
            <a:grpSpLocks/>
          </p:cNvGrpSpPr>
          <p:nvPr/>
        </p:nvGrpSpPr>
        <p:grpSpPr bwMode="auto">
          <a:xfrm>
            <a:off x="6469380" y="3166110"/>
            <a:ext cx="1943100" cy="742950"/>
            <a:chOff x="0" y="0"/>
            <a:chExt cx="1280" cy="520"/>
          </a:xfrm>
        </p:grpSpPr>
        <p:sp>
          <p:nvSpPr>
            <p:cNvPr id="174143" name="AutoShape 67"/>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44" name="Rectangle 68"/>
            <p:cNvSpPr>
              <a:spLocks/>
            </p:cNvSpPr>
            <p:nvPr/>
          </p:nvSpPr>
          <p:spPr bwMode="auto">
            <a:xfrm>
              <a:off x="0" y="184"/>
              <a:ext cx="1256"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Preparation of Introduction</a:t>
              </a:r>
            </a:p>
          </p:txBody>
        </p:sp>
      </p:grpSp>
      <p:sp>
        <p:nvSpPr>
          <p:cNvPr id="174105" name="Line 69"/>
          <p:cNvSpPr>
            <a:spLocks noChangeShapeType="1"/>
          </p:cNvSpPr>
          <p:nvPr/>
        </p:nvSpPr>
        <p:spPr bwMode="auto">
          <a:xfrm flipH="1">
            <a:off x="4423410" y="1654493"/>
            <a:ext cx="11430" cy="2151698"/>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106" name="Line 70"/>
          <p:cNvSpPr>
            <a:spLocks noChangeShapeType="1"/>
          </p:cNvSpPr>
          <p:nvPr/>
        </p:nvSpPr>
        <p:spPr bwMode="auto">
          <a:xfrm>
            <a:off x="5463540" y="2354580"/>
            <a:ext cx="0" cy="1851660"/>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107" name="Line 71"/>
          <p:cNvSpPr>
            <a:spLocks noChangeShapeType="1"/>
          </p:cNvSpPr>
          <p:nvPr/>
        </p:nvSpPr>
        <p:spPr bwMode="auto">
          <a:xfrm>
            <a:off x="6469380" y="3053239"/>
            <a:ext cx="0" cy="1153001"/>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4108" name="Rectangle 73"/>
          <p:cNvSpPr>
            <a:spLocks/>
          </p:cNvSpPr>
          <p:nvPr/>
        </p:nvSpPr>
        <p:spPr bwMode="auto">
          <a:xfrm>
            <a:off x="3497580" y="628650"/>
            <a:ext cx="2857500" cy="26289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1300" dirty="0">
                <a:solidFill>
                  <a:srgbClr val="333333"/>
                </a:solidFill>
                <a:latin typeface="Helvetica" charset="0"/>
                <a:ea typeface="Helvetica" charset="0"/>
                <a:cs typeface="Helvetica" charset="0"/>
                <a:sym typeface="Helvetica" charset="0"/>
              </a:rPr>
              <a:t>Action Towards Concrete Product</a:t>
            </a:r>
          </a:p>
        </p:txBody>
      </p:sp>
      <p:sp>
        <p:nvSpPr>
          <p:cNvPr id="174109" name="AutoShape 74"/>
          <p:cNvSpPr>
            <a:spLocks/>
          </p:cNvSpPr>
          <p:nvPr/>
        </p:nvSpPr>
        <p:spPr bwMode="auto">
          <a:xfrm>
            <a:off x="326898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10" name="Rectangle 75"/>
          <p:cNvSpPr>
            <a:spLocks/>
          </p:cNvSpPr>
          <p:nvPr/>
        </p:nvSpPr>
        <p:spPr bwMode="auto">
          <a:xfrm>
            <a:off x="2457450" y="4343400"/>
            <a:ext cx="1794510" cy="38862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Concept Finding</a:t>
            </a:r>
          </a:p>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28.04.2011</a:t>
            </a:r>
          </a:p>
        </p:txBody>
      </p:sp>
      <p:sp>
        <p:nvSpPr>
          <p:cNvPr id="174111" name="AutoShape 76"/>
          <p:cNvSpPr>
            <a:spLocks/>
          </p:cNvSpPr>
          <p:nvPr/>
        </p:nvSpPr>
        <p:spPr bwMode="auto">
          <a:xfrm>
            <a:off x="4353402"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12" name="AutoShape 77"/>
          <p:cNvSpPr>
            <a:spLocks/>
          </p:cNvSpPr>
          <p:nvPr/>
        </p:nvSpPr>
        <p:spPr bwMode="auto">
          <a:xfrm>
            <a:off x="5382102"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a:p>
            <a:pPr algn="ctr" defTabSz="822960" fontAlgn="base">
              <a:spcBef>
                <a:spcPct val="0"/>
              </a:spcBef>
              <a:spcAft>
                <a:spcPct val="0"/>
              </a:spcAft>
            </a:pPr>
            <a:endParaRPr lang="de-DE" sz="2900" dirty="0">
              <a:solidFill>
                <a:srgbClr val="000000"/>
              </a:solidFill>
              <a:sym typeface="Gill Sans" charset="0"/>
            </a:endParaRPr>
          </a:p>
          <a:p>
            <a:pPr algn="ctr" defTabSz="822960" fontAlgn="base">
              <a:spcBef>
                <a:spcPct val="0"/>
              </a:spcBef>
              <a:spcAft>
                <a:spcPct val="0"/>
              </a:spcAft>
            </a:pPr>
            <a:endParaRPr lang="de-DE" sz="2900" dirty="0">
              <a:solidFill>
                <a:srgbClr val="000000"/>
              </a:solidFill>
              <a:sym typeface="Gill Sans" charset="0"/>
            </a:endParaRPr>
          </a:p>
        </p:txBody>
      </p:sp>
      <p:sp>
        <p:nvSpPr>
          <p:cNvPr id="174113" name="AutoShape 78"/>
          <p:cNvSpPr>
            <a:spLocks/>
          </p:cNvSpPr>
          <p:nvPr/>
        </p:nvSpPr>
        <p:spPr bwMode="auto">
          <a:xfrm>
            <a:off x="637794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14" name="Rectangle 79"/>
          <p:cNvSpPr>
            <a:spLocks/>
          </p:cNvSpPr>
          <p:nvPr/>
        </p:nvSpPr>
        <p:spPr bwMode="auto">
          <a:xfrm>
            <a:off x="4206240" y="4343400"/>
            <a:ext cx="2720340" cy="22860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End User Testing (iterative)</a:t>
            </a:r>
          </a:p>
        </p:txBody>
      </p:sp>
      <p:grpSp>
        <p:nvGrpSpPr>
          <p:cNvPr id="11" name="Group 80"/>
          <p:cNvGrpSpPr>
            <a:grpSpLocks/>
          </p:cNvGrpSpPr>
          <p:nvPr/>
        </p:nvGrpSpPr>
        <p:grpSpPr bwMode="auto">
          <a:xfrm>
            <a:off x="3200400" y="3829050"/>
            <a:ext cx="308610" cy="365760"/>
            <a:chOff x="0" y="0"/>
            <a:chExt cx="216" cy="256"/>
          </a:xfrm>
        </p:grpSpPr>
        <p:sp>
          <p:nvSpPr>
            <p:cNvPr id="174141" name="AutoShape 81"/>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42" name="Rectangle 82"/>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M1</a:t>
              </a:r>
            </a:p>
          </p:txBody>
        </p:sp>
      </p:grpSp>
      <p:grpSp>
        <p:nvGrpSpPr>
          <p:cNvPr id="12" name="Group 83"/>
          <p:cNvGrpSpPr>
            <a:grpSpLocks/>
          </p:cNvGrpSpPr>
          <p:nvPr/>
        </p:nvGrpSpPr>
        <p:grpSpPr bwMode="auto">
          <a:xfrm>
            <a:off x="4297680" y="3829050"/>
            <a:ext cx="308610" cy="365760"/>
            <a:chOff x="0" y="0"/>
            <a:chExt cx="216" cy="256"/>
          </a:xfrm>
        </p:grpSpPr>
        <p:sp>
          <p:nvSpPr>
            <p:cNvPr id="174139" name="AutoShape 84"/>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40" name="Rectangle 85"/>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M2</a:t>
              </a:r>
            </a:p>
          </p:txBody>
        </p:sp>
      </p:grpSp>
      <p:grpSp>
        <p:nvGrpSpPr>
          <p:cNvPr id="13" name="Group 86"/>
          <p:cNvGrpSpPr>
            <a:grpSpLocks/>
          </p:cNvGrpSpPr>
          <p:nvPr/>
        </p:nvGrpSpPr>
        <p:grpSpPr bwMode="auto">
          <a:xfrm>
            <a:off x="5177790" y="3829050"/>
            <a:ext cx="308610" cy="365760"/>
            <a:chOff x="0" y="0"/>
            <a:chExt cx="216" cy="256"/>
          </a:xfrm>
        </p:grpSpPr>
        <p:sp>
          <p:nvSpPr>
            <p:cNvPr id="174137" name="AutoShape 87"/>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38" name="Rectangle 88"/>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M3</a:t>
              </a:r>
            </a:p>
          </p:txBody>
        </p:sp>
      </p:grpSp>
      <p:grpSp>
        <p:nvGrpSpPr>
          <p:cNvPr id="14" name="Group 89"/>
          <p:cNvGrpSpPr>
            <a:grpSpLocks/>
          </p:cNvGrpSpPr>
          <p:nvPr/>
        </p:nvGrpSpPr>
        <p:grpSpPr bwMode="auto">
          <a:xfrm>
            <a:off x="6195060" y="3829050"/>
            <a:ext cx="308610" cy="365760"/>
            <a:chOff x="0" y="0"/>
            <a:chExt cx="216" cy="256"/>
          </a:xfrm>
        </p:grpSpPr>
        <p:sp>
          <p:nvSpPr>
            <p:cNvPr id="174135" name="AutoShape 90"/>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36" name="Rectangle 91"/>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M4</a:t>
              </a:r>
            </a:p>
          </p:txBody>
        </p:sp>
      </p:grpSp>
      <p:grpSp>
        <p:nvGrpSpPr>
          <p:cNvPr id="15" name="Group 92"/>
          <p:cNvGrpSpPr>
            <a:grpSpLocks/>
          </p:cNvGrpSpPr>
          <p:nvPr/>
        </p:nvGrpSpPr>
        <p:grpSpPr bwMode="auto">
          <a:xfrm>
            <a:off x="7212330" y="3829050"/>
            <a:ext cx="308610" cy="365760"/>
            <a:chOff x="0" y="0"/>
            <a:chExt cx="216" cy="256"/>
          </a:xfrm>
        </p:grpSpPr>
        <p:sp>
          <p:nvSpPr>
            <p:cNvPr id="174133" name="AutoShape 93"/>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34" name="Rectangle 94"/>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M5</a:t>
              </a:r>
            </a:p>
          </p:txBody>
        </p:sp>
      </p:grpSp>
      <p:grpSp>
        <p:nvGrpSpPr>
          <p:cNvPr id="16" name="Group 95"/>
          <p:cNvGrpSpPr>
            <a:grpSpLocks/>
          </p:cNvGrpSpPr>
          <p:nvPr/>
        </p:nvGrpSpPr>
        <p:grpSpPr bwMode="auto">
          <a:xfrm>
            <a:off x="8241030" y="3817620"/>
            <a:ext cx="308610" cy="365760"/>
            <a:chOff x="0" y="0"/>
            <a:chExt cx="216" cy="256"/>
          </a:xfrm>
        </p:grpSpPr>
        <p:sp>
          <p:nvSpPr>
            <p:cNvPr id="174131" name="AutoShape 96"/>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4132" name="Rectangle 97"/>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M6</a:t>
              </a:r>
            </a:p>
          </p:txBody>
        </p:sp>
      </p:grpSp>
      <p:sp>
        <p:nvSpPr>
          <p:cNvPr id="15458" name="Rectangle 98"/>
          <p:cNvSpPr>
            <a:spLocks/>
          </p:cNvSpPr>
          <p:nvPr/>
        </p:nvSpPr>
        <p:spPr bwMode="auto">
          <a:xfrm>
            <a:off x="7200900" y="211455"/>
            <a:ext cx="1828800" cy="217170"/>
          </a:xfrm>
          <a:prstGeom prst="rect">
            <a:avLst/>
          </a:prstGeom>
          <a:noFill/>
          <a:ln w="12700" cap="flat">
            <a:noFill/>
            <a:miter lim="800000"/>
            <a:headEnd type="none" w="med" len="med"/>
            <a:tailEnd type="none" w="med" len="med"/>
          </a:ln>
        </p:spPr>
        <p:txBody>
          <a:bodyPr lIns="0" tIns="0" rIns="0" bIns="0" anchor="ctr"/>
          <a:lstStyle/>
          <a:p>
            <a:pPr algn="r" defTabSz="822960" fontAlgn="base">
              <a:spcBef>
                <a:spcPct val="0"/>
              </a:spcBef>
              <a:spcAft>
                <a:spcPct val="0"/>
              </a:spcAft>
              <a:defRPr/>
            </a:pPr>
            <a:r>
              <a:rPr lang="en-US" sz="1000" dirty="0">
                <a:solidFill>
                  <a:srgbClr val="333333">
                    <a:alpha val="50000"/>
                  </a:srgbClr>
                </a:solidFill>
                <a:latin typeface="Helvetica" charset="0"/>
                <a:ea typeface="Helvetica" charset="0"/>
                <a:cs typeface="Helvetica" charset="0"/>
                <a:sym typeface="Helvetica" charset="0"/>
              </a:rPr>
              <a:t>Project Overview// 05.11.2010//</a:t>
            </a:r>
          </a:p>
        </p:txBody>
      </p:sp>
      <p:sp>
        <p:nvSpPr>
          <p:cNvPr id="174122" name="Rectangle 99"/>
          <p:cNvSpPr>
            <a:spLocks/>
          </p:cNvSpPr>
          <p:nvPr/>
        </p:nvSpPr>
        <p:spPr bwMode="auto">
          <a:xfrm>
            <a:off x="457200" y="194310"/>
            <a:ext cx="3497580" cy="28575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1300" b="1" dirty="0">
                <a:solidFill>
                  <a:srgbClr val="333333"/>
                </a:solidFill>
                <a:latin typeface="Helvetica" charset="0"/>
                <a:ea typeface="Helvetica" charset="0"/>
                <a:cs typeface="Helvetica" charset="0"/>
                <a:sym typeface="Helvetica" charset="0"/>
              </a:rPr>
              <a:t>THE ELISA PROJECT End User Integration</a:t>
            </a:r>
          </a:p>
        </p:txBody>
      </p:sp>
      <p:sp>
        <p:nvSpPr>
          <p:cNvPr id="174123" name="Rectangle 100"/>
          <p:cNvSpPr>
            <a:spLocks/>
          </p:cNvSpPr>
          <p:nvPr/>
        </p:nvSpPr>
        <p:spPr bwMode="auto">
          <a:xfrm>
            <a:off x="445770" y="5349240"/>
            <a:ext cx="3989070" cy="27432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800" dirty="0" smtClean="0">
                <a:solidFill>
                  <a:srgbClr val="333333"/>
                </a:solidFill>
                <a:latin typeface="Helvetica" charset="0"/>
                <a:ea typeface="Lucida Grande" charset="0"/>
                <a:cs typeface="Lucida Grande" charset="0"/>
                <a:sym typeface="Helvetica" charset="0"/>
              </a:rPr>
              <a:t>●</a:t>
            </a:r>
            <a:r>
              <a:rPr lang="en-US" sz="800" dirty="0" smtClean="0">
                <a:solidFill>
                  <a:srgbClr val="262673"/>
                </a:solidFill>
                <a:latin typeface="Helvetica" charset="0"/>
                <a:sym typeface="Helvetica" charset="0"/>
              </a:rPr>
              <a:t>Focus Groups 1 </a:t>
            </a:r>
            <a:r>
              <a:rPr lang="en-US" sz="800" dirty="0" smtClean="0">
                <a:solidFill>
                  <a:srgbClr val="7575D1"/>
                </a:solidFill>
                <a:latin typeface="Helvetica" charset="0"/>
                <a:ea typeface="Helvetica" charset="0"/>
                <a:cs typeface="Helvetica" charset="0"/>
                <a:sym typeface="Helvetica" charset="0"/>
              </a:rPr>
              <a:t>(First knowledge gain of users, life styles and habits, use scenarios, motivations, barriers, use interests, poll analysis)</a:t>
            </a:r>
          </a:p>
        </p:txBody>
      </p:sp>
      <p:sp>
        <p:nvSpPr>
          <p:cNvPr id="15462" name="Rectangle 102"/>
          <p:cNvSpPr>
            <a:spLocks/>
          </p:cNvSpPr>
          <p:nvPr/>
        </p:nvSpPr>
        <p:spPr bwMode="auto">
          <a:xfrm>
            <a:off x="457200" y="5623560"/>
            <a:ext cx="3909060" cy="41148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●Strategic Definition &amp; Test Design </a:t>
            </a:r>
            <a:r>
              <a:rPr lang="en-US" sz="800" dirty="0">
                <a:solidFill>
                  <a:srgbClr val="333333">
                    <a:alpha val="50000"/>
                  </a:srgbClr>
                </a:solidFill>
                <a:latin typeface="Helvetica" charset="0"/>
                <a:ea typeface="Helvetica" charset="0"/>
                <a:cs typeface="Helvetica" charset="0"/>
                <a:sym typeface="Helvetica" charset="0"/>
              </a:rPr>
              <a:t>(Focus Groups and ongoing questionnaire to obtain general view and clusters of users represented by our Personas, context mapping)</a:t>
            </a:r>
          </a:p>
        </p:txBody>
      </p:sp>
      <p:sp>
        <p:nvSpPr>
          <p:cNvPr id="15463" name="Rectangle 103"/>
          <p:cNvSpPr>
            <a:spLocks/>
          </p:cNvSpPr>
          <p:nvPr/>
        </p:nvSpPr>
        <p:spPr bwMode="auto">
          <a:xfrm>
            <a:off x="457200" y="6240780"/>
            <a:ext cx="4114800" cy="54864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●Product Development &amp; Design Solution </a:t>
            </a:r>
            <a:r>
              <a:rPr lang="en-US" sz="800" dirty="0">
                <a:solidFill>
                  <a:srgbClr val="333333">
                    <a:alpha val="50000"/>
                  </a:srgbClr>
                </a:solidFill>
                <a:latin typeface="Helvetica" charset="0"/>
                <a:ea typeface="Helvetica" charset="0"/>
                <a:cs typeface="Helvetica" charset="0"/>
                <a:sym typeface="Helvetica" charset="0"/>
              </a:rPr>
              <a:t>(iteration 3: month 17 testing of of several prototypes for usability and emotional aspects Iteration 4 month 22 testing of final functional system in the lab, iteration 5: month 26 testing of system in living environment)</a:t>
            </a:r>
          </a:p>
        </p:txBody>
      </p:sp>
      <p:sp>
        <p:nvSpPr>
          <p:cNvPr id="15466" name="Rectangle 106"/>
          <p:cNvSpPr>
            <a:spLocks/>
          </p:cNvSpPr>
          <p:nvPr/>
        </p:nvSpPr>
        <p:spPr bwMode="auto">
          <a:xfrm>
            <a:off x="4846320" y="5280660"/>
            <a:ext cx="3566160" cy="481399"/>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a:t>
            </a:r>
            <a:r>
              <a:rPr lang="en-US" sz="800" dirty="0">
                <a:solidFill>
                  <a:srgbClr val="800000"/>
                </a:solidFill>
                <a:latin typeface="Helvetica" charset="0"/>
                <a:ea typeface="Lucida Grande" charset="0"/>
                <a:cs typeface="Lucida Grande" charset="0"/>
                <a:sym typeface="Helvetica" charset="0"/>
              </a:rPr>
              <a:t>Technological Screening </a:t>
            </a:r>
            <a:r>
              <a:rPr lang="en-US" sz="800" dirty="0">
                <a:solidFill>
                  <a:srgbClr val="AB2424">
                    <a:alpha val="50000"/>
                  </a:srgbClr>
                </a:solidFill>
                <a:latin typeface="Helvetica" charset="0"/>
                <a:ea typeface="Helvetica" charset="0"/>
                <a:cs typeface="Helvetica" charset="0"/>
                <a:sym typeface="Helvetica" charset="0"/>
              </a:rPr>
              <a:t>(Survey of existing and upcoming hardware devices, technological trends, and Web 2.0 services, and their potentials and constraints)</a:t>
            </a:r>
          </a:p>
        </p:txBody>
      </p:sp>
      <p:sp>
        <p:nvSpPr>
          <p:cNvPr id="108" name="Rectangle 102"/>
          <p:cNvSpPr>
            <a:spLocks/>
          </p:cNvSpPr>
          <p:nvPr/>
        </p:nvSpPr>
        <p:spPr bwMode="auto">
          <a:xfrm>
            <a:off x="457200" y="5977890"/>
            <a:ext cx="4114800" cy="34290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●Concept Definition &amp; First Validation 1 </a:t>
            </a:r>
            <a:r>
              <a:rPr lang="en-US" sz="800" dirty="0">
                <a:solidFill>
                  <a:srgbClr val="333333">
                    <a:alpha val="50000"/>
                  </a:srgbClr>
                </a:solidFill>
                <a:latin typeface="Helvetica" charset="0"/>
                <a:ea typeface="Helvetica" charset="0"/>
                <a:cs typeface="Helvetica" charset="0"/>
                <a:sym typeface="Helvetica" charset="0"/>
              </a:rPr>
              <a:t>(Validation of first concepts and the desired services to be included, pictures, sketches, images or first GUI, story board)</a:t>
            </a:r>
          </a:p>
        </p:txBody>
      </p:sp>
      <p:sp>
        <p:nvSpPr>
          <p:cNvPr id="105" name="Rectangle 106"/>
          <p:cNvSpPr>
            <a:spLocks/>
          </p:cNvSpPr>
          <p:nvPr/>
        </p:nvSpPr>
        <p:spPr bwMode="auto">
          <a:xfrm>
            <a:off x="4831229" y="5697252"/>
            <a:ext cx="3566160" cy="324036"/>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●First Prototype </a:t>
            </a:r>
            <a:r>
              <a:rPr lang="en-US" sz="800" dirty="0">
                <a:solidFill>
                  <a:srgbClr val="333333">
                    <a:alpha val="50000"/>
                  </a:srgbClr>
                </a:solidFill>
                <a:latin typeface="Helvetica" charset="0"/>
                <a:ea typeface="Helvetica" charset="0"/>
                <a:cs typeface="Helvetica" charset="0"/>
                <a:sym typeface="Helvetica" charset="0"/>
              </a:rPr>
              <a:t>(Creation of a very first prototype as a proof-of-concept, and serving as a base for the end user integration)</a:t>
            </a:r>
          </a:p>
        </p:txBody>
      </p:sp>
      <p:sp>
        <p:nvSpPr>
          <p:cNvPr id="106" name="Rectangle 106"/>
          <p:cNvSpPr>
            <a:spLocks/>
          </p:cNvSpPr>
          <p:nvPr/>
        </p:nvSpPr>
        <p:spPr bwMode="auto">
          <a:xfrm>
            <a:off x="4831229" y="6021288"/>
            <a:ext cx="3566160" cy="324036"/>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●System Architecture Definition </a:t>
            </a:r>
            <a:r>
              <a:rPr lang="en-US" sz="800" dirty="0">
                <a:solidFill>
                  <a:srgbClr val="333333">
                    <a:alpha val="50000"/>
                  </a:srgbClr>
                </a:solidFill>
                <a:latin typeface="Helvetica" charset="0"/>
                <a:ea typeface="Helvetica" charset="0"/>
                <a:cs typeface="Helvetica" charset="0"/>
                <a:sym typeface="Helvetica" charset="0"/>
              </a:rPr>
              <a:t>(Extensive planning of a foundational, extensible, flexible, and maintainable system)</a:t>
            </a:r>
          </a:p>
        </p:txBody>
      </p:sp>
      <p:sp>
        <p:nvSpPr>
          <p:cNvPr id="107" name="Rectangle 106"/>
          <p:cNvSpPr>
            <a:spLocks/>
          </p:cNvSpPr>
          <p:nvPr/>
        </p:nvSpPr>
        <p:spPr bwMode="auto">
          <a:xfrm>
            <a:off x="4831229" y="6345324"/>
            <a:ext cx="3566160" cy="324036"/>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●Product Development </a:t>
            </a:r>
            <a:r>
              <a:rPr lang="en-US" sz="800" dirty="0">
                <a:solidFill>
                  <a:srgbClr val="333333">
                    <a:alpha val="50000"/>
                  </a:srgbClr>
                </a:solidFill>
                <a:latin typeface="Helvetica" charset="0"/>
                <a:ea typeface="Helvetica" charset="0"/>
                <a:cs typeface="Helvetica" charset="0"/>
                <a:sym typeface="Helvetica" charset="0"/>
              </a:rPr>
              <a:t>(Implementing the required features as identified by the end user tests, optimization and setup in lab and living environments)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buClr>
                <a:srgbClr val="404040"/>
              </a:buClr>
              <a:buNone/>
            </a:pPr>
            <a:r>
              <a:rPr lang="en-US" dirty="0" smtClean="0">
                <a:solidFill>
                  <a:schemeClr val="tx1">
                    <a:lumMod val="75000"/>
                    <a:lumOff val="25000"/>
                  </a:schemeClr>
                </a:solidFill>
                <a:ea typeface="ＭＳ Ｐゴシック" charset="-128"/>
              </a:rPr>
              <a:t> </a:t>
            </a: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p:txBody>
      </p:sp>
      <p:sp>
        <p:nvSpPr>
          <p:cNvPr id="18" name="Titel 17"/>
          <p:cNvSpPr>
            <a:spLocks noGrp="1"/>
          </p:cNvSpPr>
          <p:nvPr>
            <p:ph type="title"/>
          </p:nvPr>
        </p:nvSpPr>
        <p:spPr/>
        <p:txBody>
          <a:bodyPr/>
          <a:lstStyle/>
          <a:p>
            <a:r>
              <a:rPr lang="de-DE" dirty="0" smtClean="0"/>
              <a:t>Methodik</a:t>
            </a:r>
            <a:endParaRPr lang="de-DE" dirty="0"/>
          </a:p>
        </p:txBody>
      </p:sp>
      <p:pic>
        <p:nvPicPr>
          <p:cNvPr id="5" name="Grafik 3" descr="15.jpg"/>
          <p:cNvPicPr>
            <a:picLocks noChangeAspect="1"/>
          </p:cNvPicPr>
          <p:nvPr/>
        </p:nvPicPr>
        <p:blipFill>
          <a:blip r:embed="rId3" cstate="print">
            <a:lum/>
          </a:blip>
          <a:stretch>
            <a:fillRect/>
          </a:stretch>
        </p:blipFill>
        <p:spPr>
          <a:xfrm>
            <a:off x="457200" y="1029680"/>
            <a:ext cx="3924300" cy="4911523"/>
          </a:xfrm>
          <a:prstGeom prst="rect">
            <a:avLst/>
          </a:prstGeom>
          <a:ln>
            <a:solidFill>
              <a:srgbClr val="5D6F6F"/>
            </a:solidFill>
          </a:ln>
          <a:effectLst>
            <a:innerShdw blurRad="63500" dist="50800" dir="2700000">
              <a:prstClr val="black">
                <a:alpha val="50000"/>
              </a:prstClr>
            </a:innerShdw>
          </a:effectLst>
        </p:spPr>
      </p:pic>
      <p:pic>
        <p:nvPicPr>
          <p:cNvPr id="6" name="Grafik 2" descr="innovatorik_plakat_20062007.jpg"/>
          <p:cNvPicPr>
            <a:picLocks noChangeAspect="1"/>
          </p:cNvPicPr>
          <p:nvPr/>
        </p:nvPicPr>
        <p:blipFill>
          <a:blip r:embed="rId4"/>
          <a:srcRect l="15278" t="31733" r="59167" b="19556"/>
          <a:stretch>
            <a:fillRect/>
          </a:stretch>
        </p:blipFill>
        <p:spPr>
          <a:xfrm>
            <a:off x="4813301" y="1020229"/>
            <a:ext cx="3659225" cy="4932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buClr>
                <a:srgbClr val="404040"/>
              </a:buClr>
              <a:buNone/>
            </a:pPr>
            <a:r>
              <a:rPr lang="en-US" dirty="0" smtClean="0">
                <a:solidFill>
                  <a:schemeClr val="tx1">
                    <a:lumMod val="75000"/>
                    <a:lumOff val="25000"/>
                  </a:schemeClr>
                </a:solidFill>
                <a:ea typeface="ＭＳ Ｐゴシック" charset="-128"/>
              </a:rPr>
              <a:t> </a:t>
            </a: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p:txBody>
      </p:sp>
      <p:sp>
        <p:nvSpPr>
          <p:cNvPr id="4" name="Fußzeilenplatzhalter 3"/>
          <p:cNvSpPr>
            <a:spLocks noGrp="1"/>
          </p:cNvSpPr>
          <p:nvPr>
            <p:ph type="ftr" sz="quarter" idx="10"/>
          </p:nvPr>
        </p:nvSpPr>
        <p:spPr/>
        <p:txBody>
          <a:bodyPr/>
          <a:lstStyle/>
          <a:p>
            <a:pPr>
              <a:defRPr/>
            </a:pPr>
            <a:endParaRPr lang="de-DE" dirty="0"/>
          </a:p>
        </p:txBody>
      </p:sp>
      <p:sp>
        <p:nvSpPr>
          <p:cNvPr id="18" name="Titel 17"/>
          <p:cNvSpPr>
            <a:spLocks noGrp="1"/>
          </p:cNvSpPr>
          <p:nvPr>
            <p:ph type="title"/>
          </p:nvPr>
        </p:nvSpPr>
        <p:spPr/>
        <p:txBody>
          <a:bodyPr/>
          <a:lstStyle/>
          <a:p>
            <a:r>
              <a:rPr lang="de-DE" dirty="0" smtClean="0"/>
              <a:t>End</a:t>
            </a:r>
            <a:r>
              <a:rPr lang="de-DE" dirty="0" smtClean="0"/>
              <a:t>n</a:t>
            </a:r>
            <a:r>
              <a:rPr lang="de-DE" dirty="0" smtClean="0"/>
              <a:t>utzerintegration</a:t>
            </a:r>
            <a:endParaRPr lang="de-DE" dirty="0"/>
          </a:p>
        </p:txBody>
      </p:sp>
      <p:sp>
        <p:nvSpPr>
          <p:cNvPr id="20" name="Textplatzhalter 2"/>
          <p:cNvSpPr txBox="1">
            <a:spLocks/>
          </p:cNvSpPr>
          <p:nvPr/>
        </p:nvSpPr>
        <p:spPr>
          <a:xfrm>
            <a:off x="457200" y="1305608"/>
            <a:ext cx="8229600" cy="4822895"/>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
                <a:srgbClr val="667071"/>
              </a:buClr>
              <a:buSzTx/>
              <a:tabLst/>
              <a:defRPr/>
            </a:pPr>
            <a:r>
              <a:rPr lang="de-DE" sz="2400" b="1" dirty="0" smtClean="0">
                <a:solidFill>
                  <a:srgbClr val="404040"/>
                </a:solidFill>
                <a:latin typeface="Arial Narrow"/>
                <a:ea typeface="ＭＳ Ｐゴシック" charset="-128"/>
                <a:cs typeface="Arial Narrow"/>
              </a:rPr>
              <a:t>Warum?</a:t>
            </a:r>
            <a:endParaRPr kumimoji="0" lang="de-DE" sz="2400" b="1"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Erhöhung der Akzeptanz</a:t>
            </a:r>
            <a:r>
              <a:rPr lang="de-DE" sz="2400" dirty="0" smtClean="0">
                <a:solidFill>
                  <a:srgbClr val="404040"/>
                </a:solidFill>
                <a:latin typeface="Arial Narrow"/>
                <a:ea typeface="ＭＳ Ｐゴシック" charset="-128"/>
                <a:cs typeface="Arial Narrow"/>
              </a:rPr>
              <a:t>- und Erfolgswahrscheinlichkeit</a:t>
            </a:r>
            <a:endPar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Enges Verhältnis sichert schnelles</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 und nutzerrelevantes Feedback</a:t>
            </a:r>
            <a:endPar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Bedürfnisse und Anforderungen</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 werden noch vor der </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Konzeptentwicklung </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untersucht und eingebunden</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lang="de-DE" sz="2400" baseline="0" dirty="0" smtClean="0">
                <a:solidFill>
                  <a:srgbClr val="404040"/>
                </a:solidFill>
                <a:latin typeface="Arial Narrow"/>
                <a:ea typeface="ＭＳ Ｐゴシック" charset="-128"/>
                <a:cs typeface="Arial Narrow"/>
              </a:rPr>
              <a:t>Horizontöffnung</a:t>
            </a:r>
            <a:r>
              <a:rPr lang="de-DE" sz="2400" dirty="0" smtClean="0">
                <a:solidFill>
                  <a:srgbClr val="404040"/>
                </a:solidFill>
                <a:latin typeface="Arial Narrow"/>
                <a:ea typeface="ＭＳ Ｐゴシック" charset="-128"/>
                <a:cs typeface="Arial Narrow"/>
              </a:rPr>
              <a:t> und Abbau von Vorurteilen des Projektteams</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Öffnung erster Maßnahme</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 im Sinne des CRM</a:t>
            </a:r>
            <a:endPar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a:p>
            <a:pPr marL="342900" marR="0" lvl="0" indent="-342900" algn="l" defTabSz="457200" rtl="0" eaLnBrk="1" fontAlgn="auto" latinLnBrk="0" hangingPunct="1">
              <a:lnSpc>
                <a:spcPct val="100000"/>
              </a:lnSpc>
              <a:spcBef>
                <a:spcPct val="20000"/>
              </a:spcBef>
              <a:spcAft>
                <a:spcPts val="0"/>
              </a:spcAft>
              <a:buClr>
                <a:srgbClr val="667071"/>
              </a:buClr>
              <a:buSzTx/>
              <a:tabLst/>
              <a:defRPr/>
            </a:pPr>
            <a:r>
              <a:rPr kumimoji="0" lang="de-DE" sz="2400" b="1"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Wie?</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rPr>
              <a:t>Parallelität</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 in Spanien und Deutschland</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lang="de-DE" sz="2400" baseline="0" dirty="0" smtClean="0">
                <a:solidFill>
                  <a:srgbClr val="404040"/>
                </a:solidFill>
                <a:latin typeface="Arial Narrow"/>
                <a:ea typeface="ＭＳ Ｐゴシック" charset="-128"/>
                <a:cs typeface="Arial Narrow"/>
              </a:rPr>
              <a:t>Konstante</a:t>
            </a:r>
            <a:r>
              <a:rPr lang="de-DE" sz="2400" dirty="0" smtClean="0">
                <a:solidFill>
                  <a:srgbClr val="404040"/>
                </a:solidFill>
                <a:latin typeface="Arial Narrow"/>
                <a:ea typeface="ＭＳ Ｐゴシック" charset="-128"/>
                <a:cs typeface="Arial Narrow"/>
              </a:rPr>
              <a:t> </a:t>
            </a:r>
            <a:r>
              <a:rPr lang="de-DE" sz="2400" baseline="0" dirty="0" smtClean="0">
                <a:solidFill>
                  <a:srgbClr val="404040"/>
                </a:solidFill>
                <a:latin typeface="Arial Narrow"/>
                <a:ea typeface="ＭＳ Ｐゴシック" charset="-128"/>
                <a:cs typeface="Arial Narrow"/>
              </a:rPr>
              <a:t>Super</a:t>
            </a:r>
            <a:r>
              <a:rPr lang="de-DE" sz="2400" dirty="0" smtClean="0">
                <a:solidFill>
                  <a:srgbClr val="404040"/>
                </a:solidFill>
                <a:latin typeface="Arial Narrow"/>
                <a:ea typeface="ＭＳ Ｐゴシック" charset="-128"/>
                <a:cs typeface="Arial Narrow"/>
              </a:rPr>
              <a:t> User Integration</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lang="de-DE" sz="2400" dirty="0" smtClean="0">
                <a:solidFill>
                  <a:srgbClr val="404040"/>
                </a:solidFill>
                <a:latin typeface="Arial Narrow"/>
                <a:ea typeface="ＭＳ Ｐゴシック" charset="-128"/>
                <a:cs typeface="Arial Narrow"/>
              </a:rPr>
              <a:t>Q</a:t>
            </a:r>
            <a:r>
              <a:rPr kumimoji="0" lang="de-DE" sz="2400" b="0" i="0" u="none" strike="noStrike" kern="1200" cap="none" spc="0" normalizeH="0" noProof="0" dirty="0" err="1" smtClean="0">
                <a:ln>
                  <a:noFill/>
                </a:ln>
                <a:solidFill>
                  <a:srgbClr val="404040"/>
                </a:solidFill>
                <a:effectLst/>
                <a:uLnTx/>
                <a:uFillTx/>
                <a:latin typeface="Arial Narrow"/>
                <a:ea typeface="ＭＳ Ｐゴシック" charset="-128"/>
                <a:cs typeface="Arial Narrow"/>
              </a:rPr>
              <a:t>uantitative</a:t>
            </a:r>
            <a:r>
              <a:rPr kumimoji="0" lang="de-DE" sz="2400" b="0" i="0" u="none" strike="noStrike" kern="1200" cap="none" spc="0" normalizeH="0" noProof="0" dirty="0" smtClean="0">
                <a:ln>
                  <a:noFill/>
                </a:ln>
                <a:solidFill>
                  <a:srgbClr val="404040"/>
                </a:solidFill>
                <a:effectLst/>
                <a:uLnTx/>
                <a:uFillTx/>
                <a:latin typeface="Arial Narrow"/>
                <a:ea typeface="ＭＳ Ｐゴシック" charset="-128"/>
                <a:cs typeface="Arial Narrow"/>
              </a:rPr>
              <a:t> Analysen: Online + Interviews</a:t>
            </a: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r>
              <a:rPr lang="de-DE" sz="2400" baseline="0" dirty="0" smtClean="0">
                <a:solidFill>
                  <a:srgbClr val="404040"/>
                </a:solidFill>
                <a:latin typeface="Arial Narrow"/>
                <a:ea typeface="ＭＳ Ｐゴシック" charset="-128"/>
                <a:cs typeface="Arial Narrow"/>
              </a:rPr>
              <a:t>Qualitative </a:t>
            </a:r>
            <a:r>
              <a:rPr lang="de-DE" sz="2400" dirty="0" smtClean="0">
                <a:solidFill>
                  <a:srgbClr val="404040"/>
                </a:solidFill>
                <a:latin typeface="Arial Narrow"/>
                <a:ea typeface="ＭＳ Ｐゴシック" charset="-128"/>
                <a:cs typeface="Arial Narrow"/>
              </a:rPr>
              <a:t>Analysen: </a:t>
            </a:r>
            <a:r>
              <a:rPr lang="de-DE" sz="2400" baseline="0" dirty="0" smtClean="0">
                <a:solidFill>
                  <a:srgbClr val="404040"/>
                </a:solidFill>
                <a:latin typeface="Arial Narrow"/>
                <a:ea typeface="ＭＳ Ｐゴシック" charset="-128"/>
                <a:cs typeface="Arial Narrow"/>
              </a:rPr>
              <a:t>Focus</a:t>
            </a:r>
            <a:r>
              <a:rPr lang="de-DE" sz="2400" dirty="0" smtClean="0">
                <a:solidFill>
                  <a:srgbClr val="404040"/>
                </a:solidFill>
                <a:latin typeface="Arial Narrow"/>
                <a:ea typeface="ＭＳ Ｐゴシック" charset="-128"/>
                <a:cs typeface="Arial Narrow"/>
              </a:rPr>
              <a:t> </a:t>
            </a:r>
            <a:r>
              <a:rPr lang="de-DE" sz="2400" dirty="0" err="1" smtClean="0">
                <a:solidFill>
                  <a:srgbClr val="404040"/>
                </a:solidFill>
                <a:latin typeface="Arial Narrow"/>
                <a:ea typeface="ＭＳ Ｐゴシック" charset="-128"/>
                <a:cs typeface="Arial Narrow"/>
              </a:rPr>
              <a:t>Groups</a:t>
            </a:r>
            <a:r>
              <a:rPr lang="de-DE" sz="2400" dirty="0" smtClean="0">
                <a:solidFill>
                  <a:srgbClr val="404040"/>
                </a:solidFill>
                <a:latin typeface="Arial Narrow"/>
                <a:ea typeface="ＭＳ Ｐゴシック" charset="-128"/>
                <a:cs typeface="Arial Narrow"/>
              </a:rPr>
              <a:t> nach Typenklassifizierung, Story </a:t>
            </a:r>
            <a:r>
              <a:rPr lang="de-DE" sz="2400" dirty="0" err="1" smtClean="0">
                <a:solidFill>
                  <a:srgbClr val="404040"/>
                </a:solidFill>
                <a:latin typeface="Arial Narrow"/>
                <a:ea typeface="ＭＳ Ｐゴシック" charset="-128"/>
                <a:cs typeface="Arial Narrow"/>
              </a:rPr>
              <a:t>Telling</a:t>
            </a:r>
            <a:r>
              <a:rPr lang="de-DE" sz="2400" dirty="0" smtClean="0">
                <a:solidFill>
                  <a:srgbClr val="404040"/>
                </a:solidFill>
                <a:latin typeface="Arial Narrow"/>
                <a:ea typeface="ＭＳ Ｐゴシック" charset="-128"/>
                <a:cs typeface="Arial Narrow"/>
              </a:rPr>
              <a:t>, User </a:t>
            </a:r>
            <a:r>
              <a:rPr lang="de-DE" sz="2400" dirty="0" err="1" smtClean="0">
                <a:solidFill>
                  <a:srgbClr val="404040"/>
                </a:solidFill>
                <a:latin typeface="Arial Narrow"/>
                <a:ea typeface="ＭＳ Ｐゴシック" charset="-128"/>
                <a:cs typeface="Arial Narrow"/>
              </a:rPr>
              <a:t>Context</a:t>
            </a:r>
            <a:r>
              <a:rPr lang="de-DE" sz="2400" dirty="0" smtClean="0">
                <a:solidFill>
                  <a:srgbClr val="404040"/>
                </a:solidFill>
                <a:latin typeface="Arial Narrow"/>
                <a:ea typeface="ＭＳ Ｐゴシック" charset="-128"/>
                <a:cs typeface="Arial Narrow"/>
              </a:rPr>
              <a:t> </a:t>
            </a:r>
            <a:r>
              <a:rPr lang="de-DE" sz="2400" dirty="0" err="1" smtClean="0">
                <a:solidFill>
                  <a:srgbClr val="404040"/>
                </a:solidFill>
                <a:latin typeface="Arial Narrow"/>
                <a:ea typeface="ＭＳ Ｐゴシック" charset="-128"/>
                <a:cs typeface="Arial Narrow"/>
              </a:rPr>
              <a:t>Mapping</a:t>
            </a:r>
            <a:r>
              <a:rPr lang="de-DE" sz="2400" dirty="0" smtClean="0">
                <a:solidFill>
                  <a:srgbClr val="404040"/>
                </a:solidFill>
                <a:latin typeface="Arial Narrow"/>
                <a:ea typeface="ＭＳ Ｐゴシック" charset="-128"/>
                <a:cs typeface="Arial Narrow"/>
              </a:rPr>
              <a:t> etc.</a:t>
            </a:r>
            <a:endPar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a:p>
            <a:pPr marL="342900" marR="0" lvl="0" indent="-342900" algn="l" defTabSz="457200" rtl="0" eaLnBrk="1" fontAlgn="auto" latinLnBrk="0" hangingPunct="1">
              <a:lnSpc>
                <a:spcPct val="100000"/>
              </a:lnSpc>
              <a:spcBef>
                <a:spcPct val="20000"/>
              </a:spcBef>
              <a:spcAft>
                <a:spcPts val="0"/>
              </a:spcAft>
              <a:buClr>
                <a:srgbClr val="667071"/>
              </a:buClr>
              <a:buSzTx/>
              <a:buFont typeface="Arial"/>
              <a:buChar char="•"/>
              <a:tabLst/>
              <a:defRPr/>
            </a:pPr>
            <a:endParaRPr kumimoji="0" lang="de-DE" sz="2400" b="0" i="0" u="none" strike="noStrike" kern="1200" cap="none" spc="0" normalizeH="0" baseline="0" noProof="0" dirty="0" smtClean="0">
              <a:ln>
                <a:noFill/>
              </a:ln>
              <a:solidFill>
                <a:srgbClr val="404040"/>
              </a:solidFill>
              <a:effectLst/>
              <a:uLnTx/>
              <a:uFillTx/>
              <a:latin typeface="Arial Narrow"/>
              <a:ea typeface="ＭＳ Ｐゴシック" charset="-128"/>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buClr>
                <a:srgbClr val="404040"/>
              </a:buClr>
              <a:buNone/>
            </a:pPr>
            <a:r>
              <a:rPr lang="en-US" dirty="0" smtClean="0">
                <a:solidFill>
                  <a:schemeClr val="tx1">
                    <a:lumMod val="75000"/>
                    <a:lumOff val="25000"/>
                  </a:schemeClr>
                </a:solidFill>
                <a:ea typeface="ＭＳ Ｐゴシック" charset="-128"/>
              </a:rPr>
              <a:t> </a:t>
            </a: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a:p>
            <a:pPr>
              <a:buClr>
                <a:srgbClr val="404040"/>
              </a:buClr>
              <a:buFont typeface="Wingdings" charset="2"/>
              <a:buNone/>
            </a:pPr>
            <a:endParaRPr lang="de-DE" dirty="0" smtClean="0">
              <a:solidFill>
                <a:schemeClr val="tx1">
                  <a:lumMod val="75000"/>
                  <a:lumOff val="25000"/>
                </a:schemeClr>
              </a:solidFill>
              <a:ea typeface="ＭＳ Ｐゴシック" charset="-128"/>
            </a:endParaRPr>
          </a:p>
        </p:txBody>
      </p:sp>
      <p:sp>
        <p:nvSpPr>
          <p:cNvPr id="4" name="Fußzeilenplatzhalter 3"/>
          <p:cNvSpPr>
            <a:spLocks noGrp="1"/>
          </p:cNvSpPr>
          <p:nvPr>
            <p:ph type="ftr" sz="quarter" idx="10"/>
          </p:nvPr>
        </p:nvSpPr>
        <p:spPr/>
        <p:txBody>
          <a:bodyPr/>
          <a:lstStyle/>
          <a:p>
            <a:pPr>
              <a:defRPr/>
            </a:pPr>
            <a:endParaRPr lang="de-DE" dirty="0"/>
          </a:p>
        </p:txBody>
      </p:sp>
      <p:sp>
        <p:nvSpPr>
          <p:cNvPr id="18" name="Titel 17"/>
          <p:cNvSpPr>
            <a:spLocks noGrp="1"/>
          </p:cNvSpPr>
          <p:nvPr>
            <p:ph type="title"/>
          </p:nvPr>
        </p:nvSpPr>
        <p:spPr/>
        <p:txBody>
          <a:bodyPr/>
          <a:lstStyle/>
          <a:p>
            <a:r>
              <a:rPr lang="de-DE" dirty="0" smtClean="0"/>
              <a:t>Typologienansatz</a:t>
            </a:r>
            <a:endParaRPr lang="de-DE" dirty="0"/>
          </a:p>
        </p:txBody>
      </p:sp>
      <p:graphicFrame>
        <p:nvGraphicFramePr>
          <p:cNvPr id="19" name="D 9"/>
          <p:cNvGraphicFramePr>
            <a:graphicFrameLocks/>
          </p:cNvGraphicFramePr>
          <p:nvPr/>
        </p:nvGraphicFramePr>
        <p:xfrm>
          <a:off x="-279400" y="1016000"/>
          <a:ext cx="6897583" cy="4980521"/>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eaLnBrk="1" hangingPunct="1"/>
            <a:r>
              <a:rPr lang="de-DE" dirty="0" smtClean="0">
                <a:latin typeface="Arial Narrow" charset="0"/>
              </a:rPr>
              <a:t>Typenklassifizierung</a:t>
            </a:r>
            <a:endParaRPr lang="de-DE" dirty="0">
              <a:latin typeface="Arial Narrow" charset="0"/>
            </a:endParaRPr>
          </a:p>
        </p:txBody>
      </p:sp>
      <p:sp>
        <p:nvSpPr>
          <p:cNvPr id="22531" name="Inhaltsplatzhalter 2"/>
          <p:cNvSpPr>
            <a:spLocks noGrp="1"/>
          </p:cNvSpPr>
          <p:nvPr>
            <p:ph idx="1"/>
          </p:nvPr>
        </p:nvSpPr>
        <p:spPr>
          <a:xfrm>
            <a:off x="457200" y="1152525"/>
            <a:ext cx="8229600" cy="4822825"/>
          </a:xfrm>
        </p:spPr>
        <p:txBody>
          <a:bodyPr/>
          <a:lstStyle/>
          <a:p>
            <a:pPr eaLnBrk="1" hangingPunct="1">
              <a:buNone/>
            </a:pPr>
            <a:r>
              <a:rPr lang="de-DE" b="1" dirty="0" smtClean="0">
                <a:latin typeface="Arial Narrow" charset="0"/>
              </a:rPr>
              <a:t>Schlüsselparameter</a:t>
            </a:r>
          </a:p>
          <a:p>
            <a:pPr lvl="1" eaLnBrk="1" hangingPunct="1">
              <a:buFont typeface="Wingdings" charset="2"/>
              <a:buChar char="§"/>
            </a:pPr>
            <a:r>
              <a:rPr lang="de-DE" dirty="0" smtClean="0">
                <a:solidFill>
                  <a:srgbClr val="404040"/>
                </a:solidFill>
                <a:latin typeface="Arial Narrow" charset="0"/>
                <a:ea typeface="Times New Roman" charset="0"/>
                <a:cs typeface="Times New Roman" charset="0"/>
              </a:rPr>
              <a:t>Persönlichkeit/Charakter und Lebenseinstellung</a:t>
            </a:r>
          </a:p>
          <a:p>
            <a:pPr lvl="1" eaLnBrk="1" hangingPunct="1">
              <a:buFont typeface="Wingdings" charset="2"/>
              <a:buChar char="§"/>
            </a:pPr>
            <a:r>
              <a:rPr lang="en-US" dirty="0" smtClean="0">
                <a:solidFill>
                  <a:srgbClr val="404040"/>
                </a:solidFill>
                <a:latin typeface="Arial Narrow" charset="0"/>
                <a:ea typeface="Times New Roman" charset="0"/>
                <a:cs typeface="Times New Roman" charset="0"/>
              </a:rPr>
              <a:t>Grad, Art und </a:t>
            </a:r>
            <a:r>
              <a:rPr lang="en-US" dirty="0" err="1" smtClean="0">
                <a:solidFill>
                  <a:srgbClr val="404040"/>
                </a:solidFill>
                <a:latin typeface="Arial Narrow" charset="0"/>
                <a:ea typeface="Times New Roman" charset="0"/>
                <a:cs typeface="Times New Roman" charset="0"/>
              </a:rPr>
              <a:t>Qualität</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der</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sozialen</a:t>
            </a:r>
            <a:r>
              <a:rPr lang="en-US" dirty="0" smtClean="0">
                <a:solidFill>
                  <a:srgbClr val="404040"/>
                </a:solidFill>
                <a:latin typeface="Arial Narrow" charset="0"/>
                <a:ea typeface="Times New Roman" charset="0"/>
                <a:cs typeface="Times New Roman" charset="0"/>
              </a:rPr>
              <a:t> Integration</a:t>
            </a:r>
          </a:p>
          <a:p>
            <a:pPr lvl="1" eaLnBrk="1" hangingPunct="1">
              <a:buFont typeface="Wingdings" charset="2"/>
              <a:buChar char="§"/>
            </a:pPr>
            <a:r>
              <a:rPr lang="en-US" dirty="0" err="1" smtClean="0">
                <a:solidFill>
                  <a:srgbClr val="404040"/>
                </a:solidFill>
                <a:latin typeface="Arial Narrow" charset="0"/>
                <a:ea typeface="Times New Roman" charset="0"/>
                <a:cs typeface="Times New Roman" charset="0"/>
              </a:rPr>
              <a:t>Technische</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Affinität</a:t>
            </a:r>
            <a:r>
              <a:rPr lang="en-US" dirty="0" smtClean="0">
                <a:solidFill>
                  <a:srgbClr val="404040"/>
                </a:solidFill>
                <a:latin typeface="Arial Narrow" charset="0"/>
                <a:ea typeface="Times New Roman" charset="0"/>
                <a:cs typeface="Times New Roman" charset="0"/>
              </a:rPr>
              <a:t> (ICT) und </a:t>
            </a:r>
            <a:r>
              <a:rPr lang="en-US" dirty="0" err="1" smtClean="0">
                <a:solidFill>
                  <a:srgbClr val="404040"/>
                </a:solidFill>
                <a:latin typeface="Arial Narrow" charset="0"/>
                <a:ea typeface="Times New Roman" charset="0"/>
                <a:cs typeface="Times New Roman" charset="0"/>
              </a:rPr>
              <a:t>Einstellung</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gegenüber</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neuen</a:t>
            </a:r>
            <a:r>
              <a:rPr lang="en-US" dirty="0" smtClean="0">
                <a:solidFill>
                  <a:srgbClr val="404040"/>
                </a:solidFill>
                <a:latin typeface="Arial Narrow" charset="0"/>
                <a:ea typeface="Times New Roman" charset="0"/>
                <a:cs typeface="Times New Roman" charset="0"/>
              </a:rPr>
              <a:t> </a:t>
            </a:r>
            <a:r>
              <a:rPr lang="en-US" dirty="0" err="1" smtClean="0">
                <a:solidFill>
                  <a:srgbClr val="404040"/>
                </a:solidFill>
                <a:latin typeface="Arial Narrow" charset="0"/>
                <a:ea typeface="Times New Roman" charset="0"/>
                <a:cs typeface="Times New Roman" charset="0"/>
              </a:rPr>
              <a:t>Technologien</a:t>
            </a:r>
            <a:endParaRPr lang="en-US" dirty="0" smtClean="0">
              <a:solidFill>
                <a:srgbClr val="404040"/>
              </a:solidFill>
              <a:latin typeface="Arial Narrow" charset="0"/>
              <a:ea typeface="Times New Roman" charset="0"/>
              <a:cs typeface="Times New Roman" charset="0"/>
            </a:endParaRPr>
          </a:p>
          <a:p>
            <a:pPr eaLnBrk="1" hangingPunct="1">
              <a:buFont typeface="Arial" charset="0"/>
              <a:buNone/>
            </a:pPr>
            <a:endParaRPr lang="en-US" dirty="0" smtClean="0">
              <a:solidFill>
                <a:srgbClr val="404040"/>
              </a:solidFill>
              <a:latin typeface="Arial Narrow" charset="0"/>
              <a:ea typeface="Times New Roman" charset="0"/>
              <a:cs typeface="Times New Roman" charset="0"/>
            </a:endParaRPr>
          </a:p>
          <a:p>
            <a:pPr eaLnBrk="1" hangingPunct="1">
              <a:buFont typeface="Arial" charset="0"/>
              <a:buNone/>
            </a:pPr>
            <a:endParaRPr lang="en-US" dirty="0">
              <a:solidFill>
                <a:srgbClr val="404040"/>
              </a:solidFill>
              <a:latin typeface="Arial Narrow" charset="0"/>
              <a:ea typeface="Times New Roman" charset="0"/>
              <a:cs typeface="Times New Roman" charset="0"/>
            </a:endParaRPr>
          </a:p>
        </p:txBody>
      </p:sp>
      <p:sp>
        <p:nvSpPr>
          <p:cNvPr id="22532" name="Datumsplatzhalter 3"/>
          <p:cNvSpPr>
            <a:spLocks noGrp="1"/>
          </p:cNvSpPr>
          <p:nvPr>
            <p:ph type="dt" sz="quarter" idx="10"/>
          </p:nvPr>
        </p:nvSpPr>
        <p:spPr bwMode="auto">
          <a:noFill/>
          <a:ln>
            <a:miter lim="800000"/>
            <a:headEnd/>
            <a:tailEnd/>
          </a:ln>
        </p:spPr>
        <p:txBody>
          <a:bodyPr/>
          <a:lstStyle/>
          <a:p>
            <a:fld id="{927BC01F-628D-5D49-9E92-55F7ECC80544}" type="datetime1">
              <a:rPr lang="de-DE"/>
              <a:pPr/>
              <a:t>11.04.2011</a:t>
            </a:fld>
            <a:endParaRPr lang="de-DE"/>
          </a:p>
        </p:txBody>
      </p:sp>
      <p:sp>
        <p:nvSpPr>
          <p:cNvPr id="22533" name="Fußzeilenplatzhalter 4"/>
          <p:cNvSpPr>
            <a:spLocks noGrp="1"/>
          </p:cNvSpPr>
          <p:nvPr>
            <p:ph type="ftr" sz="quarter" idx="11"/>
          </p:nvPr>
        </p:nvSpPr>
        <p:spPr bwMode="auto">
          <a:noFill/>
          <a:ln>
            <a:miter lim="800000"/>
            <a:headEnd/>
            <a:tailEnd/>
          </a:ln>
        </p:spPr>
        <p:txBody>
          <a:bodyPr/>
          <a:lstStyle/>
          <a:p>
            <a:r>
              <a:rPr lang="de-DE"/>
              <a:t>© elisa 2010</a:t>
            </a:r>
          </a:p>
        </p:txBody>
      </p:sp>
      <p:sp>
        <p:nvSpPr>
          <p:cNvPr id="22534" name="Foliennummernplatzhalter 5"/>
          <p:cNvSpPr>
            <a:spLocks noGrp="1"/>
          </p:cNvSpPr>
          <p:nvPr>
            <p:ph type="sldNum" sz="quarter" idx="12"/>
          </p:nvPr>
        </p:nvSpPr>
        <p:spPr bwMode="auto">
          <a:noFill/>
          <a:ln>
            <a:miter lim="800000"/>
            <a:headEnd/>
            <a:tailEnd/>
          </a:ln>
        </p:spPr>
        <p:txBody>
          <a:bodyPr/>
          <a:lstStyle/>
          <a:p>
            <a:fld id="{FEC0B926-D2DE-CC4A-BE36-F3A0CD8B5B92}" type="slidenum">
              <a:rPr lang="de-DE"/>
              <a:pPr/>
              <a:t>14</a:t>
            </a:fld>
            <a:endParaRPr lang="de-DE"/>
          </a:p>
        </p:txBody>
      </p:sp>
      <p:pic>
        <p:nvPicPr>
          <p:cNvPr id="7" name="Bild 6" descr="BonVivants.png"/>
          <p:cNvPicPr>
            <a:picLocks noChangeAspect="1"/>
          </p:cNvPicPr>
          <p:nvPr/>
        </p:nvPicPr>
        <p:blipFill>
          <a:blip r:embed="rId2"/>
          <a:stretch>
            <a:fillRect/>
          </a:stretch>
        </p:blipFill>
        <p:spPr>
          <a:xfrm>
            <a:off x="3441700" y="3828221"/>
            <a:ext cx="5156200" cy="21090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Typology</a:t>
            </a:r>
            <a:r>
              <a:rPr lang="de-DE" dirty="0" smtClean="0"/>
              <a:t> Approach</a:t>
            </a:r>
            <a:endParaRPr lang="de-DE" dirty="0"/>
          </a:p>
        </p:txBody>
      </p:sp>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15</a:t>
            </a:fld>
            <a:endParaRPr lang="de-DE"/>
          </a:p>
        </p:txBody>
      </p:sp>
      <p:pic>
        <p:nvPicPr>
          <p:cNvPr id="7" name="Bild 6" descr="Elisa_TypologieLarge_2011.03.08_mk.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2731" y="250825"/>
            <a:ext cx="8998538" cy="63563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16</a:t>
            </a:fld>
            <a:endParaRPr lang="de-DE"/>
          </a:p>
        </p:txBody>
      </p:sp>
      <p:pic>
        <p:nvPicPr>
          <p:cNvPr id="10" name="Inhaltsplatzhalter 9" descr="Personas.pdf"/>
          <p:cNvPicPr>
            <a:picLocks noGrp="1" noChangeAspect="1"/>
          </p:cNvPicPr>
          <p:nvPr>
            <p:ph idx="1"/>
          </p:nvPr>
        </p:nvPicPr>
        <mc:AlternateContent>
          <mc:Choice xmlns:ma="http://schemas.microsoft.com/office/mac/drawingml/2008/main" Requires="ma">
            <p:blipFill>
              <a:blip r:embed="rId2"/>
              <a:srcRect l="-10318" r="-10318"/>
              <a:stretch>
                <a:fillRect/>
              </a:stretch>
            </p:blipFill>
          </mc:Choice>
          <mc:Fallback>
            <p:blipFill>
              <a:blip r:embed="rId3"/>
              <a:srcRect l="-10318" r="-10318"/>
              <a:stretch>
                <a:fillRect/>
              </a:stretch>
            </p:blipFill>
          </mc:Fallback>
        </mc:AlternateContent>
        <p:spPr>
          <a:xfrm>
            <a:off x="-520700" y="849462"/>
            <a:ext cx="9410700" cy="5515069"/>
          </a:xfrm>
        </p:spPr>
      </p:pic>
      <p:sp>
        <p:nvSpPr>
          <p:cNvPr id="11" name="Titel 1"/>
          <p:cNvSpPr txBox="1">
            <a:spLocks/>
          </p:cNvSpPr>
          <p:nvPr/>
        </p:nvSpPr>
        <p:spPr>
          <a:xfrm>
            <a:off x="571500" y="694734"/>
            <a:ext cx="6096000" cy="610874"/>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rgbClr val="FFFFFF"/>
                </a:solidFill>
                <a:effectLst/>
                <a:uLnTx/>
                <a:uFillTx/>
                <a:latin typeface="Arial Narrow"/>
                <a:ea typeface="+mj-ea"/>
                <a:cs typeface="Arial Narrow"/>
              </a:rPr>
              <a:t>Erfahrungen mit AAL JP/ im Projekt</a:t>
            </a:r>
            <a:endParaRPr kumimoji="0" lang="de-DE" sz="2400" b="1" i="0" u="none" strike="noStrike" kern="1200" cap="none" spc="0" normalizeH="0" baseline="0" noProof="0" dirty="0">
              <a:ln>
                <a:noFill/>
              </a:ln>
              <a:solidFill>
                <a:srgbClr val="FFFFFF"/>
              </a:solidFill>
              <a:effectLst/>
              <a:uLnTx/>
              <a:uFillTx/>
              <a:latin typeface="Arial Narrow"/>
              <a:ea typeface="+mj-ea"/>
              <a:cs typeface="Arial Narrow"/>
            </a:endParaRPr>
          </a:p>
        </p:txBody>
      </p:sp>
      <p:sp>
        <p:nvSpPr>
          <p:cNvPr id="12" name="Titel 11"/>
          <p:cNvSpPr>
            <a:spLocks noGrp="1"/>
          </p:cNvSpPr>
          <p:nvPr>
            <p:ph type="title"/>
          </p:nvPr>
        </p:nvSpPr>
        <p:spPr/>
        <p:txBody>
          <a:bodyPr/>
          <a:lstStyle/>
          <a:p>
            <a:r>
              <a:rPr lang="de-DE" dirty="0" smtClean="0"/>
              <a:t>Persona Beispiel</a:t>
            </a:r>
            <a:endParaRPr lang="de-DE"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Erfahrungen mit AAL JP/ im Projekt</a:t>
            </a:r>
            <a:endParaRPr lang="de-DE" dirty="0"/>
          </a:p>
        </p:txBody>
      </p:sp>
      <p:sp>
        <p:nvSpPr>
          <p:cNvPr id="3" name="Inhaltsplatzhalter 2"/>
          <p:cNvSpPr>
            <a:spLocks noGrp="1"/>
          </p:cNvSpPr>
          <p:nvPr>
            <p:ph idx="1"/>
          </p:nvPr>
        </p:nvSpPr>
        <p:spPr/>
        <p:txBody>
          <a:bodyPr/>
          <a:lstStyle/>
          <a:p>
            <a:r>
              <a:rPr lang="de-DE" dirty="0" smtClean="0"/>
              <a:t>Startphase länger als erwartet, wegen AAL JP Struktur</a:t>
            </a:r>
          </a:p>
          <a:p>
            <a:r>
              <a:rPr lang="de-DE" dirty="0" smtClean="0"/>
              <a:t>Endnutzerintegration via </a:t>
            </a:r>
            <a:r>
              <a:rPr lang="de-DE" dirty="0" err="1" smtClean="0"/>
              <a:t>NGOs</a:t>
            </a:r>
            <a:r>
              <a:rPr lang="de-DE" dirty="0" smtClean="0"/>
              <a:t> nicht ausreichend finanziert</a:t>
            </a:r>
          </a:p>
          <a:p>
            <a:r>
              <a:rPr lang="de-DE" dirty="0" smtClean="0"/>
              <a:t>Sprachbarrieren innerhalb des Projekts </a:t>
            </a:r>
          </a:p>
          <a:p>
            <a:r>
              <a:rPr lang="de-DE" dirty="0" smtClean="0"/>
              <a:t>Parallele Nutzerintegration empfehlenswert, da interkulturelle Unterschiede größer als erwartet</a:t>
            </a:r>
          </a:p>
          <a:p>
            <a:r>
              <a:rPr lang="de-DE" dirty="0" smtClean="0"/>
              <a:t>Super User Konzept und Typologienansatz sinnvoll</a:t>
            </a:r>
          </a:p>
          <a:p>
            <a:r>
              <a:rPr lang="de-DE" dirty="0" smtClean="0"/>
              <a:t>Gewisse länderspezifische Probleme einkalkulieren</a:t>
            </a:r>
          </a:p>
          <a:p>
            <a:r>
              <a:rPr lang="de-DE" dirty="0" err="1" smtClean="0"/>
              <a:t>Compliance</a:t>
            </a:r>
            <a:r>
              <a:rPr lang="de-DE" dirty="0" smtClean="0"/>
              <a:t> für Projektmanagement-Plattform von Anfang an forcieren</a:t>
            </a:r>
          </a:p>
          <a:p>
            <a:r>
              <a:rPr lang="de-DE" dirty="0" smtClean="0"/>
              <a:t>Genaue Zielgruppendefinition, da Zielgruppe extrem heterogen</a:t>
            </a:r>
          </a:p>
          <a:p>
            <a:pPr>
              <a:buNone/>
            </a:pPr>
            <a:endParaRPr lang="de-DE" dirty="0"/>
          </a:p>
        </p:txBody>
      </p:sp>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17</a:t>
            </a:fld>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Erfahrungen mit AAL JP/ im Projekt</a:t>
            </a:r>
            <a:endParaRPr lang="de-DE" dirty="0"/>
          </a:p>
        </p:txBody>
      </p:sp>
      <p:sp>
        <p:nvSpPr>
          <p:cNvPr id="3" name="Inhaltsplatzhalter 2"/>
          <p:cNvSpPr>
            <a:spLocks noGrp="1"/>
          </p:cNvSpPr>
          <p:nvPr>
            <p:ph idx="1"/>
          </p:nvPr>
        </p:nvSpPr>
        <p:spPr/>
        <p:txBody>
          <a:bodyPr/>
          <a:lstStyle/>
          <a:p>
            <a:r>
              <a:rPr lang="de-DE" dirty="0" smtClean="0"/>
              <a:t>Integration möglichst vieler Partner in die Methodik- und Konzeptentwicklung sinnvoll</a:t>
            </a:r>
          </a:p>
          <a:p>
            <a:r>
              <a:rPr lang="de-DE" dirty="0" smtClean="0"/>
              <a:t>Sicherstellung einer guten informellen Kommunikations- und Informationsbasis (z.B. Stammtisch)</a:t>
            </a:r>
          </a:p>
          <a:p>
            <a:r>
              <a:rPr lang="de-DE" dirty="0" smtClean="0"/>
              <a:t>Übersetzungsaufwand nicht unterschätzen</a:t>
            </a:r>
          </a:p>
          <a:p>
            <a:r>
              <a:rPr lang="de-DE" dirty="0" smtClean="0"/>
              <a:t>Klare Klärung von Positionen der </a:t>
            </a:r>
            <a:r>
              <a:rPr lang="de-DE" dirty="0" err="1" smtClean="0"/>
              <a:t>Overheads</a:t>
            </a:r>
            <a:endParaRPr lang="de-DE" dirty="0" smtClean="0"/>
          </a:p>
          <a:p>
            <a:r>
              <a:rPr lang="de-DE" dirty="0" smtClean="0"/>
              <a:t>Gute Kommunikation zu </a:t>
            </a:r>
            <a:r>
              <a:rPr lang="de-DE" smtClean="0"/>
              <a:t>NCP und CMU</a:t>
            </a:r>
          </a:p>
          <a:p>
            <a:endParaRPr lang="de-DE" dirty="0" smtClean="0"/>
          </a:p>
          <a:p>
            <a:endParaRPr lang="de-DE" dirty="0"/>
          </a:p>
        </p:txBody>
      </p:sp>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18</a:t>
            </a:fld>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Gerne Fragen fragen...</a:t>
            </a:r>
            <a:endParaRPr lang="de-DE" dirty="0"/>
          </a:p>
        </p:txBody>
      </p:sp>
      <p:sp>
        <p:nvSpPr>
          <p:cNvPr id="3" name="Inhaltsplatzhalter 2"/>
          <p:cNvSpPr>
            <a:spLocks noGrp="1"/>
          </p:cNvSpPr>
          <p:nvPr>
            <p:ph idx="1"/>
          </p:nvPr>
        </p:nvSpPr>
        <p:spPr/>
        <p:txBody>
          <a:bodyPr>
            <a:normAutofit/>
          </a:bodyPr>
          <a:lstStyle/>
          <a:p>
            <a:pPr>
              <a:buNone/>
            </a:pPr>
            <a:r>
              <a:rPr lang="de-DE" sz="2000" dirty="0" smtClean="0"/>
              <a:t>Koordinator</a:t>
            </a:r>
          </a:p>
          <a:p>
            <a:pPr>
              <a:buNone/>
            </a:pPr>
            <a:r>
              <a:rPr lang="de-DE" sz="2000" dirty="0" smtClean="0"/>
              <a:t>Katja Popp (</a:t>
            </a:r>
            <a:r>
              <a:rPr lang="de-DE" sz="2000" dirty="0" err="1" smtClean="0"/>
              <a:t>M.Sc</a:t>
            </a:r>
            <a:r>
              <a:rPr lang="de-DE" sz="2000" dirty="0" smtClean="0"/>
              <a:t>.)</a:t>
            </a:r>
          </a:p>
          <a:p>
            <a:pPr>
              <a:buNone/>
            </a:pPr>
            <a:r>
              <a:rPr lang="de-DE" sz="2000" dirty="0" smtClean="0"/>
              <a:t>Herzogstr. 48</a:t>
            </a:r>
          </a:p>
          <a:p>
            <a:pPr>
              <a:buNone/>
            </a:pPr>
            <a:r>
              <a:rPr lang="de-DE" sz="2000" dirty="0" smtClean="0"/>
              <a:t>80803 München</a:t>
            </a:r>
          </a:p>
          <a:p>
            <a:pPr>
              <a:buNone/>
            </a:pPr>
            <a:r>
              <a:rPr lang="de-DE" sz="2000" dirty="0" err="1" smtClean="0"/>
              <a:t>contact@elisaproject.eu</a:t>
            </a:r>
            <a:endParaRPr lang="de-DE" sz="2000" dirty="0" smtClean="0"/>
          </a:p>
          <a:p>
            <a:pPr>
              <a:buNone/>
            </a:pPr>
            <a:endParaRPr lang="de-DE" sz="2000" dirty="0" smtClean="0"/>
          </a:p>
          <a:p>
            <a:pPr>
              <a:buNone/>
            </a:pPr>
            <a:r>
              <a:rPr lang="de-DE" sz="2000" dirty="0" smtClean="0">
                <a:hlinkClick r:id="rId2"/>
              </a:rPr>
              <a:t>www.si-screen.eu</a:t>
            </a:r>
            <a:endParaRPr lang="de-DE" sz="2000" dirty="0" smtClean="0"/>
          </a:p>
          <a:p>
            <a:pPr>
              <a:buNone/>
            </a:pPr>
            <a:r>
              <a:rPr lang="de-DE" sz="2000" dirty="0" smtClean="0">
                <a:hlinkClick r:id="rId3"/>
              </a:rPr>
              <a:t>www.elisa-project.eu</a:t>
            </a:r>
            <a:endParaRPr lang="de-DE" sz="2000" dirty="0" smtClean="0"/>
          </a:p>
          <a:p>
            <a:pPr>
              <a:buNone/>
            </a:pPr>
            <a:endParaRPr lang="de-DE" dirty="0" smtClean="0"/>
          </a:p>
        </p:txBody>
      </p:sp>
      <p:sp>
        <p:nvSpPr>
          <p:cNvPr id="4" name="Datumsplatzhalter 3"/>
          <p:cNvSpPr>
            <a:spLocks noGrp="1"/>
          </p:cNvSpPr>
          <p:nvPr>
            <p:ph type="dt" sz="half" idx="10"/>
          </p:nvPr>
        </p:nvSpPr>
        <p:spPr/>
        <p:txBody>
          <a:bodyPr/>
          <a:lstStyle/>
          <a:p>
            <a:fld id="{B9B963B6-3D20-4041-AF90-8C4CB9C12072}" type="datetime1">
              <a:rPr lang="de-DE" smtClean="0"/>
              <a:pPr/>
              <a:t>11.04.2011</a:t>
            </a:fld>
            <a:endParaRPr lang="de-DE"/>
          </a:p>
        </p:txBody>
      </p:sp>
      <p:sp>
        <p:nvSpPr>
          <p:cNvPr id="5" name="Fußzeilenplatzhalter 4"/>
          <p:cNvSpPr>
            <a:spLocks noGrp="1"/>
          </p:cNvSpPr>
          <p:nvPr>
            <p:ph type="ftr" sz="quarter" idx="11"/>
          </p:nvPr>
        </p:nvSpPr>
        <p:spPr/>
        <p:txBody>
          <a:bodyPr/>
          <a:lstStyle/>
          <a:p>
            <a:r>
              <a:rPr lang="de-DE" smtClean="0"/>
              <a:t>© elisa 2010</a:t>
            </a:r>
            <a:endParaRPr lang="de-DE"/>
          </a:p>
        </p:txBody>
      </p:sp>
      <p:sp>
        <p:nvSpPr>
          <p:cNvPr id="6" name="Foliennummernplatzhalter 5"/>
          <p:cNvSpPr>
            <a:spLocks noGrp="1"/>
          </p:cNvSpPr>
          <p:nvPr>
            <p:ph type="sldNum" sz="quarter" idx="12"/>
          </p:nvPr>
        </p:nvSpPr>
        <p:spPr/>
        <p:txBody>
          <a:bodyPr/>
          <a:lstStyle/>
          <a:p>
            <a:fld id="{94F1F209-257E-7847-B02C-E79FE5F9B765}" type="slidenum">
              <a:rPr lang="de-DE" smtClean="0"/>
              <a:pPr/>
              <a:t>19</a:t>
            </a:fld>
            <a:endParaRPr lang="de-DE"/>
          </a:p>
        </p:txBody>
      </p:sp>
      <p:pic>
        <p:nvPicPr>
          <p:cNvPr id="7" name="Bild 6" descr="Bildschirmfoto 2011-02-20 um 13.22.32.png"/>
          <p:cNvPicPr>
            <a:picLocks noChangeAspect="1"/>
          </p:cNvPicPr>
          <p:nvPr/>
        </p:nvPicPr>
        <p:blipFill>
          <a:blip r:embed="rId4"/>
          <a:stretch>
            <a:fillRect/>
          </a:stretch>
        </p:blipFill>
        <p:spPr>
          <a:xfrm>
            <a:off x="4572000" y="1305608"/>
            <a:ext cx="3151154" cy="43077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Agenda</a:t>
            </a:r>
            <a:endParaRPr lang="de-DE" dirty="0"/>
          </a:p>
        </p:txBody>
      </p:sp>
      <p:sp>
        <p:nvSpPr>
          <p:cNvPr id="3" name="Inhaltsplatzhalter 2"/>
          <p:cNvSpPr>
            <a:spLocks noGrp="1"/>
          </p:cNvSpPr>
          <p:nvPr>
            <p:ph idx="1"/>
          </p:nvPr>
        </p:nvSpPr>
        <p:spPr/>
        <p:txBody>
          <a:bodyPr/>
          <a:lstStyle/>
          <a:p>
            <a:pPr>
              <a:buNone/>
            </a:pPr>
            <a:endParaRPr lang="de-DE" b="1" dirty="0" smtClean="0"/>
          </a:p>
          <a:p>
            <a:r>
              <a:rPr lang="de-DE" dirty="0" smtClean="0"/>
              <a:t>Projektkern</a:t>
            </a:r>
          </a:p>
          <a:p>
            <a:r>
              <a:rPr lang="de-DE" dirty="0" smtClean="0"/>
              <a:t>Konsortium</a:t>
            </a:r>
            <a:endParaRPr lang="de-DE" dirty="0" smtClean="0"/>
          </a:p>
          <a:p>
            <a:r>
              <a:rPr lang="de-DE" dirty="0" smtClean="0"/>
              <a:t>Status</a:t>
            </a:r>
          </a:p>
          <a:p>
            <a:r>
              <a:rPr lang="de-DE" dirty="0" smtClean="0"/>
              <a:t>Endnutzerintegration</a:t>
            </a:r>
            <a:endParaRPr lang="de-DE" dirty="0" smtClean="0"/>
          </a:p>
          <a:p>
            <a:r>
              <a:rPr lang="de-DE" dirty="0" smtClean="0"/>
              <a:t>Erfahrungen im AAL JP</a:t>
            </a:r>
            <a:endParaRPr lang="de-DE" dirty="0" smtClean="0"/>
          </a:p>
        </p:txBody>
      </p:sp>
      <p:sp>
        <p:nvSpPr>
          <p:cNvPr id="4" name="Datumsplatzhalter 3"/>
          <p:cNvSpPr>
            <a:spLocks noGrp="1"/>
          </p:cNvSpPr>
          <p:nvPr>
            <p:ph type="dt" sz="half" idx="10"/>
          </p:nvPr>
        </p:nvSpPr>
        <p:spPr/>
        <p:txBody>
          <a:bodyPr/>
          <a:lstStyle/>
          <a:p>
            <a:fld id="{9363E0E6-7ED0-7E4D-AF28-0CC7762C5129}" type="datetime1">
              <a:rPr lang="de-DE" smtClean="0"/>
              <a:pPr/>
              <a:t>11.04.2011</a:t>
            </a:fld>
            <a:endParaRPr lang="de-DE"/>
          </a:p>
        </p:txBody>
      </p:sp>
      <p:sp>
        <p:nvSpPr>
          <p:cNvPr id="5" name="Foliennummernplatzhalter 4"/>
          <p:cNvSpPr>
            <a:spLocks noGrp="1"/>
          </p:cNvSpPr>
          <p:nvPr>
            <p:ph type="sldNum" sz="quarter" idx="12"/>
          </p:nvPr>
        </p:nvSpPr>
        <p:spPr/>
        <p:txBody>
          <a:bodyPr/>
          <a:lstStyle/>
          <a:p>
            <a:fld id="{94F1F209-257E-7847-B02C-E79FE5F9B765}" type="slidenum">
              <a:rPr lang="de-DE" smtClean="0"/>
              <a:pPr/>
              <a:t>2</a:t>
            </a:fld>
            <a:endParaRPr lang="de-DE"/>
          </a:p>
        </p:txBody>
      </p:sp>
      <p:sp>
        <p:nvSpPr>
          <p:cNvPr id="6" name="Fußzeilenplatzhalter 5"/>
          <p:cNvSpPr>
            <a:spLocks noGrp="1"/>
          </p:cNvSpPr>
          <p:nvPr>
            <p:ph type="ftr" sz="quarter" idx="11"/>
          </p:nvPr>
        </p:nvSpPr>
        <p:spPr/>
        <p:txBody>
          <a:bodyPr/>
          <a:lstStyle/>
          <a:p>
            <a:r>
              <a:rPr lang="de-DE" smtClean="0"/>
              <a:t>© elisa 2010</a:t>
            </a:r>
            <a:endParaRPr lang="de-DE"/>
          </a:p>
        </p:txBody>
      </p:sp>
      <p:pic>
        <p:nvPicPr>
          <p:cNvPr id="7" name="Inhaltsplatzhalter 5" descr="SIScreen_1.png"/>
          <p:cNvPicPr>
            <a:picLocks noChangeAspect="1"/>
          </p:cNvPicPr>
          <p:nvPr/>
        </p:nvPicPr>
        <p:blipFill>
          <a:blip r:embed="rId2"/>
          <a:srcRect l="-3297" r="-3297"/>
          <a:stretch>
            <a:fillRect/>
          </a:stretch>
        </p:blipFill>
        <p:spPr>
          <a:xfrm>
            <a:off x="4470608" y="1673909"/>
            <a:ext cx="4165184" cy="24409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platzhalter 2"/>
          <p:cNvSpPr>
            <a:spLocks noGrp="1"/>
          </p:cNvSpPr>
          <p:nvPr>
            <p:ph idx="1"/>
          </p:nvPr>
        </p:nvSpPr>
        <p:spPr/>
        <p:txBody>
          <a:bodyPr>
            <a:normAutofit lnSpcReduction="10000"/>
          </a:bodyPr>
          <a:lstStyle/>
          <a:p>
            <a:pPr>
              <a:buClr>
                <a:srgbClr val="667071"/>
              </a:buClr>
              <a:buNone/>
            </a:pPr>
            <a:r>
              <a:rPr lang="de-DE" sz="2400" b="1" dirty="0" smtClean="0">
                <a:solidFill>
                  <a:srgbClr val="404040"/>
                </a:solidFill>
                <a:ea typeface="ＭＳ Ｐゴシック" charset="-128"/>
              </a:rPr>
              <a:t>Vision</a:t>
            </a:r>
          </a:p>
          <a:p>
            <a:pPr marL="0" indent="0">
              <a:buClr>
                <a:srgbClr val="667071"/>
              </a:buClr>
              <a:buNone/>
            </a:pPr>
            <a:r>
              <a:rPr lang="en-US" dirty="0" smtClean="0">
                <a:solidFill>
                  <a:schemeClr val="tx1">
                    <a:lumMod val="75000"/>
                    <a:lumOff val="25000"/>
                  </a:schemeClr>
                </a:solidFill>
                <a:ea typeface="ＭＳ Ｐゴシック" charset="-128"/>
              </a:rPr>
              <a:t>“We create a new economically, socially and culturally sustainable social interaction tool that enables elderly people to easily stay or get in touch with existing and new people of interest and which helps to find and participate in accessible local activity, health and wellbeing offers.”</a:t>
            </a:r>
            <a:endParaRPr lang="de-DE" dirty="0" smtClean="0">
              <a:solidFill>
                <a:schemeClr val="tx1">
                  <a:lumMod val="75000"/>
                  <a:lumOff val="25000"/>
                </a:schemeClr>
              </a:solidFill>
              <a:ea typeface="ＭＳ Ｐゴシック" charset="-128"/>
            </a:endParaRPr>
          </a:p>
          <a:p>
            <a:pPr eaLnBrk="1" hangingPunct="1">
              <a:buClr>
                <a:srgbClr val="667071"/>
              </a:buClr>
              <a:buNone/>
            </a:pPr>
            <a:endParaRPr lang="de-DE" dirty="0" smtClean="0">
              <a:solidFill>
                <a:srgbClr val="404040"/>
              </a:solidFill>
              <a:ea typeface="ＭＳ Ｐゴシック" charset="-128"/>
            </a:endParaRPr>
          </a:p>
          <a:p>
            <a:pPr eaLnBrk="1" hangingPunct="1">
              <a:buClr>
                <a:srgbClr val="667071"/>
              </a:buClr>
            </a:pPr>
            <a:r>
              <a:rPr lang="de-DE" sz="2400" dirty="0" smtClean="0">
                <a:solidFill>
                  <a:srgbClr val="404040"/>
                </a:solidFill>
                <a:ea typeface="ＭＳ Ｐゴシック" charset="-128"/>
              </a:rPr>
              <a:t>Integration unterschiedlicher Koordinations- und Kommunikationsservices des „</a:t>
            </a:r>
            <a:r>
              <a:rPr lang="de-DE" sz="2400" dirty="0" err="1" smtClean="0">
                <a:solidFill>
                  <a:srgbClr val="404040"/>
                </a:solidFill>
                <a:ea typeface="ＭＳ Ｐゴシック" charset="-128"/>
              </a:rPr>
              <a:t>Social</a:t>
            </a:r>
            <a:r>
              <a:rPr lang="de-DE" sz="2400" dirty="0" smtClean="0">
                <a:solidFill>
                  <a:srgbClr val="404040"/>
                </a:solidFill>
                <a:ea typeface="ＭＳ Ｐゴシック" charset="-128"/>
              </a:rPr>
              <a:t> Web“ in einer nutzerorientiertes Tool</a:t>
            </a:r>
          </a:p>
          <a:p>
            <a:pPr eaLnBrk="1" hangingPunct="1">
              <a:buClr>
                <a:srgbClr val="667071"/>
              </a:buClr>
            </a:pPr>
            <a:r>
              <a:rPr lang="de-DE" dirty="0" smtClean="0">
                <a:solidFill>
                  <a:srgbClr val="404040"/>
                </a:solidFill>
                <a:ea typeface="ＭＳ Ｐゴシック" charset="-128"/>
              </a:rPr>
              <a:t>Einbindung lokaler Angebote und Services</a:t>
            </a:r>
          </a:p>
          <a:p>
            <a:pPr eaLnBrk="1" hangingPunct="1">
              <a:buClr>
                <a:srgbClr val="667071"/>
              </a:buClr>
            </a:pPr>
            <a:r>
              <a:rPr lang="de-DE" sz="2400" dirty="0" smtClean="0">
                <a:solidFill>
                  <a:srgbClr val="404040"/>
                </a:solidFill>
                <a:ea typeface="ＭＳ Ｐゴシック" charset="-128"/>
              </a:rPr>
              <a:t>Unterstützung und </a:t>
            </a:r>
            <a:r>
              <a:rPr lang="de-DE" dirty="0" smtClean="0">
                <a:solidFill>
                  <a:srgbClr val="404040"/>
                </a:solidFill>
                <a:ea typeface="ＭＳ Ｐゴシック" charset="-128"/>
              </a:rPr>
              <a:t>Motivation zu mehr sozialer und körperlicher Aktivität</a:t>
            </a:r>
          </a:p>
          <a:p>
            <a:pPr eaLnBrk="1" hangingPunct="1">
              <a:buClr>
                <a:srgbClr val="667071"/>
              </a:buClr>
              <a:buNone/>
            </a:pPr>
            <a:endParaRPr lang="de-DE" dirty="0" smtClean="0">
              <a:solidFill>
                <a:srgbClr val="404040"/>
              </a:solidFill>
              <a:ea typeface="ＭＳ Ｐゴシック" charset="-128"/>
            </a:endParaRPr>
          </a:p>
        </p:txBody>
      </p:sp>
      <p:sp>
        <p:nvSpPr>
          <p:cNvPr id="10" name="Titel 9"/>
          <p:cNvSpPr>
            <a:spLocks noGrp="1"/>
          </p:cNvSpPr>
          <p:nvPr>
            <p:ph type="title"/>
          </p:nvPr>
        </p:nvSpPr>
        <p:spPr/>
        <p:txBody>
          <a:bodyPr/>
          <a:lstStyle/>
          <a:p>
            <a:r>
              <a:rPr lang="de-DE" dirty="0" smtClean="0"/>
              <a:t>Kernkonzept</a:t>
            </a:r>
            <a:endParaRPr lang="de-D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platzhalter 2"/>
          <p:cNvSpPr>
            <a:spLocks noGrp="1"/>
          </p:cNvSpPr>
          <p:nvPr>
            <p:ph idx="1"/>
          </p:nvPr>
        </p:nvSpPr>
        <p:spPr/>
        <p:txBody>
          <a:bodyPr>
            <a:normAutofit/>
          </a:bodyPr>
          <a:lstStyle/>
          <a:p>
            <a:pPr eaLnBrk="1" hangingPunct="1">
              <a:buClr>
                <a:srgbClr val="667071"/>
              </a:buClr>
            </a:pPr>
            <a:r>
              <a:rPr lang="de-DE" dirty="0" smtClean="0">
                <a:solidFill>
                  <a:srgbClr val="404040"/>
                </a:solidFill>
                <a:ea typeface="ＭＳ Ｐゴシック" charset="-128"/>
              </a:rPr>
              <a:t>Support bei der Identifizierung lokaler Angebote</a:t>
            </a:r>
          </a:p>
          <a:p>
            <a:pPr eaLnBrk="1" hangingPunct="1">
              <a:buClr>
                <a:srgbClr val="667071"/>
              </a:buClr>
            </a:pPr>
            <a:r>
              <a:rPr lang="de-DE" dirty="0" smtClean="0">
                <a:solidFill>
                  <a:srgbClr val="404040"/>
                </a:solidFill>
                <a:ea typeface="ＭＳ Ｐゴシック" charset="-128"/>
              </a:rPr>
              <a:t>Stimulation zu mehr sozialer Interaktion (real life und virtuell)</a:t>
            </a:r>
          </a:p>
          <a:p>
            <a:pPr eaLnBrk="1" hangingPunct="1">
              <a:buClr>
                <a:srgbClr val="667071"/>
              </a:buClr>
            </a:pPr>
            <a:r>
              <a:rPr lang="de-DE" dirty="0" smtClean="0">
                <a:solidFill>
                  <a:srgbClr val="404040"/>
                </a:solidFill>
                <a:ea typeface="ＭＳ Ｐゴシック" charset="-128"/>
              </a:rPr>
              <a:t>Einfacher Zugang zu webbasierter Kommunikation und Interaktion</a:t>
            </a:r>
          </a:p>
          <a:p>
            <a:pPr eaLnBrk="1" hangingPunct="1">
              <a:buClr>
                <a:srgbClr val="667071"/>
              </a:buClr>
            </a:pPr>
            <a:r>
              <a:rPr lang="de-DE" dirty="0" smtClean="0">
                <a:solidFill>
                  <a:srgbClr val="404040"/>
                </a:solidFill>
                <a:ea typeface="ＭＳ Ｐゴシック" charset="-128"/>
              </a:rPr>
              <a:t>Plattform für die Integration nutzerrelevanter Services (z.B. Home Automation, </a:t>
            </a:r>
            <a:r>
              <a:rPr lang="de-DE" dirty="0" err="1" smtClean="0">
                <a:solidFill>
                  <a:srgbClr val="404040"/>
                </a:solidFill>
                <a:ea typeface="ＭＳ Ｐゴシック" charset="-128"/>
              </a:rPr>
              <a:t>Telecare</a:t>
            </a:r>
            <a:r>
              <a:rPr lang="de-DE" dirty="0" smtClean="0">
                <a:solidFill>
                  <a:srgbClr val="404040"/>
                </a:solidFill>
                <a:ea typeface="ＭＳ Ｐゴシック" charset="-128"/>
              </a:rPr>
              <a:t> und andere Gesundheits- und Freizeitorientierten Dienstleistungen und Angebote)</a:t>
            </a:r>
          </a:p>
          <a:p>
            <a:pPr eaLnBrk="1" hangingPunct="1">
              <a:buClr>
                <a:srgbClr val="667071"/>
              </a:buClr>
            </a:pPr>
            <a:r>
              <a:rPr lang="de-DE" dirty="0" smtClean="0">
                <a:solidFill>
                  <a:srgbClr val="404040"/>
                </a:solidFill>
                <a:ea typeface="ＭＳ Ｐゴシック" charset="-128"/>
              </a:rPr>
              <a:t>Einfache, motivierende und intuitive Bedienbarkeit</a:t>
            </a:r>
          </a:p>
          <a:p>
            <a:pPr eaLnBrk="1" hangingPunct="1">
              <a:buClr>
                <a:srgbClr val="667071"/>
              </a:buClr>
            </a:pPr>
            <a:r>
              <a:rPr lang="de-DE" dirty="0" smtClean="0">
                <a:solidFill>
                  <a:srgbClr val="404040"/>
                </a:solidFill>
                <a:ea typeface="ＭＳ Ｐゴシック" charset="-128"/>
              </a:rPr>
              <a:t>Filter für relevante Information </a:t>
            </a:r>
          </a:p>
          <a:p>
            <a:pPr>
              <a:buClr>
                <a:srgbClr val="667071"/>
              </a:buClr>
            </a:pPr>
            <a:r>
              <a:rPr lang="de-DE" dirty="0" smtClean="0">
                <a:solidFill>
                  <a:srgbClr val="404040"/>
                </a:solidFill>
                <a:ea typeface="ＭＳ Ｐゴシック" charset="-128"/>
              </a:rPr>
              <a:t>Attraktives und universales Design</a:t>
            </a:r>
          </a:p>
          <a:p>
            <a:pPr eaLnBrk="1" hangingPunct="1">
              <a:buClr>
                <a:srgbClr val="667071"/>
              </a:buClr>
              <a:buNone/>
            </a:pPr>
            <a:r>
              <a:rPr lang="de-DE" dirty="0" smtClean="0">
                <a:solidFill>
                  <a:srgbClr val="404040"/>
                </a:solidFill>
                <a:ea typeface="ＭＳ Ｐゴシック" charset="-128"/>
                <a:sym typeface="Wingdings"/>
              </a:rPr>
              <a:t>	Verbesserung der Lebensqualität durch vermehrte soziale Interaktion und Unterstützung der Unabhängigkeit</a:t>
            </a:r>
            <a:endParaRPr lang="de-DE" dirty="0" smtClean="0">
              <a:solidFill>
                <a:srgbClr val="404040"/>
              </a:solidFill>
              <a:ea typeface="ＭＳ Ｐゴシック" charset="-128"/>
            </a:endParaRPr>
          </a:p>
          <a:p>
            <a:pPr eaLnBrk="1" hangingPunct="1">
              <a:buClr>
                <a:srgbClr val="667071"/>
              </a:buClr>
            </a:pPr>
            <a:endParaRPr lang="de-DE" dirty="0" smtClean="0">
              <a:solidFill>
                <a:srgbClr val="404040"/>
              </a:solidFill>
              <a:ea typeface="ＭＳ Ｐゴシック" charset="-128"/>
            </a:endParaRPr>
          </a:p>
        </p:txBody>
      </p:sp>
      <p:sp>
        <p:nvSpPr>
          <p:cNvPr id="10" name="Titel 9"/>
          <p:cNvSpPr>
            <a:spLocks noGrp="1"/>
          </p:cNvSpPr>
          <p:nvPr>
            <p:ph type="title"/>
          </p:nvPr>
        </p:nvSpPr>
        <p:spPr/>
        <p:txBody>
          <a:bodyPr/>
          <a:lstStyle/>
          <a:p>
            <a:r>
              <a:rPr lang="de-DE" dirty="0" smtClean="0"/>
              <a:t>Kernziele</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6" name="Inhaltsplatzhalter 5" descr="SIScreen_1.png"/>
          <p:cNvPicPr>
            <a:picLocks noGrp="1" noChangeAspect="1"/>
          </p:cNvPicPr>
          <p:nvPr>
            <p:ph idx="1"/>
          </p:nvPr>
        </p:nvPicPr>
        <p:blipFill>
          <a:blip r:embed="rId2"/>
          <a:srcRect l="-3297" r="-3297"/>
          <a:stretch>
            <a:fillRect/>
          </a:stretch>
        </p:blipFill>
        <p:spPr>
          <a:xfrm>
            <a:off x="381000" y="1143000"/>
            <a:ext cx="8229600" cy="4822895"/>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 name="Bild 6" descr="SI_Screen_Wohnzimmer Kopie.jpg"/>
          <p:cNvPicPr>
            <a:picLocks noChangeAspect="1"/>
          </p:cNvPicPr>
          <p:nvPr/>
        </p:nvPicPr>
        <p:blipFill>
          <a:blip r:embed="rId2"/>
          <a:srcRect l="3636" t="4847" r="3788" b="6413"/>
          <a:stretch>
            <a:fillRect/>
          </a:stretch>
        </p:blipFill>
        <p:spPr>
          <a:xfrm>
            <a:off x="609600" y="896524"/>
            <a:ext cx="7772400" cy="5269586"/>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8" name="Bild 12" descr="FATEC 600.gif"/>
          <p:cNvPicPr>
            <a:picLocks noChangeAspect="1"/>
          </p:cNvPicPr>
          <p:nvPr/>
        </p:nvPicPr>
        <p:blipFill>
          <a:blip r:embed="rId3" cstate="print"/>
          <a:srcRect/>
          <a:stretch>
            <a:fillRect/>
          </a:stretch>
        </p:blipFill>
        <p:spPr bwMode="auto">
          <a:xfrm>
            <a:off x="533400" y="3422650"/>
            <a:ext cx="2095500" cy="844550"/>
          </a:xfrm>
          <a:prstGeom prst="rect">
            <a:avLst/>
          </a:prstGeom>
          <a:noFill/>
          <a:ln w="9525">
            <a:noFill/>
            <a:miter lim="800000"/>
            <a:headEnd/>
            <a:tailEnd/>
          </a:ln>
        </p:spPr>
      </p:pic>
      <p:pic>
        <p:nvPicPr>
          <p:cNvPr id="23559" name="Bild 13" descr="helios_d.jpg"/>
          <p:cNvPicPr>
            <a:picLocks noChangeAspect="1"/>
          </p:cNvPicPr>
          <p:nvPr/>
        </p:nvPicPr>
        <p:blipFill>
          <a:blip r:embed="rId4" cstate="print"/>
          <a:srcRect/>
          <a:stretch>
            <a:fillRect/>
          </a:stretch>
        </p:blipFill>
        <p:spPr bwMode="auto">
          <a:xfrm>
            <a:off x="6096000" y="5005388"/>
            <a:ext cx="1670050" cy="557212"/>
          </a:xfrm>
          <a:prstGeom prst="rect">
            <a:avLst/>
          </a:prstGeom>
          <a:noFill/>
          <a:ln w="9525">
            <a:noFill/>
            <a:miter lim="800000"/>
            <a:headEnd/>
            <a:tailEnd/>
          </a:ln>
        </p:spPr>
      </p:pic>
      <p:pic>
        <p:nvPicPr>
          <p:cNvPr id="23560" name="Bild 14" descr="IBV_3_cp_th.jpg"/>
          <p:cNvPicPr>
            <a:picLocks noChangeAspect="1"/>
          </p:cNvPicPr>
          <p:nvPr/>
        </p:nvPicPr>
        <p:blipFill>
          <a:blip r:embed="rId5" cstate="print"/>
          <a:srcRect/>
          <a:stretch>
            <a:fillRect/>
          </a:stretch>
        </p:blipFill>
        <p:spPr bwMode="auto">
          <a:xfrm>
            <a:off x="2895600" y="3481388"/>
            <a:ext cx="2286000" cy="633412"/>
          </a:xfrm>
          <a:prstGeom prst="rect">
            <a:avLst/>
          </a:prstGeom>
          <a:noFill/>
          <a:ln w="9525">
            <a:noFill/>
            <a:miter lim="800000"/>
            <a:headEnd/>
            <a:tailEnd/>
          </a:ln>
        </p:spPr>
      </p:pic>
      <p:pic>
        <p:nvPicPr>
          <p:cNvPr id="23561" name="Bild 15" descr="Signet farbig- Format- .jpg (RGB).jpeg"/>
          <p:cNvPicPr>
            <a:picLocks noChangeAspect="1"/>
          </p:cNvPicPr>
          <p:nvPr/>
        </p:nvPicPr>
        <p:blipFill>
          <a:blip r:embed="rId6" cstate="print"/>
          <a:srcRect/>
          <a:stretch>
            <a:fillRect/>
          </a:stretch>
        </p:blipFill>
        <p:spPr bwMode="auto">
          <a:xfrm>
            <a:off x="533400" y="2133600"/>
            <a:ext cx="3886200" cy="741363"/>
          </a:xfrm>
          <a:prstGeom prst="rect">
            <a:avLst/>
          </a:prstGeom>
          <a:noFill/>
          <a:ln w="9525">
            <a:noFill/>
            <a:miter lim="800000"/>
            <a:headEnd/>
            <a:tailEnd/>
          </a:ln>
        </p:spPr>
      </p:pic>
      <p:pic>
        <p:nvPicPr>
          <p:cNvPr id="23562" name="Bild 16" descr="t&amp;p eMail.2.jpg"/>
          <p:cNvPicPr>
            <a:picLocks noChangeAspect="1"/>
          </p:cNvPicPr>
          <p:nvPr/>
        </p:nvPicPr>
        <p:blipFill>
          <a:blip r:embed="rId7" cstate="print"/>
          <a:srcRect/>
          <a:stretch>
            <a:fillRect/>
          </a:stretch>
        </p:blipFill>
        <p:spPr bwMode="auto">
          <a:xfrm>
            <a:off x="5715000" y="3246438"/>
            <a:ext cx="1143000" cy="792162"/>
          </a:xfrm>
          <a:prstGeom prst="rect">
            <a:avLst/>
          </a:prstGeom>
          <a:noFill/>
          <a:ln w="9525">
            <a:noFill/>
            <a:miter lim="800000"/>
            <a:headEnd/>
            <a:tailEnd/>
          </a:ln>
        </p:spPr>
      </p:pic>
      <p:pic>
        <p:nvPicPr>
          <p:cNvPr id="23563" name="Bild 17" descr="TP 55plus Logo m U.jpg"/>
          <p:cNvPicPr>
            <a:picLocks noChangeAspect="1"/>
          </p:cNvPicPr>
          <p:nvPr/>
        </p:nvPicPr>
        <p:blipFill>
          <a:blip r:embed="rId8" cstate="print"/>
          <a:srcRect/>
          <a:stretch>
            <a:fillRect/>
          </a:stretch>
        </p:blipFill>
        <p:spPr bwMode="auto">
          <a:xfrm>
            <a:off x="6934200" y="1371600"/>
            <a:ext cx="1795463" cy="457200"/>
          </a:xfrm>
          <a:prstGeom prst="rect">
            <a:avLst/>
          </a:prstGeom>
          <a:noFill/>
          <a:ln w="9525">
            <a:noFill/>
            <a:miter lim="800000"/>
            <a:headEnd/>
            <a:tailEnd/>
          </a:ln>
        </p:spPr>
      </p:pic>
      <p:pic>
        <p:nvPicPr>
          <p:cNvPr id="23564" name="Bild 18" descr="VIOS Internet Logo.jpg"/>
          <p:cNvPicPr>
            <a:picLocks noChangeAspect="1"/>
          </p:cNvPicPr>
          <p:nvPr/>
        </p:nvPicPr>
        <p:blipFill>
          <a:blip r:embed="rId9" cstate="print"/>
          <a:srcRect/>
          <a:stretch>
            <a:fillRect/>
          </a:stretch>
        </p:blipFill>
        <p:spPr bwMode="auto">
          <a:xfrm>
            <a:off x="5638800" y="1219200"/>
            <a:ext cx="1143000" cy="768350"/>
          </a:xfrm>
          <a:prstGeom prst="rect">
            <a:avLst/>
          </a:prstGeom>
          <a:noFill/>
          <a:ln w="9525">
            <a:noFill/>
            <a:miter lim="800000"/>
            <a:headEnd/>
            <a:tailEnd/>
          </a:ln>
        </p:spPr>
      </p:pic>
      <p:pic>
        <p:nvPicPr>
          <p:cNvPr id="23565" name="Bild 19" descr="PDStudio_Greyscale.jpg"/>
          <p:cNvPicPr>
            <a:picLocks noChangeAspect="1"/>
          </p:cNvPicPr>
          <p:nvPr/>
        </p:nvPicPr>
        <p:blipFill>
          <a:blip r:embed="rId10" cstate="print"/>
          <a:srcRect/>
          <a:stretch>
            <a:fillRect/>
          </a:stretch>
        </p:blipFill>
        <p:spPr bwMode="auto">
          <a:xfrm>
            <a:off x="381000" y="4849813"/>
            <a:ext cx="4284663" cy="865187"/>
          </a:xfrm>
          <a:prstGeom prst="rect">
            <a:avLst/>
          </a:prstGeom>
          <a:noFill/>
          <a:ln w="9525">
            <a:noFill/>
            <a:miter lim="800000"/>
            <a:headEnd/>
            <a:tailEnd/>
          </a:ln>
        </p:spPr>
      </p:pic>
      <p:pic>
        <p:nvPicPr>
          <p:cNvPr id="23566" name="Bild 20"/>
          <p:cNvPicPr>
            <a:picLocks noChangeAspect="1"/>
          </p:cNvPicPr>
          <p:nvPr/>
        </p:nvPicPr>
        <p:blipFill>
          <a:blip r:embed="rId11" cstate="print"/>
          <a:srcRect/>
          <a:stretch>
            <a:fillRect/>
          </a:stretch>
        </p:blipFill>
        <p:spPr bwMode="auto">
          <a:xfrm>
            <a:off x="7162800" y="3200400"/>
            <a:ext cx="1544638" cy="914400"/>
          </a:xfrm>
          <a:prstGeom prst="rect">
            <a:avLst/>
          </a:prstGeom>
          <a:noFill/>
          <a:ln w="9525">
            <a:noFill/>
            <a:miter lim="800000"/>
            <a:headEnd/>
            <a:tailEnd/>
          </a:ln>
        </p:spPr>
      </p:pic>
      <p:pic>
        <p:nvPicPr>
          <p:cNvPr id="23567" name="Bild 21" descr="logo_4c_standard.jpg"/>
          <p:cNvPicPr>
            <a:picLocks noChangeAspect="1"/>
          </p:cNvPicPr>
          <p:nvPr/>
        </p:nvPicPr>
        <p:blipFill>
          <a:blip r:embed="rId12" cstate="print"/>
          <a:srcRect/>
          <a:stretch>
            <a:fillRect/>
          </a:stretch>
        </p:blipFill>
        <p:spPr bwMode="auto">
          <a:xfrm>
            <a:off x="533400" y="1524000"/>
            <a:ext cx="3149600" cy="303213"/>
          </a:xfrm>
          <a:prstGeom prst="rect">
            <a:avLst/>
          </a:prstGeom>
          <a:noFill/>
          <a:ln w="9525">
            <a:noFill/>
            <a:miter lim="800000"/>
            <a:headEnd/>
            <a:tailEnd/>
          </a:ln>
        </p:spPr>
      </p:pic>
      <p:cxnSp>
        <p:nvCxnSpPr>
          <p:cNvPr id="24" name="Gerade Verbindung 23"/>
          <p:cNvCxnSpPr>
            <a:cxnSpLocks noChangeShapeType="1"/>
          </p:cNvCxnSpPr>
          <p:nvPr/>
        </p:nvCxnSpPr>
        <p:spPr bwMode="auto">
          <a:xfrm>
            <a:off x="457200" y="3048000"/>
            <a:ext cx="8153400" cy="1588"/>
          </a:xfrm>
          <a:prstGeom prst="line">
            <a:avLst/>
          </a:prstGeom>
          <a:noFill/>
          <a:ln w="6350">
            <a:solidFill>
              <a:srgbClr val="6F6F6F"/>
            </a:solidFill>
            <a:round/>
            <a:headEnd/>
            <a:tailEnd/>
          </a:ln>
          <a:effectLst>
            <a:outerShdw dist="23000" dir="5400000" rotWithShape="0">
              <a:srgbClr val="808080">
                <a:alpha val="34999"/>
              </a:srgbClr>
            </a:outerShdw>
          </a:effectLst>
        </p:spPr>
      </p:cxnSp>
      <p:cxnSp>
        <p:nvCxnSpPr>
          <p:cNvPr id="25" name="Gerade Verbindung 24"/>
          <p:cNvCxnSpPr>
            <a:cxnSpLocks noChangeShapeType="1"/>
          </p:cNvCxnSpPr>
          <p:nvPr/>
        </p:nvCxnSpPr>
        <p:spPr bwMode="auto">
          <a:xfrm>
            <a:off x="495300" y="4495800"/>
            <a:ext cx="8153400" cy="1588"/>
          </a:xfrm>
          <a:prstGeom prst="line">
            <a:avLst/>
          </a:prstGeom>
          <a:noFill/>
          <a:ln w="6350">
            <a:solidFill>
              <a:srgbClr val="6F6F6F"/>
            </a:solidFill>
            <a:round/>
            <a:headEnd/>
            <a:tailEnd/>
          </a:ln>
          <a:effectLst>
            <a:outerShdw dist="23000" dir="5400000" rotWithShape="0">
              <a:srgbClr val="808080">
                <a:alpha val="34999"/>
              </a:srgbClr>
            </a:outerShdw>
          </a:effectLst>
        </p:spPr>
      </p:cxnSp>
      <p:cxnSp>
        <p:nvCxnSpPr>
          <p:cNvPr id="26" name="Gerade Verbindung 25"/>
          <p:cNvCxnSpPr>
            <a:cxnSpLocks noChangeShapeType="1"/>
          </p:cNvCxnSpPr>
          <p:nvPr/>
        </p:nvCxnSpPr>
        <p:spPr bwMode="auto">
          <a:xfrm rot="5400000" flipH="1" flipV="1">
            <a:off x="4344194" y="5257006"/>
            <a:ext cx="1219200" cy="1588"/>
          </a:xfrm>
          <a:prstGeom prst="line">
            <a:avLst/>
          </a:prstGeom>
          <a:noFill/>
          <a:ln w="6350">
            <a:solidFill>
              <a:srgbClr val="6F6F6F"/>
            </a:solidFill>
            <a:round/>
            <a:headEnd/>
            <a:tailEnd/>
          </a:ln>
          <a:effectLst>
            <a:outerShdw dist="23000" dir="5400000" rotWithShape="0">
              <a:srgbClr val="808080">
                <a:alpha val="34999"/>
              </a:srgbClr>
            </a:outerShdw>
          </a:effectLst>
        </p:spPr>
      </p:cxnSp>
      <p:pic>
        <p:nvPicPr>
          <p:cNvPr id="23571" name="Bild 33"/>
          <p:cNvPicPr>
            <a:picLocks noChangeAspect="1"/>
          </p:cNvPicPr>
          <p:nvPr/>
        </p:nvPicPr>
        <p:blipFill>
          <a:blip r:embed="rId13" cstate="print"/>
          <a:srcRect/>
          <a:stretch>
            <a:fillRect/>
          </a:stretch>
        </p:blipFill>
        <p:spPr bwMode="auto">
          <a:xfrm>
            <a:off x="8153400" y="2730500"/>
            <a:ext cx="508000" cy="317500"/>
          </a:xfrm>
          <a:prstGeom prst="rect">
            <a:avLst/>
          </a:prstGeom>
          <a:noFill/>
          <a:ln w="9525">
            <a:noFill/>
            <a:miter lim="800000"/>
            <a:headEnd/>
            <a:tailEnd/>
          </a:ln>
        </p:spPr>
      </p:pic>
      <p:pic>
        <p:nvPicPr>
          <p:cNvPr id="23572" name="Bild 34"/>
          <p:cNvPicPr>
            <a:picLocks noChangeAspect="1"/>
          </p:cNvPicPr>
          <p:nvPr/>
        </p:nvPicPr>
        <p:blipFill>
          <a:blip r:embed="rId14" cstate="print"/>
          <a:srcRect/>
          <a:stretch>
            <a:fillRect/>
          </a:stretch>
        </p:blipFill>
        <p:spPr bwMode="auto">
          <a:xfrm>
            <a:off x="8153400" y="5638800"/>
            <a:ext cx="508000" cy="317500"/>
          </a:xfrm>
          <a:prstGeom prst="rect">
            <a:avLst/>
          </a:prstGeom>
          <a:noFill/>
          <a:ln w="9525">
            <a:noFill/>
            <a:miter lim="800000"/>
            <a:headEnd/>
            <a:tailEnd/>
          </a:ln>
        </p:spPr>
      </p:pic>
      <p:pic>
        <p:nvPicPr>
          <p:cNvPr id="23573" name="Bild 35"/>
          <p:cNvPicPr>
            <a:picLocks noChangeAspect="1"/>
          </p:cNvPicPr>
          <p:nvPr/>
        </p:nvPicPr>
        <p:blipFill>
          <a:blip r:embed="rId15" cstate="print"/>
          <a:srcRect/>
          <a:stretch>
            <a:fillRect/>
          </a:stretch>
        </p:blipFill>
        <p:spPr bwMode="auto">
          <a:xfrm>
            <a:off x="8153400" y="4191000"/>
            <a:ext cx="508000" cy="317500"/>
          </a:xfrm>
          <a:prstGeom prst="rect">
            <a:avLst/>
          </a:prstGeom>
          <a:noFill/>
          <a:ln w="9525">
            <a:noFill/>
            <a:miter lim="800000"/>
            <a:headEnd/>
            <a:tailEnd/>
          </a:ln>
        </p:spPr>
      </p:pic>
      <p:pic>
        <p:nvPicPr>
          <p:cNvPr id="23574" name="Bild 36"/>
          <p:cNvPicPr>
            <a:picLocks noChangeAspect="1"/>
          </p:cNvPicPr>
          <p:nvPr/>
        </p:nvPicPr>
        <p:blipFill>
          <a:blip r:embed="rId16" cstate="print"/>
          <a:srcRect/>
          <a:stretch>
            <a:fillRect/>
          </a:stretch>
        </p:blipFill>
        <p:spPr bwMode="auto">
          <a:xfrm>
            <a:off x="4419600" y="5638800"/>
            <a:ext cx="508000" cy="317500"/>
          </a:xfrm>
          <a:prstGeom prst="rect">
            <a:avLst/>
          </a:prstGeom>
          <a:noFill/>
          <a:ln w="9525">
            <a:noFill/>
            <a:miter lim="800000"/>
            <a:headEnd/>
            <a:tailEnd/>
          </a:ln>
        </p:spPr>
      </p:pic>
      <p:pic>
        <p:nvPicPr>
          <p:cNvPr id="28" name="Bild 27" descr="logo brainware_rgb.jpg"/>
          <p:cNvPicPr>
            <a:picLocks noChangeAspect="1"/>
          </p:cNvPicPr>
          <p:nvPr/>
        </p:nvPicPr>
        <p:blipFill>
          <a:blip r:embed="rId17" cstate="print"/>
          <a:stretch>
            <a:fillRect/>
          </a:stretch>
        </p:blipFill>
        <p:spPr>
          <a:xfrm>
            <a:off x="5515356" y="2133600"/>
            <a:ext cx="2409444" cy="763025"/>
          </a:xfrm>
          <a:prstGeom prst="rect">
            <a:avLst/>
          </a:prstGeom>
        </p:spPr>
      </p:pic>
      <p:sp>
        <p:nvSpPr>
          <p:cNvPr id="27" name="Titel 26"/>
          <p:cNvSpPr>
            <a:spLocks noGrp="1"/>
          </p:cNvSpPr>
          <p:nvPr>
            <p:ph type="title"/>
          </p:nvPr>
        </p:nvSpPr>
        <p:spPr/>
        <p:txBody>
          <a:bodyPr/>
          <a:lstStyle/>
          <a:p>
            <a:r>
              <a:rPr lang="de-DE" dirty="0" smtClean="0"/>
              <a:t>Das Konsortium</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ußzeilenplatzhalter 3"/>
          <p:cNvSpPr>
            <a:spLocks noGrp="1"/>
          </p:cNvSpPr>
          <p:nvPr>
            <p:ph type="ftr" sz="quarter" idx="10"/>
          </p:nvPr>
        </p:nvSpPr>
        <p:spPr>
          <a:xfrm>
            <a:off x="3505200" y="6356350"/>
            <a:ext cx="2133600" cy="365125"/>
          </a:xfrm>
        </p:spPr>
        <p:txBody>
          <a:bodyPr/>
          <a:lstStyle/>
          <a:p>
            <a:pPr>
              <a:defRPr/>
            </a:pPr>
            <a:r>
              <a:rPr lang="de-DE" dirty="0" smtClean="0"/>
              <a:t>International Kick Off 13./14.10.2010 </a:t>
            </a:r>
            <a:endParaRPr lang="de-DE" dirty="0"/>
          </a:p>
        </p:txBody>
      </p:sp>
      <p:pic>
        <p:nvPicPr>
          <p:cNvPr id="8" name="Bild 7" descr="IMG_1516.JPG"/>
          <p:cNvPicPr>
            <a:picLocks noChangeAspect="1"/>
          </p:cNvPicPr>
          <p:nvPr/>
        </p:nvPicPr>
        <p:blipFill>
          <a:blip r:embed="rId2"/>
          <a:stretch>
            <a:fillRect/>
          </a:stretch>
        </p:blipFill>
        <p:spPr>
          <a:xfrm>
            <a:off x="584199" y="1020229"/>
            <a:ext cx="7438469" cy="4958979"/>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3058" name="Line 1"/>
          <p:cNvSpPr>
            <a:spLocks noChangeShapeType="1"/>
          </p:cNvSpPr>
          <p:nvPr/>
        </p:nvSpPr>
        <p:spPr bwMode="auto">
          <a:xfrm>
            <a:off x="445770" y="937260"/>
            <a:ext cx="8241030" cy="0"/>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3059" name="Line 2"/>
          <p:cNvSpPr>
            <a:spLocks noChangeShapeType="1"/>
          </p:cNvSpPr>
          <p:nvPr/>
        </p:nvSpPr>
        <p:spPr bwMode="auto">
          <a:xfrm>
            <a:off x="445770" y="4194810"/>
            <a:ext cx="8241030" cy="0"/>
          </a:xfrm>
          <a:prstGeom prst="line">
            <a:avLst/>
          </a:prstGeom>
          <a:noFill/>
          <a:ln w="9525" cap="rnd">
            <a:solidFill>
              <a:srgbClr val="353535">
                <a:alpha val="52156"/>
              </a:srgbClr>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3060" name="AutoShape 3"/>
          <p:cNvSpPr>
            <a:spLocks/>
          </p:cNvSpPr>
          <p:nvPr/>
        </p:nvSpPr>
        <p:spPr bwMode="auto">
          <a:xfrm>
            <a:off x="76581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grpSp>
        <p:nvGrpSpPr>
          <p:cNvPr id="2" name="Group 4"/>
          <p:cNvGrpSpPr>
            <a:grpSpLocks/>
          </p:cNvGrpSpPr>
          <p:nvPr/>
        </p:nvGrpSpPr>
        <p:grpSpPr bwMode="auto">
          <a:xfrm>
            <a:off x="445770" y="1074420"/>
            <a:ext cx="1451610" cy="742950"/>
            <a:chOff x="0" y="0"/>
            <a:chExt cx="1016" cy="520"/>
          </a:xfrm>
        </p:grpSpPr>
        <p:sp>
          <p:nvSpPr>
            <p:cNvPr id="173162" name="AutoShape 5"/>
            <p:cNvSpPr>
              <a:spLocks/>
            </p:cNvSpPr>
            <p:nvPr/>
          </p:nvSpPr>
          <p:spPr bwMode="auto">
            <a:xfrm>
              <a:off x="0" y="0"/>
              <a:ext cx="1016" cy="520"/>
            </a:xfrm>
            <a:prstGeom prst="rightArrow">
              <a:avLst>
                <a:gd name="adj1" fmla="val 56528"/>
                <a:gd name="adj2" fmla="val 32311"/>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63" name="Rectangle 6"/>
            <p:cNvSpPr>
              <a:spLocks/>
            </p:cNvSpPr>
            <p:nvPr/>
          </p:nvSpPr>
          <p:spPr bwMode="auto">
            <a:xfrm>
              <a:off x="0" y="184"/>
              <a:ext cx="880"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Target Vision</a:t>
              </a:r>
            </a:p>
          </p:txBody>
        </p:sp>
      </p:grpSp>
      <p:grpSp>
        <p:nvGrpSpPr>
          <p:cNvPr id="3" name="Group 7"/>
          <p:cNvGrpSpPr>
            <a:grpSpLocks/>
          </p:cNvGrpSpPr>
          <p:nvPr/>
        </p:nvGrpSpPr>
        <p:grpSpPr bwMode="auto">
          <a:xfrm>
            <a:off x="445770" y="1783080"/>
            <a:ext cx="2183130" cy="742950"/>
            <a:chOff x="0" y="0"/>
            <a:chExt cx="1528" cy="520"/>
          </a:xfrm>
        </p:grpSpPr>
        <p:sp>
          <p:nvSpPr>
            <p:cNvPr id="173160" name="AutoShape 8"/>
            <p:cNvSpPr>
              <a:spLocks/>
            </p:cNvSpPr>
            <p:nvPr/>
          </p:nvSpPr>
          <p:spPr bwMode="auto">
            <a:xfrm>
              <a:off x="0" y="0"/>
              <a:ext cx="1527" cy="520"/>
            </a:xfrm>
            <a:prstGeom prst="rightArrow">
              <a:avLst>
                <a:gd name="adj1" fmla="val 56528"/>
                <a:gd name="adj2" fmla="val 3228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61" name="Rectangle 9"/>
            <p:cNvSpPr>
              <a:spLocks/>
            </p:cNvSpPr>
            <p:nvPr/>
          </p:nvSpPr>
          <p:spPr bwMode="auto">
            <a:xfrm>
              <a:off x="0" y="176"/>
              <a:ext cx="1323" cy="17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Embedding/Contextualization</a:t>
              </a:r>
            </a:p>
          </p:txBody>
        </p:sp>
      </p:grpSp>
      <p:grpSp>
        <p:nvGrpSpPr>
          <p:cNvPr id="4" name="Group 10"/>
          <p:cNvGrpSpPr>
            <a:grpSpLocks/>
          </p:cNvGrpSpPr>
          <p:nvPr/>
        </p:nvGrpSpPr>
        <p:grpSpPr bwMode="auto">
          <a:xfrm>
            <a:off x="1714500" y="2468880"/>
            <a:ext cx="1645920" cy="742950"/>
            <a:chOff x="0" y="0"/>
            <a:chExt cx="1152" cy="520"/>
          </a:xfrm>
        </p:grpSpPr>
        <p:sp>
          <p:nvSpPr>
            <p:cNvPr id="173158" name="AutoShape 11"/>
            <p:cNvSpPr>
              <a:spLocks/>
            </p:cNvSpPr>
            <p:nvPr/>
          </p:nvSpPr>
          <p:spPr bwMode="auto">
            <a:xfrm>
              <a:off x="0" y="0"/>
              <a:ext cx="1152"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59" name="Rectangle 12"/>
            <p:cNvSpPr>
              <a:spLocks/>
            </p:cNvSpPr>
            <p:nvPr/>
          </p:nvSpPr>
          <p:spPr bwMode="auto">
            <a:xfrm>
              <a:off x="0" y="184"/>
              <a:ext cx="997"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Core Functions</a:t>
              </a:r>
            </a:p>
          </p:txBody>
        </p:sp>
      </p:grpSp>
      <p:sp>
        <p:nvSpPr>
          <p:cNvPr id="173064" name="Rectangle 13"/>
          <p:cNvSpPr>
            <a:spLocks/>
          </p:cNvSpPr>
          <p:nvPr/>
        </p:nvSpPr>
        <p:spPr bwMode="auto">
          <a:xfrm>
            <a:off x="377190" y="4343400"/>
            <a:ext cx="948690" cy="38862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Kick Off</a:t>
            </a:r>
          </a:p>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13.10.2010</a:t>
            </a:r>
          </a:p>
        </p:txBody>
      </p:sp>
      <p:sp>
        <p:nvSpPr>
          <p:cNvPr id="15374" name="Rectangle 14"/>
          <p:cNvSpPr>
            <a:spLocks/>
          </p:cNvSpPr>
          <p:nvPr/>
        </p:nvSpPr>
        <p:spPr bwMode="auto">
          <a:xfrm>
            <a:off x="591503" y="622935"/>
            <a:ext cx="2857500" cy="26289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1300" dirty="0">
                <a:solidFill>
                  <a:srgbClr val="000000">
                    <a:alpha val="85001"/>
                  </a:srgbClr>
                </a:solidFill>
                <a:latin typeface="Helvetica" charset="0"/>
                <a:ea typeface="Helvetica" charset="0"/>
                <a:cs typeface="Helvetica" charset="0"/>
                <a:sym typeface="Helvetica" charset="0"/>
              </a:rPr>
              <a:t>Analysis, Understanding, Preparation</a:t>
            </a:r>
          </a:p>
        </p:txBody>
      </p:sp>
      <p:sp>
        <p:nvSpPr>
          <p:cNvPr id="173066" name="AutoShape 15"/>
          <p:cNvSpPr>
            <a:spLocks/>
          </p:cNvSpPr>
          <p:nvPr/>
        </p:nvSpPr>
        <p:spPr bwMode="auto">
          <a:xfrm rot="5400000">
            <a:off x="434340" y="69723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67" name="Line 16"/>
          <p:cNvSpPr>
            <a:spLocks noChangeShapeType="1"/>
          </p:cNvSpPr>
          <p:nvPr/>
        </p:nvSpPr>
        <p:spPr bwMode="auto">
          <a:xfrm>
            <a:off x="3358992" y="844392"/>
            <a:ext cx="0" cy="2984658"/>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3068" name="AutoShape 17"/>
          <p:cNvSpPr>
            <a:spLocks/>
          </p:cNvSpPr>
          <p:nvPr/>
        </p:nvSpPr>
        <p:spPr bwMode="auto">
          <a:xfrm rot="5400000">
            <a:off x="3345419" y="683657"/>
            <a:ext cx="161449"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69" name="AutoShape 18"/>
          <p:cNvSpPr>
            <a:spLocks/>
          </p:cNvSpPr>
          <p:nvPr/>
        </p:nvSpPr>
        <p:spPr bwMode="auto">
          <a:xfrm>
            <a:off x="754380" y="3840480"/>
            <a:ext cx="205740" cy="365760"/>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70" name="Rectangle 19"/>
          <p:cNvSpPr>
            <a:spLocks/>
          </p:cNvSpPr>
          <p:nvPr/>
        </p:nvSpPr>
        <p:spPr bwMode="auto">
          <a:xfrm>
            <a:off x="708660" y="3926205"/>
            <a:ext cx="308610" cy="19431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M0</a:t>
            </a:r>
          </a:p>
        </p:txBody>
      </p:sp>
      <p:sp>
        <p:nvSpPr>
          <p:cNvPr id="173071" name="AutoShape 20"/>
          <p:cNvSpPr>
            <a:spLocks/>
          </p:cNvSpPr>
          <p:nvPr/>
        </p:nvSpPr>
        <p:spPr bwMode="auto">
          <a:xfrm>
            <a:off x="445770" y="4789170"/>
            <a:ext cx="8241030" cy="617220"/>
          </a:xfrm>
          <a:prstGeom prst="roundRect">
            <a:avLst>
              <a:gd name="adj" fmla="val 10370"/>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72" name="Rectangle 21"/>
          <p:cNvSpPr>
            <a:spLocks/>
          </p:cNvSpPr>
          <p:nvPr/>
        </p:nvSpPr>
        <p:spPr bwMode="auto">
          <a:xfrm>
            <a:off x="634365" y="4794885"/>
            <a:ext cx="378333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1</a:t>
            </a:r>
          </a:p>
        </p:txBody>
      </p:sp>
      <p:grpSp>
        <p:nvGrpSpPr>
          <p:cNvPr id="5" name="Group 22"/>
          <p:cNvGrpSpPr>
            <a:grpSpLocks/>
          </p:cNvGrpSpPr>
          <p:nvPr/>
        </p:nvGrpSpPr>
        <p:grpSpPr bwMode="auto">
          <a:xfrm>
            <a:off x="3361849" y="1061562"/>
            <a:ext cx="1828800" cy="742950"/>
            <a:chOff x="0" y="0"/>
            <a:chExt cx="1280" cy="520"/>
          </a:xfrm>
        </p:grpSpPr>
        <p:sp>
          <p:nvSpPr>
            <p:cNvPr id="173156" name="AutoShape 23"/>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57" name="Rectangle 24"/>
            <p:cNvSpPr>
              <a:spLocks/>
            </p:cNvSpPr>
            <p:nvPr/>
          </p:nvSpPr>
          <p:spPr bwMode="auto">
            <a:xfrm>
              <a:off x="0" y="184"/>
              <a:ext cx="1232"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Concept Elaboration</a:t>
              </a:r>
            </a:p>
          </p:txBody>
        </p:sp>
      </p:grpSp>
      <p:grpSp>
        <p:nvGrpSpPr>
          <p:cNvPr id="6" name="Group 25"/>
          <p:cNvGrpSpPr>
            <a:grpSpLocks/>
          </p:cNvGrpSpPr>
          <p:nvPr/>
        </p:nvGrpSpPr>
        <p:grpSpPr bwMode="auto">
          <a:xfrm>
            <a:off x="640080" y="5109210"/>
            <a:ext cx="2708910" cy="262890"/>
            <a:chOff x="0" y="0"/>
            <a:chExt cx="1896" cy="184"/>
          </a:xfrm>
        </p:grpSpPr>
        <p:sp>
          <p:nvSpPr>
            <p:cNvPr id="173150" name="Rectangle 26"/>
            <p:cNvSpPr>
              <a:spLocks/>
            </p:cNvSpPr>
            <p:nvPr/>
          </p:nvSpPr>
          <p:spPr bwMode="auto">
            <a:xfrm>
              <a:off x="0"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a:t>
              </a:r>
            </a:p>
          </p:txBody>
        </p:sp>
        <p:sp>
          <p:nvSpPr>
            <p:cNvPr id="173151" name="Rectangle 27"/>
            <p:cNvSpPr>
              <a:spLocks/>
            </p:cNvSpPr>
            <p:nvPr/>
          </p:nvSpPr>
          <p:spPr bwMode="auto">
            <a:xfrm>
              <a:off x="316"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a:t>
              </a:r>
            </a:p>
          </p:txBody>
        </p:sp>
        <p:sp>
          <p:nvSpPr>
            <p:cNvPr id="173152" name="Rectangle 28"/>
            <p:cNvSpPr>
              <a:spLocks/>
            </p:cNvSpPr>
            <p:nvPr/>
          </p:nvSpPr>
          <p:spPr bwMode="auto">
            <a:xfrm>
              <a:off x="632"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a:t>
              </a:r>
            </a:p>
          </p:txBody>
        </p:sp>
        <p:sp>
          <p:nvSpPr>
            <p:cNvPr id="173153" name="Rectangle 29"/>
            <p:cNvSpPr>
              <a:spLocks/>
            </p:cNvSpPr>
            <p:nvPr/>
          </p:nvSpPr>
          <p:spPr bwMode="auto">
            <a:xfrm>
              <a:off x="948"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4</a:t>
              </a:r>
            </a:p>
          </p:txBody>
        </p:sp>
        <p:sp>
          <p:nvSpPr>
            <p:cNvPr id="173154" name="Rectangle 30"/>
            <p:cNvSpPr>
              <a:spLocks/>
            </p:cNvSpPr>
            <p:nvPr/>
          </p:nvSpPr>
          <p:spPr bwMode="auto">
            <a:xfrm>
              <a:off x="1264"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5</a:t>
              </a:r>
            </a:p>
          </p:txBody>
        </p:sp>
        <p:sp>
          <p:nvSpPr>
            <p:cNvPr id="173155" name="Rectangle 31"/>
            <p:cNvSpPr>
              <a:spLocks/>
            </p:cNvSpPr>
            <p:nvPr/>
          </p:nvSpPr>
          <p:spPr bwMode="auto">
            <a:xfrm>
              <a:off x="1580" y="0"/>
              <a:ext cx="316"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6</a:t>
              </a:r>
            </a:p>
          </p:txBody>
        </p:sp>
      </p:grpSp>
      <p:grpSp>
        <p:nvGrpSpPr>
          <p:cNvPr id="7" name="Group 32"/>
          <p:cNvGrpSpPr>
            <a:grpSpLocks/>
          </p:cNvGrpSpPr>
          <p:nvPr/>
        </p:nvGrpSpPr>
        <p:grpSpPr bwMode="auto">
          <a:xfrm>
            <a:off x="3348990" y="5109210"/>
            <a:ext cx="5132070" cy="262890"/>
            <a:chOff x="0" y="0"/>
            <a:chExt cx="3592" cy="184"/>
          </a:xfrm>
        </p:grpSpPr>
        <p:sp>
          <p:nvSpPr>
            <p:cNvPr id="173125" name="Rectangle 33"/>
            <p:cNvSpPr>
              <a:spLocks/>
            </p:cNvSpPr>
            <p:nvPr/>
          </p:nvSpPr>
          <p:spPr bwMode="auto">
            <a:xfrm>
              <a:off x="0"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7</a:t>
              </a:r>
            </a:p>
          </p:txBody>
        </p:sp>
        <p:sp>
          <p:nvSpPr>
            <p:cNvPr id="173126" name="Rectangle 34"/>
            <p:cNvSpPr>
              <a:spLocks/>
            </p:cNvSpPr>
            <p:nvPr/>
          </p:nvSpPr>
          <p:spPr bwMode="auto">
            <a:xfrm>
              <a:off x="143"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8</a:t>
              </a:r>
            </a:p>
          </p:txBody>
        </p:sp>
        <p:sp>
          <p:nvSpPr>
            <p:cNvPr id="173127" name="Rectangle 35"/>
            <p:cNvSpPr>
              <a:spLocks/>
            </p:cNvSpPr>
            <p:nvPr/>
          </p:nvSpPr>
          <p:spPr bwMode="auto">
            <a:xfrm>
              <a:off x="287"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9</a:t>
              </a:r>
            </a:p>
          </p:txBody>
        </p:sp>
        <p:sp>
          <p:nvSpPr>
            <p:cNvPr id="173128" name="Rectangle 36"/>
            <p:cNvSpPr>
              <a:spLocks/>
            </p:cNvSpPr>
            <p:nvPr/>
          </p:nvSpPr>
          <p:spPr bwMode="auto">
            <a:xfrm>
              <a:off x="431"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10</a:t>
              </a:r>
            </a:p>
          </p:txBody>
        </p:sp>
        <p:sp>
          <p:nvSpPr>
            <p:cNvPr id="173129" name="Rectangle 37"/>
            <p:cNvSpPr>
              <a:spLocks/>
            </p:cNvSpPr>
            <p:nvPr/>
          </p:nvSpPr>
          <p:spPr bwMode="auto">
            <a:xfrm>
              <a:off x="574"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11</a:t>
              </a:r>
            </a:p>
          </p:txBody>
        </p:sp>
        <p:sp>
          <p:nvSpPr>
            <p:cNvPr id="173130" name="Rectangle 38"/>
            <p:cNvSpPr>
              <a:spLocks/>
            </p:cNvSpPr>
            <p:nvPr/>
          </p:nvSpPr>
          <p:spPr bwMode="auto">
            <a:xfrm>
              <a:off x="71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12</a:t>
              </a:r>
            </a:p>
          </p:txBody>
        </p:sp>
        <p:sp>
          <p:nvSpPr>
            <p:cNvPr id="173131" name="Rectangle 39"/>
            <p:cNvSpPr>
              <a:spLocks/>
            </p:cNvSpPr>
            <p:nvPr/>
          </p:nvSpPr>
          <p:spPr bwMode="auto">
            <a:xfrm>
              <a:off x="862"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13</a:t>
              </a:r>
            </a:p>
          </p:txBody>
        </p:sp>
        <p:sp>
          <p:nvSpPr>
            <p:cNvPr id="173132" name="Rectangle 40"/>
            <p:cNvSpPr>
              <a:spLocks/>
            </p:cNvSpPr>
            <p:nvPr/>
          </p:nvSpPr>
          <p:spPr bwMode="auto">
            <a:xfrm>
              <a:off x="1005"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14</a:t>
              </a:r>
            </a:p>
          </p:txBody>
        </p:sp>
        <p:sp>
          <p:nvSpPr>
            <p:cNvPr id="173133" name="Rectangle 41"/>
            <p:cNvSpPr>
              <a:spLocks/>
            </p:cNvSpPr>
            <p:nvPr/>
          </p:nvSpPr>
          <p:spPr bwMode="auto">
            <a:xfrm>
              <a:off x="1149"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15</a:t>
              </a:r>
            </a:p>
          </p:txBody>
        </p:sp>
        <p:sp>
          <p:nvSpPr>
            <p:cNvPr id="173134" name="Rectangle 42"/>
            <p:cNvSpPr>
              <a:spLocks/>
            </p:cNvSpPr>
            <p:nvPr/>
          </p:nvSpPr>
          <p:spPr bwMode="auto">
            <a:xfrm>
              <a:off x="1293"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16</a:t>
              </a:r>
            </a:p>
          </p:txBody>
        </p:sp>
        <p:sp>
          <p:nvSpPr>
            <p:cNvPr id="173135" name="Rectangle 43"/>
            <p:cNvSpPr>
              <a:spLocks/>
            </p:cNvSpPr>
            <p:nvPr/>
          </p:nvSpPr>
          <p:spPr bwMode="auto">
            <a:xfrm>
              <a:off x="1436"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17</a:t>
              </a:r>
            </a:p>
          </p:txBody>
        </p:sp>
        <p:sp>
          <p:nvSpPr>
            <p:cNvPr id="173136" name="Rectangle 44"/>
            <p:cNvSpPr>
              <a:spLocks/>
            </p:cNvSpPr>
            <p:nvPr/>
          </p:nvSpPr>
          <p:spPr bwMode="auto">
            <a:xfrm>
              <a:off x="1580"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18</a:t>
              </a:r>
            </a:p>
          </p:txBody>
        </p:sp>
        <p:sp>
          <p:nvSpPr>
            <p:cNvPr id="173137" name="Rectangle 45"/>
            <p:cNvSpPr>
              <a:spLocks/>
            </p:cNvSpPr>
            <p:nvPr/>
          </p:nvSpPr>
          <p:spPr bwMode="auto">
            <a:xfrm>
              <a:off x="1724"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19</a:t>
              </a:r>
            </a:p>
          </p:txBody>
        </p:sp>
        <p:sp>
          <p:nvSpPr>
            <p:cNvPr id="173138" name="Rectangle 46"/>
            <p:cNvSpPr>
              <a:spLocks/>
            </p:cNvSpPr>
            <p:nvPr/>
          </p:nvSpPr>
          <p:spPr bwMode="auto">
            <a:xfrm>
              <a:off x="1867"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20</a:t>
              </a:r>
            </a:p>
          </p:txBody>
        </p:sp>
        <p:sp>
          <p:nvSpPr>
            <p:cNvPr id="173139" name="Rectangle 47"/>
            <p:cNvSpPr>
              <a:spLocks/>
            </p:cNvSpPr>
            <p:nvPr/>
          </p:nvSpPr>
          <p:spPr bwMode="auto">
            <a:xfrm>
              <a:off x="2011"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21</a:t>
              </a:r>
            </a:p>
          </p:txBody>
        </p:sp>
        <p:sp>
          <p:nvSpPr>
            <p:cNvPr id="173140" name="Rectangle 48"/>
            <p:cNvSpPr>
              <a:spLocks/>
            </p:cNvSpPr>
            <p:nvPr/>
          </p:nvSpPr>
          <p:spPr bwMode="auto">
            <a:xfrm>
              <a:off x="2155"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22</a:t>
              </a:r>
            </a:p>
          </p:txBody>
        </p:sp>
        <p:sp>
          <p:nvSpPr>
            <p:cNvPr id="173141" name="Rectangle 49"/>
            <p:cNvSpPr>
              <a:spLocks/>
            </p:cNvSpPr>
            <p:nvPr/>
          </p:nvSpPr>
          <p:spPr bwMode="auto">
            <a:xfrm>
              <a:off x="229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23</a:t>
              </a:r>
            </a:p>
          </p:txBody>
        </p:sp>
        <p:sp>
          <p:nvSpPr>
            <p:cNvPr id="173142" name="Rectangle 50"/>
            <p:cNvSpPr>
              <a:spLocks/>
            </p:cNvSpPr>
            <p:nvPr/>
          </p:nvSpPr>
          <p:spPr bwMode="auto">
            <a:xfrm>
              <a:off x="2442"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24</a:t>
              </a:r>
            </a:p>
          </p:txBody>
        </p:sp>
        <p:sp>
          <p:nvSpPr>
            <p:cNvPr id="173143" name="Rectangle 51"/>
            <p:cNvSpPr>
              <a:spLocks/>
            </p:cNvSpPr>
            <p:nvPr/>
          </p:nvSpPr>
          <p:spPr bwMode="auto">
            <a:xfrm>
              <a:off x="2586"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25</a:t>
              </a:r>
            </a:p>
          </p:txBody>
        </p:sp>
        <p:sp>
          <p:nvSpPr>
            <p:cNvPr id="173144" name="Rectangle 52"/>
            <p:cNvSpPr>
              <a:spLocks/>
            </p:cNvSpPr>
            <p:nvPr/>
          </p:nvSpPr>
          <p:spPr bwMode="auto">
            <a:xfrm>
              <a:off x="2729"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26</a:t>
              </a:r>
            </a:p>
          </p:txBody>
        </p:sp>
        <p:sp>
          <p:nvSpPr>
            <p:cNvPr id="173145" name="Rectangle 53"/>
            <p:cNvSpPr>
              <a:spLocks/>
            </p:cNvSpPr>
            <p:nvPr/>
          </p:nvSpPr>
          <p:spPr bwMode="auto">
            <a:xfrm>
              <a:off x="2873"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27</a:t>
              </a:r>
            </a:p>
          </p:txBody>
        </p:sp>
        <p:sp>
          <p:nvSpPr>
            <p:cNvPr id="173146" name="Rectangle 54"/>
            <p:cNvSpPr>
              <a:spLocks/>
            </p:cNvSpPr>
            <p:nvPr/>
          </p:nvSpPr>
          <p:spPr bwMode="auto">
            <a:xfrm>
              <a:off x="3017" y="0"/>
              <a:ext cx="143"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28</a:t>
              </a:r>
            </a:p>
          </p:txBody>
        </p:sp>
        <p:sp>
          <p:nvSpPr>
            <p:cNvPr id="173147" name="Rectangle 55"/>
            <p:cNvSpPr>
              <a:spLocks/>
            </p:cNvSpPr>
            <p:nvPr/>
          </p:nvSpPr>
          <p:spPr bwMode="auto">
            <a:xfrm>
              <a:off x="3160"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29</a:t>
              </a:r>
            </a:p>
          </p:txBody>
        </p:sp>
        <p:sp>
          <p:nvSpPr>
            <p:cNvPr id="173148" name="Rectangle 56"/>
            <p:cNvSpPr>
              <a:spLocks/>
            </p:cNvSpPr>
            <p:nvPr/>
          </p:nvSpPr>
          <p:spPr bwMode="auto">
            <a:xfrm>
              <a:off x="3304"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30</a:t>
              </a:r>
            </a:p>
          </p:txBody>
        </p:sp>
        <p:sp>
          <p:nvSpPr>
            <p:cNvPr id="173149" name="Rectangle 57"/>
            <p:cNvSpPr>
              <a:spLocks/>
            </p:cNvSpPr>
            <p:nvPr/>
          </p:nvSpPr>
          <p:spPr bwMode="auto">
            <a:xfrm>
              <a:off x="3448" y="0"/>
              <a:ext cx="144" cy="184"/>
            </a:xfrm>
            <a:prstGeom prst="rect">
              <a:avLst/>
            </a:prstGeom>
            <a:noFill/>
            <a:ln w="12700">
              <a:solidFill>
                <a:srgbClr val="B6B6B6"/>
              </a:solid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31</a:t>
              </a:r>
            </a:p>
          </p:txBody>
        </p:sp>
      </p:grpSp>
      <p:sp>
        <p:nvSpPr>
          <p:cNvPr id="173076" name="Rectangle 58"/>
          <p:cNvSpPr>
            <a:spLocks/>
          </p:cNvSpPr>
          <p:nvPr/>
        </p:nvSpPr>
        <p:spPr bwMode="auto">
          <a:xfrm>
            <a:off x="4423410" y="4823460"/>
            <a:ext cx="205740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2</a:t>
            </a:r>
          </a:p>
        </p:txBody>
      </p:sp>
      <p:sp>
        <p:nvSpPr>
          <p:cNvPr id="173077" name="Rectangle 59"/>
          <p:cNvSpPr>
            <a:spLocks/>
          </p:cNvSpPr>
          <p:nvPr/>
        </p:nvSpPr>
        <p:spPr bwMode="auto">
          <a:xfrm>
            <a:off x="6480810" y="4800600"/>
            <a:ext cx="2183130" cy="26289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Y   E   A   R   3</a:t>
            </a:r>
          </a:p>
        </p:txBody>
      </p:sp>
      <p:grpSp>
        <p:nvGrpSpPr>
          <p:cNvPr id="8" name="Group 60"/>
          <p:cNvGrpSpPr>
            <a:grpSpLocks/>
          </p:cNvGrpSpPr>
          <p:nvPr/>
        </p:nvGrpSpPr>
        <p:grpSpPr bwMode="auto">
          <a:xfrm>
            <a:off x="4434840" y="1771650"/>
            <a:ext cx="1830229" cy="742950"/>
            <a:chOff x="0" y="0"/>
            <a:chExt cx="1280" cy="520"/>
          </a:xfrm>
        </p:grpSpPr>
        <p:sp>
          <p:nvSpPr>
            <p:cNvPr id="173123" name="AutoShape 61"/>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24" name="Rectangle 62"/>
            <p:cNvSpPr>
              <a:spLocks/>
            </p:cNvSpPr>
            <p:nvPr/>
          </p:nvSpPr>
          <p:spPr bwMode="auto">
            <a:xfrm>
              <a:off x="0" y="128"/>
              <a:ext cx="1248" cy="272"/>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Concept Optimization</a:t>
              </a:r>
            </a:p>
          </p:txBody>
        </p:sp>
      </p:grpSp>
      <p:grpSp>
        <p:nvGrpSpPr>
          <p:cNvPr id="9" name="Group 63"/>
          <p:cNvGrpSpPr>
            <a:grpSpLocks/>
          </p:cNvGrpSpPr>
          <p:nvPr/>
        </p:nvGrpSpPr>
        <p:grpSpPr bwMode="auto">
          <a:xfrm>
            <a:off x="5463540" y="2468880"/>
            <a:ext cx="2948940" cy="742950"/>
            <a:chOff x="0" y="0"/>
            <a:chExt cx="1280" cy="520"/>
          </a:xfrm>
        </p:grpSpPr>
        <p:sp>
          <p:nvSpPr>
            <p:cNvPr id="173121" name="AutoShape 64"/>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22" name="Rectangle 65"/>
            <p:cNvSpPr>
              <a:spLocks/>
            </p:cNvSpPr>
            <p:nvPr/>
          </p:nvSpPr>
          <p:spPr bwMode="auto">
            <a:xfrm>
              <a:off x="0" y="128"/>
              <a:ext cx="1216" cy="272"/>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Product Development</a:t>
              </a:r>
            </a:p>
          </p:txBody>
        </p:sp>
      </p:grpSp>
      <p:grpSp>
        <p:nvGrpSpPr>
          <p:cNvPr id="10" name="Group 66"/>
          <p:cNvGrpSpPr>
            <a:grpSpLocks/>
          </p:cNvGrpSpPr>
          <p:nvPr/>
        </p:nvGrpSpPr>
        <p:grpSpPr bwMode="auto">
          <a:xfrm>
            <a:off x="6469380" y="3166110"/>
            <a:ext cx="1943100" cy="742950"/>
            <a:chOff x="0" y="0"/>
            <a:chExt cx="1280" cy="520"/>
          </a:xfrm>
        </p:grpSpPr>
        <p:sp>
          <p:nvSpPr>
            <p:cNvPr id="173119" name="AutoShape 67"/>
            <p:cNvSpPr>
              <a:spLocks/>
            </p:cNvSpPr>
            <p:nvPr/>
          </p:nvSpPr>
          <p:spPr bwMode="auto">
            <a:xfrm>
              <a:off x="0" y="0"/>
              <a:ext cx="1280" cy="520"/>
            </a:xfrm>
            <a:prstGeom prst="rightArrow">
              <a:avLst>
                <a:gd name="adj1" fmla="val 56528"/>
                <a:gd name="adj2" fmla="val 32308"/>
              </a:avLst>
            </a:prstGeom>
            <a:solidFill>
              <a:srgbClr val="CCCCCC"/>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20" name="Rectangle 68"/>
            <p:cNvSpPr>
              <a:spLocks/>
            </p:cNvSpPr>
            <p:nvPr/>
          </p:nvSpPr>
          <p:spPr bwMode="auto">
            <a:xfrm>
              <a:off x="0" y="184"/>
              <a:ext cx="1256" cy="16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Preparation of Introduction</a:t>
              </a:r>
            </a:p>
          </p:txBody>
        </p:sp>
      </p:grpSp>
      <p:sp>
        <p:nvSpPr>
          <p:cNvPr id="173081" name="Line 69"/>
          <p:cNvSpPr>
            <a:spLocks noChangeShapeType="1"/>
          </p:cNvSpPr>
          <p:nvPr/>
        </p:nvSpPr>
        <p:spPr bwMode="auto">
          <a:xfrm>
            <a:off x="4434841" y="1654493"/>
            <a:ext cx="0" cy="2185988"/>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3082" name="Line 70"/>
          <p:cNvSpPr>
            <a:spLocks noChangeShapeType="1"/>
          </p:cNvSpPr>
          <p:nvPr/>
        </p:nvSpPr>
        <p:spPr bwMode="auto">
          <a:xfrm>
            <a:off x="5463540" y="2354580"/>
            <a:ext cx="0" cy="1851660"/>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sp>
        <p:nvSpPr>
          <p:cNvPr id="173083" name="Line 71"/>
          <p:cNvSpPr>
            <a:spLocks noChangeShapeType="1"/>
          </p:cNvSpPr>
          <p:nvPr/>
        </p:nvSpPr>
        <p:spPr bwMode="auto">
          <a:xfrm flipH="1">
            <a:off x="6457950" y="3053239"/>
            <a:ext cx="11430" cy="775811"/>
          </a:xfrm>
          <a:prstGeom prst="line">
            <a:avLst/>
          </a:prstGeom>
          <a:noFill/>
          <a:ln w="9525" cap="rnd">
            <a:solidFill>
              <a:srgbClr val="353535"/>
            </a:solidFill>
            <a:prstDash val="sysDot"/>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smtClean="0">
              <a:solidFill>
                <a:srgbClr val="000000"/>
              </a:solidFill>
              <a:sym typeface="Gill Sans" charset="0"/>
            </a:endParaRPr>
          </a:p>
        </p:txBody>
      </p:sp>
      <p:pic>
        <p:nvPicPr>
          <p:cNvPr id="173084" name="Picture 72"/>
          <p:cNvPicPr>
            <a:picLocks noChangeAspect="1" noChangeArrowheads="1"/>
          </p:cNvPicPr>
          <p:nvPr/>
        </p:nvPicPr>
        <p:blipFill>
          <a:blip r:embed="rId2"/>
          <a:srcRect/>
          <a:stretch>
            <a:fillRect/>
          </a:stretch>
        </p:blipFill>
        <p:spPr bwMode="auto">
          <a:xfrm>
            <a:off x="7200900" y="6423660"/>
            <a:ext cx="1877378" cy="365760"/>
          </a:xfrm>
          <a:prstGeom prst="rect">
            <a:avLst/>
          </a:prstGeom>
          <a:noFill/>
          <a:ln w="12700">
            <a:noFill/>
            <a:miter lim="800000"/>
            <a:headEnd/>
            <a:tailEnd/>
          </a:ln>
        </p:spPr>
      </p:pic>
      <p:sp>
        <p:nvSpPr>
          <p:cNvPr id="173085" name="Rectangle 73"/>
          <p:cNvSpPr>
            <a:spLocks/>
          </p:cNvSpPr>
          <p:nvPr/>
        </p:nvSpPr>
        <p:spPr bwMode="auto">
          <a:xfrm>
            <a:off x="3497580" y="628650"/>
            <a:ext cx="2857500" cy="26289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1300" dirty="0">
                <a:solidFill>
                  <a:srgbClr val="333333"/>
                </a:solidFill>
                <a:latin typeface="Helvetica" charset="0"/>
                <a:ea typeface="Helvetica" charset="0"/>
                <a:cs typeface="Helvetica" charset="0"/>
                <a:sym typeface="Helvetica" charset="0"/>
              </a:rPr>
              <a:t>Action Towards Concrete Product</a:t>
            </a:r>
          </a:p>
        </p:txBody>
      </p:sp>
      <p:sp>
        <p:nvSpPr>
          <p:cNvPr id="173086" name="AutoShape 74"/>
          <p:cNvSpPr>
            <a:spLocks/>
          </p:cNvSpPr>
          <p:nvPr/>
        </p:nvSpPr>
        <p:spPr bwMode="auto">
          <a:xfrm>
            <a:off x="326898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87" name="Rectangle 75"/>
          <p:cNvSpPr>
            <a:spLocks/>
          </p:cNvSpPr>
          <p:nvPr/>
        </p:nvSpPr>
        <p:spPr bwMode="auto">
          <a:xfrm>
            <a:off x="2457450" y="4343400"/>
            <a:ext cx="1794510" cy="38862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Concept Finding</a:t>
            </a:r>
          </a:p>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28.04.2011</a:t>
            </a:r>
          </a:p>
        </p:txBody>
      </p:sp>
      <p:sp>
        <p:nvSpPr>
          <p:cNvPr id="173088" name="AutoShape 76"/>
          <p:cNvSpPr>
            <a:spLocks/>
          </p:cNvSpPr>
          <p:nvPr/>
        </p:nvSpPr>
        <p:spPr bwMode="auto">
          <a:xfrm>
            <a:off x="4353402"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89" name="AutoShape 77"/>
          <p:cNvSpPr>
            <a:spLocks/>
          </p:cNvSpPr>
          <p:nvPr/>
        </p:nvSpPr>
        <p:spPr bwMode="auto">
          <a:xfrm>
            <a:off x="5382102"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a:p>
            <a:pPr algn="ctr" defTabSz="822960" fontAlgn="base">
              <a:spcBef>
                <a:spcPct val="0"/>
              </a:spcBef>
              <a:spcAft>
                <a:spcPct val="0"/>
              </a:spcAft>
            </a:pPr>
            <a:endParaRPr lang="de-DE" sz="2900" dirty="0">
              <a:solidFill>
                <a:srgbClr val="000000"/>
              </a:solidFill>
              <a:sym typeface="Gill Sans" charset="0"/>
            </a:endParaRPr>
          </a:p>
          <a:p>
            <a:pPr algn="ctr" defTabSz="822960" fontAlgn="base">
              <a:spcBef>
                <a:spcPct val="0"/>
              </a:spcBef>
              <a:spcAft>
                <a:spcPct val="0"/>
              </a:spcAft>
            </a:pPr>
            <a:endParaRPr lang="de-DE" sz="2900" dirty="0">
              <a:solidFill>
                <a:srgbClr val="000000"/>
              </a:solidFill>
              <a:sym typeface="Gill Sans" charset="0"/>
            </a:endParaRPr>
          </a:p>
        </p:txBody>
      </p:sp>
      <p:sp>
        <p:nvSpPr>
          <p:cNvPr id="173090" name="AutoShape 78"/>
          <p:cNvSpPr>
            <a:spLocks/>
          </p:cNvSpPr>
          <p:nvPr/>
        </p:nvSpPr>
        <p:spPr bwMode="auto">
          <a:xfrm>
            <a:off x="6377940" y="4194810"/>
            <a:ext cx="171450" cy="137160"/>
          </a:xfrm>
          <a:prstGeom prst="triangle">
            <a:avLst>
              <a:gd name="adj" fmla="val 50000"/>
            </a:avLst>
          </a:prstGeom>
          <a:solidFill>
            <a:schemeClr val="accent1">
              <a:alpha val="55685"/>
            </a:schemeClr>
          </a:solidFill>
          <a:ln w="6350">
            <a:no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091" name="Rectangle 79"/>
          <p:cNvSpPr>
            <a:spLocks/>
          </p:cNvSpPr>
          <p:nvPr/>
        </p:nvSpPr>
        <p:spPr bwMode="auto">
          <a:xfrm>
            <a:off x="4206240" y="4343400"/>
            <a:ext cx="2720340" cy="228600"/>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1100" dirty="0">
                <a:solidFill>
                  <a:srgbClr val="333333"/>
                </a:solidFill>
                <a:latin typeface="Helvetica" charset="0"/>
                <a:ea typeface="Helvetica" charset="0"/>
                <a:cs typeface="Helvetica" charset="0"/>
                <a:sym typeface="Helvetica" charset="0"/>
              </a:rPr>
              <a:t>End User Testing (iterative)</a:t>
            </a:r>
          </a:p>
        </p:txBody>
      </p:sp>
      <p:grpSp>
        <p:nvGrpSpPr>
          <p:cNvPr id="11" name="Group 80"/>
          <p:cNvGrpSpPr>
            <a:grpSpLocks/>
          </p:cNvGrpSpPr>
          <p:nvPr/>
        </p:nvGrpSpPr>
        <p:grpSpPr bwMode="auto">
          <a:xfrm>
            <a:off x="3200400" y="3829050"/>
            <a:ext cx="308610" cy="365760"/>
            <a:chOff x="0" y="0"/>
            <a:chExt cx="216" cy="256"/>
          </a:xfrm>
        </p:grpSpPr>
        <p:sp>
          <p:nvSpPr>
            <p:cNvPr id="173117" name="AutoShape 81"/>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18" name="Rectangle 82"/>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M1</a:t>
              </a:r>
            </a:p>
          </p:txBody>
        </p:sp>
      </p:grpSp>
      <p:grpSp>
        <p:nvGrpSpPr>
          <p:cNvPr id="12" name="Group 83"/>
          <p:cNvGrpSpPr>
            <a:grpSpLocks/>
          </p:cNvGrpSpPr>
          <p:nvPr/>
        </p:nvGrpSpPr>
        <p:grpSpPr bwMode="auto">
          <a:xfrm>
            <a:off x="4297680" y="3829050"/>
            <a:ext cx="308610" cy="365760"/>
            <a:chOff x="0" y="0"/>
            <a:chExt cx="216" cy="256"/>
          </a:xfrm>
        </p:grpSpPr>
        <p:sp>
          <p:nvSpPr>
            <p:cNvPr id="173115" name="AutoShape 84"/>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16" name="Rectangle 85"/>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M2</a:t>
              </a:r>
            </a:p>
          </p:txBody>
        </p:sp>
      </p:grpSp>
      <p:grpSp>
        <p:nvGrpSpPr>
          <p:cNvPr id="13" name="Group 86"/>
          <p:cNvGrpSpPr>
            <a:grpSpLocks/>
          </p:cNvGrpSpPr>
          <p:nvPr/>
        </p:nvGrpSpPr>
        <p:grpSpPr bwMode="auto">
          <a:xfrm>
            <a:off x="5177790" y="3829050"/>
            <a:ext cx="308610" cy="365760"/>
            <a:chOff x="0" y="0"/>
            <a:chExt cx="216" cy="256"/>
          </a:xfrm>
        </p:grpSpPr>
        <p:sp>
          <p:nvSpPr>
            <p:cNvPr id="173113" name="AutoShape 87"/>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14" name="Rectangle 88"/>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M3</a:t>
              </a:r>
            </a:p>
          </p:txBody>
        </p:sp>
      </p:grpSp>
      <p:grpSp>
        <p:nvGrpSpPr>
          <p:cNvPr id="14" name="Group 89"/>
          <p:cNvGrpSpPr>
            <a:grpSpLocks/>
          </p:cNvGrpSpPr>
          <p:nvPr/>
        </p:nvGrpSpPr>
        <p:grpSpPr bwMode="auto">
          <a:xfrm>
            <a:off x="6320790" y="3829050"/>
            <a:ext cx="308610" cy="365760"/>
            <a:chOff x="0" y="0"/>
            <a:chExt cx="216" cy="256"/>
          </a:xfrm>
        </p:grpSpPr>
        <p:sp>
          <p:nvSpPr>
            <p:cNvPr id="173111" name="AutoShape 90"/>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12" name="Rectangle 91"/>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M4</a:t>
              </a:r>
            </a:p>
          </p:txBody>
        </p:sp>
      </p:grpSp>
      <p:grpSp>
        <p:nvGrpSpPr>
          <p:cNvPr id="15" name="Group 92"/>
          <p:cNvGrpSpPr>
            <a:grpSpLocks/>
          </p:cNvGrpSpPr>
          <p:nvPr/>
        </p:nvGrpSpPr>
        <p:grpSpPr bwMode="auto">
          <a:xfrm>
            <a:off x="7212330" y="3829050"/>
            <a:ext cx="308610" cy="365760"/>
            <a:chOff x="0" y="0"/>
            <a:chExt cx="216" cy="256"/>
          </a:xfrm>
        </p:grpSpPr>
        <p:sp>
          <p:nvSpPr>
            <p:cNvPr id="173109" name="AutoShape 93"/>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10" name="Rectangle 94"/>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M5</a:t>
              </a:r>
            </a:p>
          </p:txBody>
        </p:sp>
      </p:grpSp>
      <p:grpSp>
        <p:nvGrpSpPr>
          <p:cNvPr id="16" name="Group 95"/>
          <p:cNvGrpSpPr>
            <a:grpSpLocks/>
          </p:cNvGrpSpPr>
          <p:nvPr/>
        </p:nvGrpSpPr>
        <p:grpSpPr bwMode="auto">
          <a:xfrm>
            <a:off x="8241030" y="3817620"/>
            <a:ext cx="308610" cy="365760"/>
            <a:chOff x="0" y="0"/>
            <a:chExt cx="216" cy="256"/>
          </a:xfrm>
        </p:grpSpPr>
        <p:sp>
          <p:nvSpPr>
            <p:cNvPr id="173107" name="AutoShape 96"/>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73108" name="Rectangle 97"/>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a:solidFill>
                    <a:srgbClr val="333333"/>
                  </a:solidFill>
                  <a:latin typeface="Helvetica" charset="0"/>
                  <a:ea typeface="Helvetica" charset="0"/>
                  <a:cs typeface="Helvetica" charset="0"/>
                  <a:sym typeface="Helvetica" charset="0"/>
                </a:rPr>
                <a:t>M6</a:t>
              </a:r>
            </a:p>
          </p:txBody>
        </p:sp>
      </p:grpSp>
      <p:sp>
        <p:nvSpPr>
          <p:cNvPr id="15458" name="Rectangle 98"/>
          <p:cNvSpPr>
            <a:spLocks/>
          </p:cNvSpPr>
          <p:nvPr/>
        </p:nvSpPr>
        <p:spPr bwMode="auto">
          <a:xfrm>
            <a:off x="7200900" y="211455"/>
            <a:ext cx="1828800" cy="217170"/>
          </a:xfrm>
          <a:prstGeom prst="rect">
            <a:avLst/>
          </a:prstGeom>
          <a:noFill/>
          <a:ln w="12700" cap="flat">
            <a:noFill/>
            <a:miter lim="800000"/>
            <a:headEnd type="none" w="med" len="med"/>
            <a:tailEnd type="none" w="med" len="med"/>
          </a:ln>
        </p:spPr>
        <p:txBody>
          <a:bodyPr lIns="0" tIns="0" rIns="0" bIns="0" anchor="ctr"/>
          <a:lstStyle/>
          <a:p>
            <a:pPr algn="r" defTabSz="822960" fontAlgn="base">
              <a:spcBef>
                <a:spcPct val="0"/>
              </a:spcBef>
              <a:spcAft>
                <a:spcPct val="0"/>
              </a:spcAft>
              <a:defRPr/>
            </a:pPr>
            <a:r>
              <a:rPr lang="en-US" sz="1000" dirty="0">
                <a:solidFill>
                  <a:srgbClr val="333333">
                    <a:alpha val="50000"/>
                  </a:srgbClr>
                </a:solidFill>
                <a:latin typeface="Helvetica" charset="0"/>
                <a:ea typeface="Helvetica" charset="0"/>
                <a:cs typeface="Helvetica" charset="0"/>
                <a:sym typeface="Helvetica" charset="0"/>
              </a:rPr>
              <a:t>Project Overview// 08.04.2011//</a:t>
            </a:r>
          </a:p>
        </p:txBody>
      </p:sp>
      <p:sp>
        <p:nvSpPr>
          <p:cNvPr id="173099" name="Rectangle 99"/>
          <p:cNvSpPr>
            <a:spLocks/>
          </p:cNvSpPr>
          <p:nvPr/>
        </p:nvSpPr>
        <p:spPr bwMode="auto">
          <a:xfrm>
            <a:off x="457200" y="194310"/>
            <a:ext cx="3097530" cy="26289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1300" b="1" dirty="0">
                <a:solidFill>
                  <a:srgbClr val="333333"/>
                </a:solidFill>
                <a:latin typeface="Helvetica" charset="0"/>
                <a:ea typeface="Helvetica" charset="0"/>
                <a:cs typeface="Helvetica" charset="0"/>
                <a:sym typeface="Helvetica" charset="0"/>
              </a:rPr>
              <a:t>THE ELISA PROJECT OVERVIEW</a:t>
            </a:r>
          </a:p>
        </p:txBody>
      </p:sp>
      <p:sp>
        <p:nvSpPr>
          <p:cNvPr id="15460" name="Rectangle 100"/>
          <p:cNvSpPr>
            <a:spLocks/>
          </p:cNvSpPr>
          <p:nvPr/>
        </p:nvSpPr>
        <p:spPr bwMode="auto">
          <a:xfrm>
            <a:off x="445770" y="5452110"/>
            <a:ext cx="2503170" cy="20574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●M0: Kick Off 13.10.10 </a:t>
            </a:r>
            <a:r>
              <a:rPr lang="en-US" sz="800" dirty="0">
                <a:solidFill>
                  <a:srgbClr val="333333">
                    <a:alpha val="50000"/>
                  </a:srgbClr>
                </a:solidFill>
                <a:latin typeface="Helvetica" charset="0"/>
                <a:ea typeface="Helvetica" charset="0"/>
                <a:cs typeface="Helvetica" charset="0"/>
                <a:sym typeface="Helvetica" charset="0"/>
              </a:rPr>
              <a:t>(Consortium Agreement)</a:t>
            </a:r>
          </a:p>
        </p:txBody>
      </p:sp>
      <p:sp>
        <p:nvSpPr>
          <p:cNvPr id="173101" name="Rectangle 101"/>
          <p:cNvSpPr>
            <a:spLocks/>
          </p:cNvSpPr>
          <p:nvPr/>
        </p:nvSpPr>
        <p:spPr bwMode="auto">
          <a:xfrm>
            <a:off x="445770" y="5663565"/>
            <a:ext cx="3280410" cy="582930"/>
          </a:xfrm>
          <a:prstGeom prst="rect">
            <a:avLst/>
          </a:prstGeom>
          <a:noFill/>
          <a:ln w="12700">
            <a:noFill/>
            <a:miter lim="800000"/>
            <a:headEnd/>
            <a:tailEnd/>
          </a:ln>
        </p:spPr>
        <p:txBody>
          <a:bodyPr lIns="0" tIns="0" rIns="0" bIns="0" anchor="ctr">
            <a:prstTxWarp prst="textNoShape">
              <a:avLst/>
            </a:prstTxWarp>
          </a:bodyPr>
          <a:lstStyle/>
          <a:p>
            <a:pPr defTabSz="822960" fontAlgn="base">
              <a:spcBef>
                <a:spcPct val="0"/>
              </a:spcBef>
              <a:spcAft>
                <a:spcPct val="0"/>
              </a:spcAft>
            </a:pPr>
            <a:r>
              <a:rPr lang="en-US" sz="800" b="1" dirty="0" smtClean="0">
                <a:solidFill>
                  <a:srgbClr val="262673"/>
                </a:solidFill>
                <a:latin typeface="Helvetica" charset="0"/>
                <a:ea typeface="Lucida Grande" charset="0"/>
                <a:cs typeface="Lucida Grande" charset="0"/>
                <a:sym typeface="Helvetica" charset="0"/>
              </a:rPr>
              <a:t>●</a:t>
            </a:r>
            <a:r>
              <a:rPr lang="en-US" sz="800" b="1" dirty="0" smtClean="0">
                <a:solidFill>
                  <a:srgbClr val="262673"/>
                </a:solidFill>
                <a:latin typeface="Helvetica" charset="0"/>
                <a:sym typeface="Helvetica" charset="0"/>
              </a:rPr>
              <a:t>M1: 30.04.11 </a:t>
            </a:r>
            <a:r>
              <a:rPr lang="en-US" sz="800" dirty="0" smtClean="0">
                <a:solidFill>
                  <a:srgbClr val="262673"/>
                </a:solidFill>
                <a:latin typeface="Helvetica" charset="0"/>
                <a:sym typeface="Helvetica" charset="0"/>
              </a:rPr>
              <a:t>Finish Preparatory Work </a:t>
            </a:r>
            <a:r>
              <a:rPr lang="en-US" sz="800" dirty="0" smtClean="0">
                <a:solidFill>
                  <a:srgbClr val="7575D1"/>
                </a:solidFill>
                <a:latin typeface="Helvetica" charset="0"/>
                <a:ea typeface="Helvetica" charset="0"/>
                <a:cs typeface="Helvetica" charset="0"/>
                <a:sym typeface="Helvetica" charset="0"/>
              </a:rPr>
              <a:t>(Kick Off Minutes, Market Analysis,, Project Website, End-User Requirements, Usability Study, Social network analysis,  Social Interaction Study</a:t>
            </a:r>
            <a:r>
              <a:rPr lang="en-US" altLang="ja-JP" sz="800" dirty="0" smtClean="0">
                <a:solidFill>
                  <a:srgbClr val="7575D1"/>
                </a:solidFill>
                <a:latin typeface="Helvetica" charset="0"/>
                <a:ea typeface="Helvetica" charset="0"/>
                <a:cs typeface="Helvetica" charset="0"/>
                <a:sym typeface="Helvetica" charset="0"/>
              </a:rPr>
              <a:t> </a:t>
            </a:r>
            <a:endParaRPr lang="en-US" sz="800" dirty="0" smtClean="0">
              <a:solidFill>
                <a:srgbClr val="7575D1"/>
              </a:solidFill>
              <a:latin typeface="Helvetica" charset="0"/>
              <a:ea typeface="Helvetica" charset="0"/>
              <a:cs typeface="Helvetica" charset="0"/>
              <a:sym typeface="Helvetica" charset="0"/>
            </a:endParaRPr>
          </a:p>
          <a:p>
            <a:pPr defTabSz="822960" fontAlgn="base">
              <a:spcBef>
                <a:spcPct val="0"/>
              </a:spcBef>
              <a:spcAft>
                <a:spcPct val="0"/>
              </a:spcAft>
              <a:buFont typeface="Arial"/>
              <a:buChar char="•"/>
            </a:pPr>
            <a:r>
              <a:rPr lang="en-US" sz="800" b="1" dirty="0" smtClean="0">
                <a:solidFill>
                  <a:srgbClr val="333399">
                    <a:lumMod val="75000"/>
                  </a:srgbClr>
                </a:solidFill>
                <a:latin typeface="Helvetica" charset="0"/>
                <a:ea typeface="Helvetica" charset="0"/>
                <a:cs typeface="Helvetica" charset="0"/>
                <a:sym typeface="Helvetica" charset="0"/>
              </a:rPr>
              <a:t>M 1.1 15.7.11: </a:t>
            </a:r>
            <a:r>
              <a:rPr lang="en-US" altLang="ja-JP" sz="800" dirty="0" smtClean="0">
                <a:solidFill>
                  <a:srgbClr val="7575D1"/>
                </a:solidFill>
                <a:latin typeface="Helvetica" charset="0"/>
                <a:ea typeface="Helvetica" charset="0"/>
                <a:cs typeface="Helvetica" charset="0"/>
                <a:sym typeface="Helvetica" charset="0"/>
              </a:rPr>
              <a:t>Health and Wellbeing related Offers, </a:t>
            </a:r>
            <a:r>
              <a:rPr lang="en-US" altLang="ja-JP" sz="800" dirty="0" err="1" smtClean="0">
                <a:solidFill>
                  <a:srgbClr val="7575D1"/>
                </a:solidFill>
                <a:latin typeface="Helvetica" charset="0"/>
                <a:ea typeface="Helvetica" charset="0"/>
                <a:cs typeface="Helvetica" charset="0"/>
                <a:sym typeface="Helvetica" charset="0"/>
              </a:rPr>
              <a:t>Stakeholderanalysis</a:t>
            </a:r>
            <a:endParaRPr lang="en-US" sz="800" dirty="0" smtClean="0">
              <a:solidFill>
                <a:srgbClr val="7575D1"/>
              </a:solidFill>
              <a:latin typeface="Helvetica" charset="0"/>
              <a:ea typeface="Helvetica" charset="0"/>
              <a:cs typeface="Helvetica" charset="0"/>
              <a:sym typeface="Helvetica" charset="0"/>
            </a:endParaRPr>
          </a:p>
        </p:txBody>
      </p:sp>
      <p:sp>
        <p:nvSpPr>
          <p:cNvPr id="15462" name="Rectangle 102"/>
          <p:cNvSpPr>
            <a:spLocks/>
          </p:cNvSpPr>
          <p:nvPr/>
        </p:nvSpPr>
        <p:spPr bwMode="auto">
          <a:xfrm>
            <a:off x="457200" y="6252210"/>
            <a:ext cx="2628900" cy="45720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●M2: Business Plan &amp; Prototype 1 </a:t>
            </a:r>
            <a:r>
              <a:rPr lang="en-US" sz="800" dirty="0">
                <a:solidFill>
                  <a:srgbClr val="333333">
                    <a:alpha val="50000"/>
                  </a:srgbClr>
                </a:solidFill>
                <a:latin typeface="Helvetica" charset="0"/>
                <a:ea typeface="Helvetica" charset="0"/>
                <a:cs typeface="Helvetica" charset="0"/>
                <a:sym typeface="Helvetica" charset="0"/>
              </a:rPr>
              <a:t>(Business Plan, Specifications, Hardware Platform Prototypes, Application Scenarios, Test &amp; Evaluation Specifications</a:t>
            </a:r>
          </a:p>
        </p:txBody>
      </p:sp>
      <p:sp>
        <p:nvSpPr>
          <p:cNvPr id="15463" name="Rectangle 103"/>
          <p:cNvSpPr>
            <a:spLocks/>
          </p:cNvSpPr>
          <p:nvPr/>
        </p:nvSpPr>
        <p:spPr bwMode="auto">
          <a:xfrm>
            <a:off x="3783330" y="5452110"/>
            <a:ext cx="2628900" cy="70866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●M3: Finished Overall Concept &amp; Prototype 2 </a:t>
            </a:r>
            <a:r>
              <a:rPr lang="en-US" sz="800" dirty="0">
                <a:solidFill>
                  <a:srgbClr val="333333">
                    <a:alpha val="50000"/>
                  </a:srgbClr>
                </a:solidFill>
                <a:latin typeface="Helvetica" charset="0"/>
                <a:ea typeface="Helvetica" charset="0"/>
                <a:cs typeface="Helvetica" charset="0"/>
                <a:sym typeface="Helvetica" charset="0"/>
              </a:rPr>
              <a:t>(Project Progress Report, Market Analysis, Business Model &amp; Value Chain, Health and Wellbeing related Offers, Specifications, Application Prototypes, Validation Report)</a:t>
            </a:r>
          </a:p>
          <a:p>
            <a:pPr defTabSz="822960" fontAlgn="base">
              <a:spcBef>
                <a:spcPct val="0"/>
              </a:spcBef>
              <a:spcAft>
                <a:spcPct val="0"/>
              </a:spcAft>
              <a:defRPr/>
            </a:pPr>
            <a:r>
              <a:rPr lang="en-US" sz="800" dirty="0">
                <a:solidFill>
                  <a:srgbClr val="333333">
                    <a:alpha val="50000"/>
                  </a:srgbClr>
                </a:solidFill>
                <a:latin typeface="Helvetica" charset="0"/>
                <a:ea typeface="Helvetica" charset="0"/>
                <a:cs typeface="Helvetica" charset="0"/>
                <a:sym typeface="Helvetica" charset="0"/>
              </a:rPr>
              <a:t>M 3.1.: 1.5.12: , Business Model &amp; Value Chain, IPR</a:t>
            </a:r>
          </a:p>
        </p:txBody>
      </p:sp>
      <p:sp>
        <p:nvSpPr>
          <p:cNvPr id="15464" name="Rectangle 104"/>
          <p:cNvSpPr>
            <a:spLocks/>
          </p:cNvSpPr>
          <p:nvPr/>
        </p:nvSpPr>
        <p:spPr bwMode="auto">
          <a:xfrm>
            <a:off x="3783330" y="6097905"/>
            <a:ext cx="2628900" cy="45720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●M4: Prototype 3, Mock Up, Service Integration </a:t>
            </a:r>
            <a:r>
              <a:rPr lang="en-US" sz="800" dirty="0">
                <a:solidFill>
                  <a:srgbClr val="333333">
                    <a:alpha val="50000"/>
                  </a:srgbClr>
                </a:solidFill>
                <a:latin typeface="Helvetica" charset="0"/>
                <a:ea typeface="Helvetica" charset="0"/>
                <a:cs typeface="Helvetica" charset="0"/>
                <a:sym typeface="Helvetica" charset="0"/>
              </a:rPr>
              <a:t>(IPR, Usability Study, Specifications, Hardware Platform Prototypes, Validation Report)</a:t>
            </a:r>
          </a:p>
        </p:txBody>
      </p:sp>
      <p:sp>
        <p:nvSpPr>
          <p:cNvPr id="15465" name="Rectangle 105"/>
          <p:cNvSpPr>
            <a:spLocks/>
          </p:cNvSpPr>
          <p:nvPr/>
        </p:nvSpPr>
        <p:spPr bwMode="auto">
          <a:xfrm>
            <a:off x="3783330" y="6486525"/>
            <a:ext cx="2628900" cy="33147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●M5: Prototype &amp; Services ready for Field Tests </a:t>
            </a:r>
            <a:r>
              <a:rPr lang="en-US" sz="800" dirty="0">
                <a:solidFill>
                  <a:srgbClr val="333333">
                    <a:alpha val="50000"/>
                  </a:srgbClr>
                </a:solidFill>
                <a:latin typeface="Helvetica" charset="0"/>
                <a:ea typeface="Helvetica" charset="0"/>
                <a:cs typeface="Helvetica" charset="0"/>
                <a:sym typeface="Helvetica" charset="0"/>
              </a:rPr>
              <a:t>(Project Progress Report, Usability Study, Validation Report)</a:t>
            </a:r>
          </a:p>
        </p:txBody>
      </p:sp>
      <p:sp>
        <p:nvSpPr>
          <p:cNvPr id="15466" name="Rectangle 106"/>
          <p:cNvSpPr>
            <a:spLocks/>
          </p:cNvSpPr>
          <p:nvPr/>
        </p:nvSpPr>
        <p:spPr bwMode="auto">
          <a:xfrm>
            <a:off x="6480810" y="5452110"/>
            <a:ext cx="2183130" cy="582930"/>
          </a:xfrm>
          <a:prstGeom prst="rect">
            <a:avLst/>
          </a:prstGeom>
          <a:noFill/>
          <a:ln w="12700" cap="flat">
            <a:noFill/>
            <a:miter lim="800000"/>
            <a:headEnd type="none" w="med" len="med"/>
            <a:tailEnd type="none" w="med" len="med"/>
          </a:ln>
        </p:spPr>
        <p:txBody>
          <a:bodyPr lIns="0" tIns="0" rIns="0" bIns="0" anchor="ctr"/>
          <a:lstStyle/>
          <a:p>
            <a:pPr defTabSz="822960" fontAlgn="base">
              <a:spcBef>
                <a:spcPct val="0"/>
              </a:spcBef>
              <a:spcAft>
                <a:spcPct val="0"/>
              </a:spcAft>
              <a:defRPr/>
            </a:pPr>
            <a:r>
              <a:rPr lang="en-US" sz="800" dirty="0">
                <a:solidFill>
                  <a:srgbClr val="333333"/>
                </a:solidFill>
                <a:latin typeface="Helvetica" charset="0"/>
                <a:ea typeface="Lucida Grande" charset="0"/>
                <a:cs typeface="Lucida Grande" charset="0"/>
                <a:sym typeface="Helvetica" charset="0"/>
              </a:rPr>
              <a:t>●M6: Evaluated and Optimized Product &amp; Services, Project End </a:t>
            </a:r>
            <a:r>
              <a:rPr lang="en-US" sz="800" dirty="0">
                <a:solidFill>
                  <a:srgbClr val="333333">
                    <a:alpha val="50000"/>
                  </a:srgbClr>
                </a:solidFill>
                <a:latin typeface="Helvetica" charset="0"/>
                <a:ea typeface="Helvetica" charset="0"/>
                <a:cs typeface="Helvetica" charset="0"/>
                <a:sym typeface="Helvetica" charset="0"/>
              </a:rPr>
              <a:t>(Project Progress Report, Marketing and PR Plans, Market Introduction Strategy, Validation Report)</a:t>
            </a:r>
          </a:p>
        </p:txBody>
      </p:sp>
      <p:grpSp>
        <p:nvGrpSpPr>
          <p:cNvPr id="17" name="Group 80"/>
          <p:cNvGrpSpPr>
            <a:grpSpLocks/>
          </p:cNvGrpSpPr>
          <p:nvPr/>
        </p:nvGrpSpPr>
        <p:grpSpPr bwMode="auto">
          <a:xfrm>
            <a:off x="3680460" y="3840480"/>
            <a:ext cx="308610" cy="365760"/>
            <a:chOff x="0" y="0"/>
            <a:chExt cx="216" cy="256"/>
          </a:xfrm>
        </p:grpSpPr>
        <p:sp>
          <p:nvSpPr>
            <p:cNvPr id="109" name="AutoShape 81"/>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10" name="Rectangle 82"/>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smtClean="0">
                  <a:solidFill>
                    <a:srgbClr val="333333"/>
                  </a:solidFill>
                  <a:latin typeface="Helvetica" charset="0"/>
                  <a:ea typeface="Helvetica" charset="0"/>
                  <a:cs typeface="Helvetica" charset="0"/>
                  <a:sym typeface="Helvetica" charset="0"/>
                </a:rPr>
                <a:t>1.1</a:t>
              </a:r>
              <a:endParaRPr lang="en-US" sz="800" dirty="0">
                <a:solidFill>
                  <a:srgbClr val="333333"/>
                </a:solidFill>
                <a:latin typeface="Helvetica" charset="0"/>
                <a:ea typeface="Helvetica" charset="0"/>
                <a:cs typeface="Helvetica" charset="0"/>
                <a:sym typeface="Helvetica" charset="0"/>
              </a:endParaRPr>
            </a:p>
          </p:txBody>
        </p:sp>
      </p:grpSp>
      <p:grpSp>
        <p:nvGrpSpPr>
          <p:cNvPr id="18" name="Group 80"/>
          <p:cNvGrpSpPr>
            <a:grpSpLocks/>
          </p:cNvGrpSpPr>
          <p:nvPr/>
        </p:nvGrpSpPr>
        <p:grpSpPr bwMode="auto">
          <a:xfrm>
            <a:off x="5737860" y="3840480"/>
            <a:ext cx="308610" cy="365760"/>
            <a:chOff x="0" y="0"/>
            <a:chExt cx="216" cy="256"/>
          </a:xfrm>
        </p:grpSpPr>
        <p:sp>
          <p:nvSpPr>
            <p:cNvPr id="112" name="AutoShape 81"/>
            <p:cNvSpPr>
              <a:spLocks/>
            </p:cNvSpPr>
            <p:nvPr/>
          </p:nvSpPr>
          <p:spPr bwMode="auto">
            <a:xfrm>
              <a:off x="32" y="0"/>
              <a:ext cx="144" cy="256"/>
            </a:xfrm>
            <a:prstGeom prst="diamond">
              <a:avLst/>
            </a:prstGeom>
            <a:solidFill>
              <a:srgbClr val="CCCCCC">
                <a:alpha val="50195"/>
              </a:srgbClr>
            </a:solidFill>
            <a:ln w="6350">
              <a:solidFill>
                <a:schemeClr val="tx1">
                  <a:alpha val="50195"/>
                </a:schemeClr>
              </a:solidFill>
              <a:miter lim="800000"/>
              <a:headEnd/>
              <a:tailEnd/>
            </a:ln>
          </p:spPr>
          <p:txBody>
            <a:bodyPr lIns="0" tIns="0" rIns="0" bIns="0">
              <a:prstTxWarp prst="textNoShape">
                <a:avLst/>
              </a:prstTxWarp>
            </a:bodyPr>
            <a:lstStyle/>
            <a:p>
              <a:pPr algn="ctr" defTabSz="822960" fontAlgn="base">
                <a:spcBef>
                  <a:spcPct val="0"/>
                </a:spcBef>
                <a:spcAft>
                  <a:spcPct val="0"/>
                </a:spcAft>
              </a:pPr>
              <a:endParaRPr lang="de-DE" sz="2900" dirty="0">
                <a:solidFill>
                  <a:srgbClr val="000000"/>
                </a:solidFill>
                <a:sym typeface="Gill Sans" charset="0"/>
              </a:endParaRPr>
            </a:p>
          </p:txBody>
        </p:sp>
        <p:sp>
          <p:nvSpPr>
            <p:cNvPr id="113" name="Rectangle 82"/>
            <p:cNvSpPr>
              <a:spLocks/>
            </p:cNvSpPr>
            <p:nvPr/>
          </p:nvSpPr>
          <p:spPr bwMode="auto">
            <a:xfrm>
              <a:off x="0" y="64"/>
              <a:ext cx="216" cy="136"/>
            </a:xfrm>
            <a:prstGeom prst="rect">
              <a:avLst/>
            </a:prstGeom>
            <a:noFill/>
            <a:ln w="12700">
              <a:noFill/>
              <a:miter lim="800000"/>
              <a:headEnd/>
              <a:tailEnd/>
            </a:ln>
          </p:spPr>
          <p:txBody>
            <a:bodyPr lIns="0" tIns="0" rIns="0" bIns="0" anchor="ctr">
              <a:prstTxWarp prst="textNoShape">
                <a:avLst/>
              </a:prstTxWarp>
            </a:bodyPr>
            <a:lstStyle/>
            <a:p>
              <a:pPr algn="ctr" defTabSz="822960" fontAlgn="base">
                <a:spcBef>
                  <a:spcPct val="0"/>
                </a:spcBef>
                <a:spcAft>
                  <a:spcPct val="0"/>
                </a:spcAft>
              </a:pPr>
              <a:r>
                <a:rPr lang="en-US" sz="800" dirty="0" smtClean="0">
                  <a:solidFill>
                    <a:srgbClr val="333333"/>
                  </a:solidFill>
                  <a:latin typeface="Helvetica" charset="0"/>
                  <a:ea typeface="Helvetica" charset="0"/>
                  <a:cs typeface="Helvetica" charset="0"/>
                  <a:sym typeface="Helvetica" charset="0"/>
                </a:rPr>
                <a:t>3.1</a:t>
              </a:r>
              <a:endParaRPr lang="en-US" sz="800" dirty="0">
                <a:solidFill>
                  <a:srgbClr val="333333"/>
                </a:solidFill>
                <a:latin typeface="Helvetica" charset="0"/>
                <a:ea typeface="Helvetica" charset="0"/>
                <a:cs typeface="Helvetica" charset="0"/>
                <a:sym typeface="Helvetica" charset="0"/>
              </a:endParaRPr>
            </a:p>
          </p:txBody>
        </p:sp>
      </p:grpSp>
    </p:spTree>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el &amp; Untertitel">
  <a:themeElements>
    <a:clrScheme name="">
      <a:dk1>
        <a:srgbClr val="000000"/>
      </a:dk1>
      <a:lt1>
        <a:srgbClr val="FFFFFF"/>
      </a:lt1>
      <a:dk2>
        <a:srgbClr val="000000"/>
      </a:dk2>
      <a:lt2>
        <a:srgbClr val="808080"/>
      </a:lt2>
      <a:accent1>
        <a:srgbClr val="4C4C4C"/>
      </a:accent1>
      <a:accent2>
        <a:srgbClr val="333399"/>
      </a:accent2>
      <a:accent3>
        <a:srgbClr val="FFFFFF"/>
      </a:accent3>
      <a:accent4>
        <a:srgbClr val="000000"/>
      </a:accent4>
      <a:accent5>
        <a:srgbClr val="B2B2B2"/>
      </a:accent5>
      <a:accent6>
        <a:srgbClr val="2D2D8A"/>
      </a:accent6>
      <a:hlink>
        <a:srgbClr val="009999"/>
      </a:hlink>
      <a:folHlink>
        <a:srgbClr val="99CC00"/>
      </a:folHlink>
    </a:clrScheme>
    <a:fontScheme name="Titel &amp; Untertite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el &amp; Unt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1197</Words>
  <Application>Microsoft Macintosh PowerPoint</Application>
  <PresentationFormat>Bildschirmpräsentation (4:3)</PresentationFormat>
  <Paragraphs>251</Paragraphs>
  <Slides>19</Slides>
  <Notes>6</Notes>
  <HiddenSlides>1</HiddenSlides>
  <MMClips>0</MMClips>
  <ScaleCrop>false</ScaleCrop>
  <HeadingPairs>
    <vt:vector size="4" baseType="variant">
      <vt:variant>
        <vt:lpstr>Entwurfsvorlage</vt:lpstr>
      </vt:variant>
      <vt:variant>
        <vt:i4>2</vt:i4>
      </vt:variant>
      <vt:variant>
        <vt:lpstr>Folientitel</vt:lpstr>
      </vt:variant>
      <vt:variant>
        <vt:i4>19</vt:i4>
      </vt:variant>
    </vt:vector>
  </HeadingPairs>
  <TitlesOfParts>
    <vt:vector size="21" baseType="lpstr">
      <vt:lpstr>Office-Design</vt:lpstr>
      <vt:lpstr>Titel &amp; Untertitel</vt:lpstr>
      <vt:lpstr>SI Screen elisa</vt:lpstr>
      <vt:lpstr>Agenda</vt:lpstr>
      <vt:lpstr>Kernkonzept</vt:lpstr>
      <vt:lpstr>Kernziele</vt:lpstr>
      <vt:lpstr>Folie 5</vt:lpstr>
      <vt:lpstr>Folie 6</vt:lpstr>
      <vt:lpstr>Das Konsortium</vt:lpstr>
      <vt:lpstr>Folie 8</vt:lpstr>
      <vt:lpstr>Folie 9</vt:lpstr>
      <vt:lpstr>Folie 10</vt:lpstr>
      <vt:lpstr>Methodik</vt:lpstr>
      <vt:lpstr>Endnutzerintegration</vt:lpstr>
      <vt:lpstr>Typologienansatz</vt:lpstr>
      <vt:lpstr>Typenklassifizierung</vt:lpstr>
      <vt:lpstr>Typology Approach</vt:lpstr>
      <vt:lpstr>Persona Beispiel</vt:lpstr>
      <vt:lpstr>Erfahrungen mit AAL JP/ im Projekt</vt:lpstr>
      <vt:lpstr>Erfahrungen mit AAL JP/ im Projekt</vt:lpstr>
      <vt:lpstr>Gerne Fragen fragen...</vt:lpstr>
    </vt:vector>
  </TitlesOfParts>
  <Company>brainware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Fee Wiebusch</dc:creator>
  <cp:lastModifiedBy>Katja Gopienko</cp:lastModifiedBy>
  <cp:revision>196</cp:revision>
  <cp:lastPrinted>2011-02-03T11:28:26Z</cp:lastPrinted>
  <dcterms:created xsi:type="dcterms:W3CDTF">2011-04-11T05:47:31Z</dcterms:created>
  <dcterms:modified xsi:type="dcterms:W3CDTF">2011-04-11T06:28:48Z</dcterms:modified>
</cp:coreProperties>
</file>